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6" r:id="rId6"/>
    <p:sldId id="272" r:id="rId7"/>
    <p:sldId id="262" r:id="rId8"/>
    <p:sldId id="268" r:id="rId9"/>
    <p:sldId id="275" r:id="rId10"/>
    <p:sldId id="276" r:id="rId11"/>
    <p:sldId id="267" r:id="rId12"/>
    <p:sldId id="269" r:id="rId13"/>
    <p:sldId id="264" r:id="rId14"/>
    <p:sldId id="265" r:id="rId15"/>
    <p:sldId id="274" r:id="rId16"/>
    <p:sldId id="273" r:id="rId17"/>
    <p:sldId id="257" r:id="rId18"/>
    <p:sldId id="270" r:id="rId19"/>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86" d="100"/>
          <a:sy n="86" d="100"/>
        </p:scale>
        <p:origin x="514"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93493D-6699-4D8B-AAA7-E206DF55CAB6}" type="doc">
      <dgm:prSet loTypeId="urn:microsoft.com/office/officeart/2005/8/layout/radial3" loCatId="cycle" qsTypeId="urn:microsoft.com/office/officeart/2005/8/quickstyle/simple1" qsCatId="simple" csTypeId="urn:microsoft.com/office/officeart/2005/8/colors/colorful4" csCatId="colorful" phldr="1"/>
      <dgm:spPr/>
      <dgm:t>
        <a:bodyPr/>
        <a:lstStyle/>
        <a:p>
          <a:endParaRPr lang="en-US"/>
        </a:p>
      </dgm:t>
    </dgm:pt>
    <dgm:pt modelId="{630790E3-40A0-4136-AFDC-ED943BF660C3}">
      <dgm:prSet phldrT="[Text]" custT="1"/>
      <dgm:spPr/>
      <dgm:t>
        <a:bodyPr/>
        <a:lstStyle/>
        <a:p>
          <a:r>
            <a:rPr lang="en-US" sz="5400" b="1" dirty="0"/>
            <a:t>ZPI</a:t>
          </a:r>
        </a:p>
      </dgm:t>
    </dgm:pt>
    <dgm:pt modelId="{2C382F68-A9FE-4DD5-98E4-8BB28A00A7E1}" type="parTrans" cxnId="{35364ED6-70E3-40AF-AD34-912B12EBA47B}">
      <dgm:prSet/>
      <dgm:spPr/>
      <dgm:t>
        <a:bodyPr/>
        <a:lstStyle/>
        <a:p>
          <a:endParaRPr lang="en-US" sz="2400"/>
        </a:p>
      </dgm:t>
    </dgm:pt>
    <dgm:pt modelId="{35932312-619B-4AB9-A1DB-8EA76B0310F9}" type="sibTrans" cxnId="{35364ED6-70E3-40AF-AD34-912B12EBA47B}">
      <dgm:prSet/>
      <dgm:spPr/>
      <dgm:t>
        <a:bodyPr/>
        <a:lstStyle/>
        <a:p>
          <a:endParaRPr lang="en-US" sz="2400"/>
        </a:p>
      </dgm:t>
    </dgm:pt>
    <dgm:pt modelId="{02ED6FE4-6AB1-4BE6-8FFC-017B06F61451}">
      <dgm:prSet phldrT="[Text]" custT="1"/>
      <dgm:spPr/>
      <dgm:t>
        <a:bodyPr/>
        <a:lstStyle/>
        <a:p>
          <a:r>
            <a:rPr lang="lv-LV" sz="2400" b="1" noProof="0" dirty="0"/>
            <a:t>Cena  </a:t>
          </a:r>
          <a:br>
            <a:rPr lang="lv-LV" sz="2400" noProof="0" dirty="0"/>
          </a:br>
          <a:r>
            <a:rPr lang="lv-LV" sz="2400" noProof="0" dirty="0"/>
            <a:t>atbilstoši prasītajai kvalitātei</a:t>
          </a:r>
        </a:p>
      </dgm:t>
    </dgm:pt>
    <dgm:pt modelId="{6BA5C2C7-DF03-4238-AD67-1D350A5E6A20}" type="parTrans" cxnId="{42463604-2B04-4B53-942C-907C50A16F11}">
      <dgm:prSet/>
      <dgm:spPr/>
      <dgm:t>
        <a:bodyPr/>
        <a:lstStyle/>
        <a:p>
          <a:endParaRPr lang="en-US" sz="2400"/>
        </a:p>
      </dgm:t>
    </dgm:pt>
    <dgm:pt modelId="{993BBE02-3E4C-4A80-A681-21B6D52B3F15}" type="sibTrans" cxnId="{42463604-2B04-4B53-942C-907C50A16F11}">
      <dgm:prSet/>
      <dgm:spPr/>
      <dgm:t>
        <a:bodyPr/>
        <a:lstStyle/>
        <a:p>
          <a:endParaRPr lang="en-US" sz="2400"/>
        </a:p>
      </dgm:t>
    </dgm:pt>
    <dgm:pt modelId="{9956771F-9AFD-4D27-8162-C70DB410AF98}">
      <dgm:prSet phldrT="[Text]" custT="1"/>
      <dgm:spPr/>
      <dgm:t>
        <a:bodyPr/>
        <a:lstStyle/>
        <a:p>
          <a:r>
            <a:rPr lang="en-US" sz="2400" b="1" dirty="0" err="1"/>
            <a:t>Uzturvērtība</a:t>
          </a:r>
          <a:endParaRPr lang="en-US" sz="2400" b="1" dirty="0"/>
        </a:p>
        <a:p>
          <a:r>
            <a:rPr lang="lv-LV" sz="2400" dirty="0"/>
            <a:t>veselīga maltīte</a:t>
          </a:r>
          <a:r>
            <a:rPr lang="en-US" sz="2400" dirty="0"/>
            <a:t> </a:t>
          </a:r>
          <a:r>
            <a:rPr lang="en-US" sz="2400" dirty="0" err="1"/>
            <a:t>kā</a:t>
          </a:r>
          <a:r>
            <a:rPr lang="en-US" sz="2400" dirty="0"/>
            <a:t> </a:t>
          </a:r>
          <a:r>
            <a:rPr lang="en-US" sz="2400" dirty="0" err="1"/>
            <a:t>izglītošanas</a:t>
          </a:r>
          <a:r>
            <a:rPr lang="en-US" sz="2400" dirty="0"/>
            <a:t> </a:t>
          </a:r>
          <a:r>
            <a:rPr lang="en-US" sz="2400" dirty="0" err="1"/>
            <a:t>procesa</a:t>
          </a:r>
          <a:r>
            <a:rPr lang="en-US" sz="2400" dirty="0"/>
            <a:t> </a:t>
          </a:r>
          <a:r>
            <a:rPr lang="en-US" sz="2400" dirty="0" err="1"/>
            <a:t>satāvdaļa</a:t>
          </a:r>
          <a:endParaRPr lang="en-US" sz="2400" b="1" dirty="0"/>
        </a:p>
      </dgm:t>
    </dgm:pt>
    <dgm:pt modelId="{283BD159-100F-44C0-8ACC-3BDF26F234EA}" type="parTrans" cxnId="{0EE28AD3-63C0-4427-86D7-3868921E6F66}">
      <dgm:prSet/>
      <dgm:spPr/>
      <dgm:t>
        <a:bodyPr/>
        <a:lstStyle/>
        <a:p>
          <a:endParaRPr lang="en-US" sz="2400"/>
        </a:p>
      </dgm:t>
    </dgm:pt>
    <dgm:pt modelId="{EA5DC516-419B-4F18-AF3E-F1E1CFB9954C}" type="sibTrans" cxnId="{0EE28AD3-63C0-4427-86D7-3868921E6F66}">
      <dgm:prSet/>
      <dgm:spPr/>
      <dgm:t>
        <a:bodyPr/>
        <a:lstStyle/>
        <a:p>
          <a:endParaRPr lang="en-US" sz="2400"/>
        </a:p>
      </dgm:t>
    </dgm:pt>
    <dgm:pt modelId="{E64B00BE-672E-4C5B-83C1-A85CEC8470D4}">
      <dgm:prSet phldrT="[Text]" custT="1"/>
      <dgm:spPr/>
      <dgm:t>
        <a:bodyPr/>
        <a:lstStyle/>
        <a:p>
          <a:r>
            <a:rPr lang="en-US" sz="2400" b="1" dirty="0" err="1"/>
            <a:t>Garša</a:t>
          </a:r>
          <a:r>
            <a:rPr lang="en-US" sz="2400" dirty="0"/>
            <a:t> </a:t>
          </a:r>
        </a:p>
        <a:p>
          <a:r>
            <a:rPr lang="en-US" sz="2400" dirty="0" err="1"/>
            <a:t>darbs</a:t>
          </a:r>
          <a:r>
            <a:rPr lang="en-US" sz="2400" dirty="0"/>
            <a:t> </a:t>
          </a:r>
          <a:r>
            <a:rPr lang="en-US" sz="2400" dirty="0" err="1"/>
            <a:t>ar</a:t>
          </a:r>
          <a:r>
            <a:rPr lang="en-US" sz="2400" dirty="0"/>
            <a:t> </a:t>
          </a:r>
          <a:r>
            <a:rPr lang="en-US" sz="2400" dirty="0" err="1"/>
            <a:t>pavāriem</a:t>
          </a:r>
          <a:endParaRPr lang="en-US" sz="2400" dirty="0"/>
        </a:p>
      </dgm:t>
    </dgm:pt>
    <dgm:pt modelId="{9F9FC673-1DBE-4DCB-90C1-2E11EC9EB3AC}" type="parTrans" cxnId="{C4B5E7B1-7A96-4688-BA8C-EA52F9637588}">
      <dgm:prSet/>
      <dgm:spPr/>
      <dgm:t>
        <a:bodyPr/>
        <a:lstStyle/>
        <a:p>
          <a:endParaRPr lang="en-US" sz="2400"/>
        </a:p>
      </dgm:t>
    </dgm:pt>
    <dgm:pt modelId="{F24AC986-ADAB-40B1-9BAA-D413A9237CDC}" type="sibTrans" cxnId="{C4B5E7B1-7A96-4688-BA8C-EA52F9637588}">
      <dgm:prSet/>
      <dgm:spPr/>
      <dgm:t>
        <a:bodyPr/>
        <a:lstStyle/>
        <a:p>
          <a:endParaRPr lang="en-US" sz="2400"/>
        </a:p>
      </dgm:t>
    </dgm:pt>
    <dgm:pt modelId="{94B1C1B3-18C0-460C-BF7F-E76A723A856A}">
      <dgm:prSet phldrT="[Text]" custT="1"/>
      <dgm:spPr/>
      <dgm:t>
        <a:bodyPr/>
        <a:lstStyle/>
        <a:p>
          <a:r>
            <a:rPr lang="en-US" sz="2400" b="1" dirty="0" err="1"/>
            <a:t>Iepirkums</a:t>
          </a:r>
          <a:br>
            <a:rPr lang="en-US" sz="2400" dirty="0"/>
          </a:br>
          <a:r>
            <a:rPr lang="en-US" sz="2400" dirty="0" err="1"/>
            <a:t>vienotas</a:t>
          </a:r>
          <a:r>
            <a:rPr lang="en-US" sz="2400" dirty="0"/>
            <a:t> </a:t>
          </a:r>
          <a:r>
            <a:rPr lang="en-US" sz="2400" dirty="0" err="1"/>
            <a:t>vadlīnijas</a:t>
          </a:r>
          <a:endParaRPr lang="en-US" sz="2400" dirty="0"/>
        </a:p>
      </dgm:t>
    </dgm:pt>
    <dgm:pt modelId="{C1BA764F-3F2D-464F-A913-70A5C7A32DA7}" type="parTrans" cxnId="{27711E50-A306-4229-A867-FB9363A9A0FF}">
      <dgm:prSet/>
      <dgm:spPr/>
      <dgm:t>
        <a:bodyPr/>
        <a:lstStyle/>
        <a:p>
          <a:endParaRPr lang="en-US" sz="2400"/>
        </a:p>
      </dgm:t>
    </dgm:pt>
    <dgm:pt modelId="{9F852284-A3FB-4725-ABE1-9F3F7A3DAF65}" type="sibTrans" cxnId="{27711E50-A306-4229-A867-FB9363A9A0FF}">
      <dgm:prSet/>
      <dgm:spPr/>
      <dgm:t>
        <a:bodyPr/>
        <a:lstStyle/>
        <a:p>
          <a:endParaRPr lang="en-US" sz="2400"/>
        </a:p>
      </dgm:t>
    </dgm:pt>
    <dgm:pt modelId="{910B67E0-BCE4-4F17-9280-321F8A5CF2DB}" type="pres">
      <dgm:prSet presAssocID="{4F93493D-6699-4D8B-AAA7-E206DF55CAB6}" presName="composite" presStyleCnt="0">
        <dgm:presLayoutVars>
          <dgm:chMax val="1"/>
          <dgm:dir/>
          <dgm:resizeHandles val="exact"/>
        </dgm:presLayoutVars>
      </dgm:prSet>
      <dgm:spPr/>
    </dgm:pt>
    <dgm:pt modelId="{EA1FEAFE-1FD1-4696-A8DC-C1B759EA32D2}" type="pres">
      <dgm:prSet presAssocID="{4F93493D-6699-4D8B-AAA7-E206DF55CAB6}" presName="radial" presStyleCnt="0">
        <dgm:presLayoutVars>
          <dgm:animLvl val="ctr"/>
        </dgm:presLayoutVars>
      </dgm:prSet>
      <dgm:spPr/>
    </dgm:pt>
    <dgm:pt modelId="{F3DF96FB-FCDC-4787-AD34-8C2BADE8FEEB}" type="pres">
      <dgm:prSet presAssocID="{630790E3-40A0-4136-AFDC-ED943BF660C3}" presName="centerShape" presStyleLbl="vennNode1" presStyleIdx="0" presStyleCnt="5"/>
      <dgm:spPr/>
    </dgm:pt>
    <dgm:pt modelId="{69140BC9-36FF-4527-B9C3-86E22048621C}" type="pres">
      <dgm:prSet presAssocID="{02ED6FE4-6AB1-4BE6-8FFC-017B06F61451}" presName="node" presStyleLbl="vennNode1" presStyleIdx="1" presStyleCnt="5" custScaleX="168763" custScaleY="168763">
        <dgm:presLayoutVars>
          <dgm:bulletEnabled val="1"/>
        </dgm:presLayoutVars>
      </dgm:prSet>
      <dgm:spPr/>
    </dgm:pt>
    <dgm:pt modelId="{4DA30208-A326-4107-B42A-B8ACD7E80708}" type="pres">
      <dgm:prSet presAssocID="{9956771F-9AFD-4D27-8162-C70DB410AF98}" presName="node" presStyleLbl="vennNode1" presStyleIdx="2" presStyleCnt="5" custScaleX="168763" custScaleY="168763">
        <dgm:presLayoutVars>
          <dgm:bulletEnabled val="1"/>
        </dgm:presLayoutVars>
      </dgm:prSet>
      <dgm:spPr/>
    </dgm:pt>
    <dgm:pt modelId="{84E64EFD-1E72-4B5C-B6EE-9C32389DC0C1}" type="pres">
      <dgm:prSet presAssocID="{E64B00BE-672E-4C5B-83C1-A85CEC8470D4}" presName="node" presStyleLbl="vennNode1" presStyleIdx="3" presStyleCnt="5" custScaleX="168763" custScaleY="168763">
        <dgm:presLayoutVars>
          <dgm:bulletEnabled val="1"/>
        </dgm:presLayoutVars>
      </dgm:prSet>
      <dgm:spPr/>
    </dgm:pt>
    <dgm:pt modelId="{DCB8BED4-9E9E-4E59-B768-A0AC9282C360}" type="pres">
      <dgm:prSet presAssocID="{94B1C1B3-18C0-460C-BF7F-E76A723A856A}" presName="node" presStyleLbl="vennNode1" presStyleIdx="4" presStyleCnt="5" custScaleX="168763" custScaleY="168763">
        <dgm:presLayoutVars>
          <dgm:bulletEnabled val="1"/>
        </dgm:presLayoutVars>
      </dgm:prSet>
      <dgm:spPr/>
    </dgm:pt>
  </dgm:ptLst>
  <dgm:cxnLst>
    <dgm:cxn modelId="{42463604-2B04-4B53-942C-907C50A16F11}" srcId="{630790E3-40A0-4136-AFDC-ED943BF660C3}" destId="{02ED6FE4-6AB1-4BE6-8FFC-017B06F61451}" srcOrd="0" destOrd="0" parTransId="{6BA5C2C7-DF03-4238-AD67-1D350A5E6A20}" sibTransId="{993BBE02-3E4C-4A80-A681-21B6D52B3F15}"/>
    <dgm:cxn modelId="{5DC8674F-82C9-49A2-925B-C8FDCFE2FD5C}" type="presOf" srcId="{94B1C1B3-18C0-460C-BF7F-E76A723A856A}" destId="{DCB8BED4-9E9E-4E59-B768-A0AC9282C360}" srcOrd="0" destOrd="0" presId="urn:microsoft.com/office/officeart/2005/8/layout/radial3"/>
    <dgm:cxn modelId="{27711E50-A306-4229-A867-FB9363A9A0FF}" srcId="{630790E3-40A0-4136-AFDC-ED943BF660C3}" destId="{94B1C1B3-18C0-460C-BF7F-E76A723A856A}" srcOrd="3" destOrd="0" parTransId="{C1BA764F-3F2D-464F-A913-70A5C7A32DA7}" sibTransId="{9F852284-A3FB-4725-ABE1-9F3F7A3DAF65}"/>
    <dgm:cxn modelId="{C6AD79AE-6B87-4DD4-B6CC-B6E61B16A480}" type="presOf" srcId="{630790E3-40A0-4136-AFDC-ED943BF660C3}" destId="{F3DF96FB-FCDC-4787-AD34-8C2BADE8FEEB}" srcOrd="0" destOrd="0" presId="urn:microsoft.com/office/officeart/2005/8/layout/radial3"/>
    <dgm:cxn modelId="{C4B5E7B1-7A96-4688-BA8C-EA52F9637588}" srcId="{630790E3-40A0-4136-AFDC-ED943BF660C3}" destId="{E64B00BE-672E-4C5B-83C1-A85CEC8470D4}" srcOrd="2" destOrd="0" parTransId="{9F9FC673-1DBE-4DCB-90C1-2E11EC9EB3AC}" sibTransId="{F24AC986-ADAB-40B1-9BAA-D413A9237CDC}"/>
    <dgm:cxn modelId="{E4D489D0-BB30-4D75-9670-EF04C2DA57A0}" type="presOf" srcId="{E64B00BE-672E-4C5B-83C1-A85CEC8470D4}" destId="{84E64EFD-1E72-4B5C-B6EE-9C32389DC0C1}" srcOrd="0" destOrd="0" presId="urn:microsoft.com/office/officeart/2005/8/layout/radial3"/>
    <dgm:cxn modelId="{0EE28AD3-63C0-4427-86D7-3868921E6F66}" srcId="{630790E3-40A0-4136-AFDC-ED943BF660C3}" destId="{9956771F-9AFD-4D27-8162-C70DB410AF98}" srcOrd="1" destOrd="0" parTransId="{283BD159-100F-44C0-8ACC-3BDF26F234EA}" sibTransId="{EA5DC516-419B-4F18-AF3E-F1E1CFB9954C}"/>
    <dgm:cxn modelId="{35364ED6-70E3-40AF-AD34-912B12EBA47B}" srcId="{4F93493D-6699-4D8B-AAA7-E206DF55CAB6}" destId="{630790E3-40A0-4136-AFDC-ED943BF660C3}" srcOrd="0" destOrd="0" parTransId="{2C382F68-A9FE-4DD5-98E4-8BB28A00A7E1}" sibTransId="{35932312-619B-4AB9-A1DB-8EA76B0310F9}"/>
    <dgm:cxn modelId="{2226B4D9-17B6-4C1E-A364-1A4B63D63CCC}" type="presOf" srcId="{4F93493D-6699-4D8B-AAA7-E206DF55CAB6}" destId="{910B67E0-BCE4-4F17-9280-321F8A5CF2DB}" srcOrd="0" destOrd="0" presId="urn:microsoft.com/office/officeart/2005/8/layout/radial3"/>
    <dgm:cxn modelId="{3EE1A3FA-4332-4CDC-98C1-E1C0CB8DED36}" type="presOf" srcId="{9956771F-9AFD-4D27-8162-C70DB410AF98}" destId="{4DA30208-A326-4107-B42A-B8ACD7E80708}" srcOrd="0" destOrd="0" presId="urn:microsoft.com/office/officeart/2005/8/layout/radial3"/>
    <dgm:cxn modelId="{B2AF37FD-627E-474D-93A4-90C7ACC833BD}" type="presOf" srcId="{02ED6FE4-6AB1-4BE6-8FFC-017B06F61451}" destId="{69140BC9-36FF-4527-B9C3-86E22048621C}" srcOrd="0" destOrd="0" presId="urn:microsoft.com/office/officeart/2005/8/layout/radial3"/>
    <dgm:cxn modelId="{02110A00-CBB6-465A-973F-1C1AB75409F2}" type="presParOf" srcId="{910B67E0-BCE4-4F17-9280-321F8A5CF2DB}" destId="{EA1FEAFE-1FD1-4696-A8DC-C1B759EA32D2}" srcOrd="0" destOrd="0" presId="urn:microsoft.com/office/officeart/2005/8/layout/radial3"/>
    <dgm:cxn modelId="{83A98185-5F81-4679-AB39-708775EA85CF}" type="presParOf" srcId="{EA1FEAFE-1FD1-4696-A8DC-C1B759EA32D2}" destId="{F3DF96FB-FCDC-4787-AD34-8C2BADE8FEEB}" srcOrd="0" destOrd="0" presId="urn:microsoft.com/office/officeart/2005/8/layout/radial3"/>
    <dgm:cxn modelId="{D2156649-4F39-4B15-AC69-E0D6CBE5285C}" type="presParOf" srcId="{EA1FEAFE-1FD1-4696-A8DC-C1B759EA32D2}" destId="{69140BC9-36FF-4527-B9C3-86E22048621C}" srcOrd="1" destOrd="0" presId="urn:microsoft.com/office/officeart/2005/8/layout/radial3"/>
    <dgm:cxn modelId="{E0877984-7CC3-49B5-9C76-93F7310D578D}" type="presParOf" srcId="{EA1FEAFE-1FD1-4696-A8DC-C1B759EA32D2}" destId="{4DA30208-A326-4107-B42A-B8ACD7E80708}" srcOrd="2" destOrd="0" presId="urn:microsoft.com/office/officeart/2005/8/layout/radial3"/>
    <dgm:cxn modelId="{CC071C05-EFAC-4477-A96D-55DCF10D3305}" type="presParOf" srcId="{EA1FEAFE-1FD1-4696-A8DC-C1B759EA32D2}" destId="{84E64EFD-1E72-4B5C-B6EE-9C32389DC0C1}" srcOrd="3" destOrd="0" presId="urn:microsoft.com/office/officeart/2005/8/layout/radial3"/>
    <dgm:cxn modelId="{353107D2-F7AF-483F-86F9-1E0118251E12}" type="presParOf" srcId="{EA1FEAFE-1FD1-4696-A8DC-C1B759EA32D2}" destId="{DCB8BED4-9E9E-4E59-B768-A0AC9282C360}"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DF96FB-FCDC-4787-AD34-8C2BADE8FEEB}">
      <dsp:nvSpPr>
        <dsp:cNvPr id="0" name=""/>
        <dsp:cNvSpPr/>
      </dsp:nvSpPr>
      <dsp:spPr>
        <a:xfrm>
          <a:off x="3312000" y="1224526"/>
          <a:ext cx="3050576" cy="3050576"/>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r>
            <a:rPr lang="en-US" sz="5400" b="1" kern="1200" dirty="0"/>
            <a:t>ZPI</a:t>
          </a:r>
        </a:p>
      </dsp:txBody>
      <dsp:txXfrm>
        <a:off x="3758747" y="1671273"/>
        <a:ext cx="2157082" cy="2157082"/>
      </dsp:txXfrm>
    </dsp:sp>
    <dsp:sp modelId="{69140BC9-36FF-4527-B9C3-86E22048621C}">
      <dsp:nvSpPr>
        <dsp:cNvPr id="0" name=""/>
        <dsp:cNvSpPr/>
      </dsp:nvSpPr>
      <dsp:spPr>
        <a:xfrm>
          <a:off x="3550228" y="-523872"/>
          <a:ext cx="2574121" cy="2574121"/>
        </a:xfrm>
        <a:prstGeom prst="ellipse">
          <a:avLst/>
        </a:prstGeom>
        <a:solidFill>
          <a:schemeClr val="accent4">
            <a:alpha val="50000"/>
            <a:hueOff val="2598923"/>
            <a:satOff val="-11992"/>
            <a:lumOff val="4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lv-LV" sz="2400" b="1" kern="1200" noProof="0" dirty="0"/>
            <a:t>Cena  </a:t>
          </a:r>
          <a:br>
            <a:rPr lang="lv-LV" sz="2400" kern="1200" noProof="0" dirty="0"/>
          </a:br>
          <a:r>
            <a:rPr lang="lv-LV" sz="2400" kern="1200" noProof="0" dirty="0"/>
            <a:t>atbilstoši prasītajai kvalitātei</a:t>
          </a:r>
        </a:p>
      </dsp:txBody>
      <dsp:txXfrm>
        <a:off x="3927199" y="-146901"/>
        <a:ext cx="1820179" cy="1820179"/>
      </dsp:txXfrm>
    </dsp:sp>
    <dsp:sp modelId="{4DA30208-A326-4107-B42A-B8ACD7E80708}">
      <dsp:nvSpPr>
        <dsp:cNvPr id="0" name=""/>
        <dsp:cNvSpPr/>
      </dsp:nvSpPr>
      <dsp:spPr>
        <a:xfrm>
          <a:off x="5536854" y="1462754"/>
          <a:ext cx="2574121" cy="2574121"/>
        </a:xfrm>
        <a:prstGeom prst="ellipse">
          <a:avLst/>
        </a:prstGeom>
        <a:solidFill>
          <a:schemeClr val="accent4">
            <a:alpha val="50000"/>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err="1"/>
            <a:t>Uzturvērtība</a:t>
          </a:r>
          <a:endParaRPr lang="en-US" sz="2400" b="1" kern="1200" dirty="0"/>
        </a:p>
        <a:p>
          <a:pPr marL="0" lvl="0" indent="0" algn="ctr" defTabSz="1066800">
            <a:lnSpc>
              <a:spcPct val="90000"/>
            </a:lnSpc>
            <a:spcBef>
              <a:spcPct val="0"/>
            </a:spcBef>
            <a:spcAft>
              <a:spcPct val="35000"/>
            </a:spcAft>
            <a:buNone/>
          </a:pPr>
          <a:r>
            <a:rPr lang="lv-LV" sz="2400" kern="1200" dirty="0"/>
            <a:t>veselīga maltīte</a:t>
          </a:r>
          <a:r>
            <a:rPr lang="en-US" sz="2400" kern="1200" dirty="0"/>
            <a:t> </a:t>
          </a:r>
          <a:r>
            <a:rPr lang="en-US" sz="2400" kern="1200" dirty="0" err="1"/>
            <a:t>kā</a:t>
          </a:r>
          <a:r>
            <a:rPr lang="en-US" sz="2400" kern="1200" dirty="0"/>
            <a:t> </a:t>
          </a:r>
          <a:r>
            <a:rPr lang="en-US" sz="2400" kern="1200" dirty="0" err="1"/>
            <a:t>izglītošanas</a:t>
          </a:r>
          <a:r>
            <a:rPr lang="en-US" sz="2400" kern="1200" dirty="0"/>
            <a:t> </a:t>
          </a:r>
          <a:r>
            <a:rPr lang="en-US" sz="2400" kern="1200" dirty="0" err="1"/>
            <a:t>procesa</a:t>
          </a:r>
          <a:r>
            <a:rPr lang="en-US" sz="2400" kern="1200" dirty="0"/>
            <a:t> </a:t>
          </a:r>
          <a:r>
            <a:rPr lang="en-US" sz="2400" kern="1200" dirty="0" err="1"/>
            <a:t>satāvdaļa</a:t>
          </a:r>
          <a:endParaRPr lang="en-US" sz="2400" b="1" kern="1200" dirty="0"/>
        </a:p>
      </dsp:txBody>
      <dsp:txXfrm>
        <a:off x="5913825" y="1839725"/>
        <a:ext cx="1820179" cy="1820179"/>
      </dsp:txXfrm>
    </dsp:sp>
    <dsp:sp modelId="{84E64EFD-1E72-4B5C-B6EE-9C32389DC0C1}">
      <dsp:nvSpPr>
        <dsp:cNvPr id="0" name=""/>
        <dsp:cNvSpPr/>
      </dsp:nvSpPr>
      <dsp:spPr>
        <a:xfrm>
          <a:off x="3550228" y="3449380"/>
          <a:ext cx="2574121" cy="2574121"/>
        </a:xfrm>
        <a:prstGeom prst="ellipse">
          <a:avLst/>
        </a:prstGeom>
        <a:solidFill>
          <a:schemeClr val="accent4">
            <a:alpha val="50000"/>
            <a:hueOff val="7796769"/>
            <a:satOff val="-35976"/>
            <a:lumOff val="13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err="1"/>
            <a:t>Garša</a:t>
          </a:r>
          <a:r>
            <a:rPr lang="en-US" sz="2400" kern="1200" dirty="0"/>
            <a:t> </a:t>
          </a:r>
        </a:p>
        <a:p>
          <a:pPr marL="0" lvl="0" indent="0" algn="ctr" defTabSz="1066800">
            <a:lnSpc>
              <a:spcPct val="90000"/>
            </a:lnSpc>
            <a:spcBef>
              <a:spcPct val="0"/>
            </a:spcBef>
            <a:spcAft>
              <a:spcPct val="35000"/>
            </a:spcAft>
            <a:buNone/>
          </a:pPr>
          <a:r>
            <a:rPr lang="en-US" sz="2400" kern="1200" dirty="0" err="1"/>
            <a:t>darbs</a:t>
          </a:r>
          <a:r>
            <a:rPr lang="en-US" sz="2400" kern="1200" dirty="0"/>
            <a:t> </a:t>
          </a:r>
          <a:r>
            <a:rPr lang="en-US" sz="2400" kern="1200" dirty="0" err="1"/>
            <a:t>ar</a:t>
          </a:r>
          <a:r>
            <a:rPr lang="en-US" sz="2400" kern="1200" dirty="0"/>
            <a:t> </a:t>
          </a:r>
          <a:r>
            <a:rPr lang="en-US" sz="2400" kern="1200" dirty="0" err="1"/>
            <a:t>pavāriem</a:t>
          </a:r>
          <a:endParaRPr lang="en-US" sz="2400" kern="1200" dirty="0"/>
        </a:p>
      </dsp:txBody>
      <dsp:txXfrm>
        <a:off x="3927199" y="3826351"/>
        <a:ext cx="1820179" cy="1820179"/>
      </dsp:txXfrm>
    </dsp:sp>
    <dsp:sp modelId="{DCB8BED4-9E9E-4E59-B768-A0AC9282C360}">
      <dsp:nvSpPr>
        <dsp:cNvPr id="0" name=""/>
        <dsp:cNvSpPr/>
      </dsp:nvSpPr>
      <dsp:spPr>
        <a:xfrm>
          <a:off x="1563601" y="1462754"/>
          <a:ext cx="2574121" cy="2574121"/>
        </a:xfrm>
        <a:prstGeom prst="ellipse">
          <a:avLst/>
        </a:prstGeom>
        <a:solidFill>
          <a:schemeClr val="accent4">
            <a:alpha val="50000"/>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err="1"/>
            <a:t>Iepirkums</a:t>
          </a:r>
          <a:br>
            <a:rPr lang="en-US" sz="2400" kern="1200" dirty="0"/>
          </a:br>
          <a:r>
            <a:rPr lang="en-US" sz="2400" kern="1200" dirty="0" err="1"/>
            <a:t>vienotas</a:t>
          </a:r>
          <a:r>
            <a:rPr lang="en-US" sz="2400" kern="1200" dirty="0"/>
            <a:t> </a:t>
          </a:r>
          <a:r>
            <a:rPr lang="en-US" sz="2400" kern="1200" dirty="0" err="1"/>
            <a:t>vadlīnijas</a:t>
          </a:r>
          <a:endParaRPr lang="en-US" sz="2400" kern="1200" dirty="0"/>
        </a:p>
      </dsp:txBody>
      <dsp:txXfrm>
        <a:off x="1940572" y="1839725"/>
        <a:ext cx="1820179" cy="1820179"/>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p:cNvSpPr>
            <a:spLocks noGrp="1"/>
          </p:cNvSpPr>
          <p:nvPr>
            <p:ph type="dt" sz="half" idx="10"/>
          </p:nvPr>
        </p:nvSpPr>
        <p:spPr/>
        <p:txBody>
          <a:bodyPr/>
          <a:lstStyle/>
          <a:p>
            <a:fld id="{A1C181DF-4712-4890-B5C1-FB938253ADBC}" type="datetimeFigureOut">
              <a:rPr lang="lv-LV" smtClean="0"/>
              <a:t>21.06.2021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EBEB041A-971A-48AE-8221-E66C42BDF48F}" type="slidenum">
              <a:rPr lang="lv-LV" smtClean="0"/>
              <a:t>‹#›</a:t>
            </a:fld>
            <a:endParaRPr lang="lv-LV"/>
          </a:p>
        </p:txBody>
      </p:sp>
    </p:spTree>
    <p:extLst>
      <p:ext uri="{BB962C8B-B14F-4D97-AF65-F5344CB8AC3E}">
        <p14:creationId xmlns:p14="http://schemas.microsoft.com/office/powerpoint/2010/main" val="49959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A1C181DF-4712-4890-B5C1-FB938253ADBC}" type="datetimeFigureOut">
              <a:rPr lang="lv-LV" smtClean="0"/>
              <a:t>21.06.2021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EBEB041A-971A-48AE-8221-E66C42BDF48F}" type="slidenum">
              <a:rPr lang="lv-LV" smtClean="0"/>
              <a:t>‹#›</a:t>
            </a:fld>
            <a:endParaRPr lang="lv-LV"/>
          </a:p>
        </p:txBody>
      </p:sp>
    </p:spTree>
    <p:extLst>
      <p:ext uri="{BB962C8B-B14F-4D97-AF65-F5344CB8AC3E}">
        <p14:creationId xmlns:p14="http://schemas.microsoft.com/office/powerpoint/2010/main" val="2176328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lv-LV"/>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A1C181DF-4712-4890-B5C1-FB938253ADBC}" type="datetimeFigureOut">
              <a:rPr lang="lv-LV" smtClean="0"/>
              <a:t>21.06.2021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EBEB041A-971A-48AE-8221-E66C42BDF48F}" type="slidenum">
              <a:rPr lang="lv-LV" smtClean="0"/>
              <a:t>‹#›</a:t>
            </a:fld>
            <a:endParaRPr lang="lv-LV"/>
          </a:p>
        </p:txBody>
      </p:sp>
    </p:spTree>
    <p:extLst>
      <p:ext uri="{BB962C8B-B14F-4D97-AF65-F5344CB8AC3E}">
        <p14:creationId xmlns:p14="http://schemas.microsoft.com/office/powerpoint/2010/main" val="4212077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A1C181DF-4712-4890-B5C1-FB938253ADBC}" type="datetimeFigureOut">
              <a:rPr lang="lv-LV" smtClean="0"/>
              <a:t>21.06.2021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EBEB041A-971A-48AE-8221-E66C42BDF48F}" type="slidenum">
              <a:rPr lang="lv-LV" smtClean="0"/>
              <a:t>‹#›</a:t>
            </a:fld>
            <a:endParaRPr lang="lv-LV"/>
          </a:p>
        </p:txBody>
      </p:sp>
    </p:spTree>
    <p:extLst>
      <p:ext uri="{BB962C8B-B14F-4D97-AF65-F5344CB8AC3E}">
        <p14:creationId xmlns:p14="http://schemas.microsoft.com/office/powerpoint/2010/main" val="624214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v-LV"/>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1C181DF-4712-4890-B5C1-FB938253ADBC}" type="datetimeFigureOut">
              <a:rPr lang="lv-LV" smtClean="0"/>
              <a:t>21.06.2021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EBEB041A-971A-48AE-8221-E66C42BDF48F}" type="slidenum">
              <a:rPr lang="lv-LV" smtClean="0"/>
              <a:t>‹#›</a:t>
            </a:fld>
            <a:endParaRPr lang="lv-LV"/>
          </a:p>
        </p:txBody>
      </p:sp>
    </p:spTree>
    <p:extLst>
      <p:ext uri="{BB962C8B-B14F-4D97-AF65-F5344CB8AC3E}">
        <p14:creationId xmlns:p14="http://schemas.microsoft.com/office/powerpoint/2010/main" val="1532013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p:cNvSpPr>
            <a:spLocks noGrp="1"/>
          </p:cNvSpPr>
          <p:nvPr>
            <p:ph type="dt" sz="half" idx="10"/>
          </p:nvPr>
        </p:nvSpPr>
        <p:spPr/>
        <p:txBody>
          <a:bodyPr/>
          <a:lstStyle/>
          <a:p>
            <a:fld id="{A1C181DF-4712-4890-B5C1-FB938253ADBC}" type="datetimeFigureOut">
              <a:rPr lang="lv-LV" smtClean="0"/>
              <a:t>21.06.2021</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EBEB041A-971A-48AE-8221-E66C42BDF48F}" type="slidenum">
              <a:rPr lang="lv-LV" smtClean="0"/>
              <a:t>‹#›</a:t>
            </a:fld>
            <a:endParaRPr lang="lv-LV"/>
          </a:p>
        </p:txBody>
      </p:sp>
    </p:spTree>
    <p:extLst>
      <p:ext uri="{BB962C8B-B14F-4D97-AF65-F5344CB8AC3E}">
        <p14:creationId xmlns:p14="http://schemas.microsoft.com/office/powerpoint/2010/main" val="3457525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lv-LV"/>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p:cNvSpPr>
            <a:spLocks noGrp="1"/>
          </p:cNvSpPr>
          <p:nvPr>
            <p:ph type="dt" sz="half" idx="10"/>
          </p:nvPr>
        </p:nvSpPr>
        <p:spPr/>
        <p:txBody>
          <a:bodyPr/>
          <a:lstStyle/>
          <a:p>
            <a:fld id="{A1C181DF-4712-4890-B5C1-FB938253ADBC}" type="datetimeFigureOut">
              <a:rPr lang="lv-LV" smtClean="0"/>
              <a:t>21.06.2021</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EBEB041A-971A-48AE-8221-E66C42BDF48F}" type="slidenum">
              <a:rPr lang="lv-LV" smtClean="0"/>
              <a:t>‹#›</a:t>
            </a:fld>
            <a:endParaRPr lang="lv-LV"/>
          </a:p>
        </p:txBody>
      </p:sp>
    </p:spTree>
    <p:extLst>
      <p:ext uri="{BB962C8B-B14F-4D97-AF65-F5344CB8AC3E}">
        <p14:creationId xmlns:p14="http://schemas.microsoft.com/office/powerpoint/2010/main" val="4106256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Date Placeholder 2"/>
          <p:cNvSpPr>
            <a:spLocks noGrp="1"/>
          </p:cNvSpPr>
          <p:nvPr>
            <p:ph type="dt" sz="half" idx="10"/>
          </p:nvPr>
        </p:nvSpPr>
        <p:spPr/>
        <p:txBody>
          <a:bodyPr/>
          <a:lstStyle/>
          <a:p>
            <a:fld id="{A1C181DF-4712-4890-B5C1-FB938253ADBC}" type="datetimeFigureOut">
              <a:rPr lang="lv-LV" smtClean="0"/>
              <a:t>21.06.2021</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EBEB041A-971A-48AE-8221-E66C42BDF48F}" type="slidenum">
              <a:rPr lang="lv-LV" smtClean="0"/>
              <a:t>‹#›</a:t>
            </a:fld>
            <a:endParaRPr lang="lv-LV"/>
          </a:p>
        </p:txBody>
      </p:sp>
    </p:spTree>
    <p:extLst>
      <p:ext uri="{BB962C8B-B14F-4D97-AF65-F5344CB8AC3E}">
        <p14:creationId xmlns:p14="http://schemas.microsoft.com/office/powerpoint/2010/main" val="4137188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C181DF-4712-4890-B5C1-FB938253ADBC}" type="datetimeFigureOut">
              <a:rPr lang="lv-LV" smtClean="0"/>
              <a:t>21.06.2021</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EBEB041A-971A-48AE-8221-E66C42BDF48F}" type="slidenum">
              <a:rPr lang="lv-LV" smtClean="0"/>
              <a:t>‹#›</a:t>
            </a:fld>
            <a:endParaRPr lang="lv-LV"/>
          </a:p>
        </p:txBody>
      </p:sp>
    </p:spTree>
    <p:extLst>
      <p:ext uri="{BB962C8B-B14F-4D97-AF65-F5344CB8AC3E}">
        <p14:creationId xmlns:p14="http://schemas.microsoft.com/office/powerpoint/2010/main" val="1938195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C181DF-4712-4890-B5C1-FB938253ADBC}" type="datetimeFigureOut">
              <a:rPr lang="lv-LV" smtClean="0"/>
              <a:t>21.06.2021</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EBEB041A-971A-48AE-8221-E66C42BDF48F}" type="slidenum">
              <a:rPr lang="lv-LV" smtClean="0"/>
              <a:t>‹#›</a:t>
            </a:fld>
            <a:endParaRPr lang="lv-LV"/>
          </a:p>
        </p:txBody>
      </p:sp>
    </p:spTree>
    <p:extLst>
      <p:ext uri="{BB962C8B-B14F-4D97-AF65-F5344CB8AC3E}">
        <p14:creationId xmlns:p14="http://schemas.microsoft.com/office/powerpoint/2010/main" val="1855523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C181DF-4712-4890-B5C1-FB938253ADBC}" type="datetimeFigureOut">
              <a:rPr lang="lv-LV" smtClean="0"/>
              <a:t>21.06.2021</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EBEB041A-971A-48AE-8221-E66C42BDF48F}" type="slidenum">
              <a:rPr lang="lv-LV" smtClean="0"/>
              <a:t>‹#›</a:t>
            </a:fld>
            <a:endParaRPr lang="lv-LV"/>
          </a:p>
        </p:txBody>
      </p:sp>
    </p:spTree>
    <p:extLst>
      <p:ext uri="{BB962C8B-B14F-4D97-AF65-F5344CB8AC3E}">
        <p14:creationId xmlns:p14="http://schemas.microsoft.com/office/powerpoint/2010/main" val="2502542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C181DF-4712-4890-B5C1-FB938253ADBC}" type="datetimeFigureOut">
              <a:rPr lang="lv-LV" smtClean="0"/>
              <a:t>21.06.2021</a:t>
            </a:fld>
            <a:endParaRPr lang="lv-LV"/>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EB041A-971A-48AE-8221-E66C42BDF48F}" type="slidenum">
              <a:rPr lang="lv-LV" smtClean="0"/>
              <a:t>‹#›</a:t>
            </a:fld>
            <a:endParaRPr lang="lv-LV"/>
          </a:p>
        </p:txBody>
      </p:sp>
    </p:spTree>
    <p:extLst>
      <p:ext uri="{BB962C8B-B14F-4D97-AF65-F5344CB8AC3E}">
        <p14:creationId xmlns:p14="http://schemas.microsoft.com/office/powerpoint/2010/main" val="28127448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19531" y="3407434"/>
            <a:ext cx="7755467" cy="1478634"/>
          </a:xfrm>
        </p:spPr>
        <p:txBody>
          <a:bodyPr>
            <a:normAutofit fontScale="90000"/>
          </a:bodyPr>
          <a:lstStyle/>
          <a:p>
            <a:r>
              <a:rPr lang="lv-LV" sz="4900" b="1" dirty="0">
                <a:solidFill>
                  <a:schemeClr val="accent6">
                    <a:lumMod val="50000"/>
                  </a:schemeClr>
                </a:solidFill>
              </a:rPr>
              <a:t>LLKC diskusiju par zaļo iepirkumu </a:t>
            </a:r>
            <a:r>
              <a:rPr lang="lv-LV" sz="4000" dirty="0">
                <a:solidFill>
                  <a:schemeClr val="accent6">
                    <a:lumMod val="50000"/>
                  </a:schemeClr>
                </a:solidFill>
              </a:rPr>
              <a:t>rezultāti un secinājumi Latvijas reģionos</a:t>
            </a:r>
          </a:p>
        </p:txBody>
      </p:sp>
      <p:sp>
        <p:nvSpPr>
          <p:cNvPr id="3" name="Subtitle 2"/>
          <p:cNvSpPr>
            <a:spLocks noGrp="1"/>
          </p:cNvSpPr>
          <p:nvPr>
            <p:ph type="subTitle" idx="1"/>
          </p:nvPr>
        </p:nvSpPr>
        <p:spPr>
          <a:xfrm>
            <a:off x="1525264" y="5325170"/>
            <a:ext cx="9144000" cy="1264356"/>
          </a:xfrm>
        </p:spPr>
        <p:txBody>
          <a:bodyPr>
            <a:normAutofit/>
          </a:bodyPr>
          <a:lstStyle/>
          <a:p>
            <a:r>
              <a:rPr lang="en-US" b="1" dirty="0" err="1">
                <a:solidFill>
                  <a:schemeClr val="accent6">
                    <a:lumMod val="50000"/>
                  </a:schemeClr>
                </a:solidFill>
              </a:rPr>
              <a:t>Mārtiņš</a:t>
            </a:r>
            <a:r>
              <a:rPr lang="en-US" b="1" dirty="0">
                <a:solidFill>
                  <a:schemeClr val="accent6">
                    <a:lumMod val="50000"/>
                  </a:schemeClr>
                </a:solidFill>
              </a:rPr>
              <a:t> </a:t>
            </a:r>
            <a:r>
              <a:rPr lang="en-US" b="1" dirty="0" err="1">
                <a:solidFill>
                  <a:schemeClr val="accent6">
                    <a:lumMod val="50000"/>
                  </a:schemeClr>
                </a:solidFill>
              </a:rPr>
              <a:t>Cimermanis</a:t>
            </a:r>
            <a:endParaRPr lang="en-US" b="1" dirty="0">
              <a:solidFill>
                <a:schemeClr val="accent6">
                  <a:lumMod val="50000"/>
                </a:schemeClr>
              </a:solidFill>
            </a:endParaRPr>
          </a:p>
          <a:p>
            <a:r>
              <a:rPr lang="en-US" sz="2000" dirty="0">
                <a:solidFill>
                  <a:schemeClr val="accent6">
                    <a:lumMod val="50000"/>
                  </a:schemeClr>
                </a:solidFill>
              </a:rPr>
              <a:t>LLKC </a:t>
            </a:r>
            <a:r>
              <a:rPr lang="en-US" sz="2000" dirty="0" err="1">
                <a:solidFill>
                  <a:schemeClr val="accent6">
                    <a:lumMod val="50000"/>
                  </a:schemeClr>
                </a:solidFill>
              </a:rPr>
              <a:t>valdes</a:t>
            </a:r>
            <a:r>
              <a:rPr lang="en-US" sz="2000" dirty="0">
                <a:solidFill>
                  <a:schemeClr val="accent6">
                    <a:lumMod val="50000"/>
                  </a:schemeClr>
                </a:solidFill>
              </a:rPr>
              <a:t> </a:t>
            </a:r>
            <a:r>
              <a:rPr lang="en-US" sz="2000" dirty="0" err="1">
                <a:solidFill>
                  <a:schemeClr val="accent6">
                    <a:lumMod val="50000"/>
                  </a:schemeClr>
                </a:solidFill>
              </a:rPr>
              <a:t>priekšsēdētājs</a:t>
            </a:r>
            <a:endParaRPr lang="en-US" sz="2000" dirty="0">
              <a:solidFill>
                <a:schemeClr val="accent6">
                  <a:lumMod val="50000"/>
                </a:schemeClr>
              </a:solidFill>
            </a:endParaRPr>
          </a:p>
          <a:p>
            <a:r>
              <a:rPr lang="en-US" sz="2000" dirty="0">
                <a:solidFill>
                  <a:schemeClr val="accent6">
                    <a:lumMod val="50000"/>
                  </a:schemeClr>
                </a:solidFill>
              </a:rPr>
              <a:t>10.06.2021</a:t>
            </a:r>
            <a:r>
              <a:rPr lang="en-US" sz="2000" dirty="0"/>
              <a:t>.</a:t>
            </a:r>
            <a:endParaRPr lang="lv-LV" sz="2000" dirty="0"/>
          </a:p>
        </p:txBody>
      </p:sp>
      <p:pic>
        <p:nvPicPr>
          <p:cNvPr id="4" name="Picture 3" descr="Darba grupas inovāciju projektu īstenošanai | Lauku tīkls"/>
          <p:cNvPicPr/>
          <p:nvPr/>
        </p:nvPicPr>
        <p:blipFill rotWithShape="1">
          <a:blip r:embed="rId2" cstate="print">
            <a:extLst>
              <a:ext uri="{28A0092B-C50C-407E-A947-70E740481C1C}">
                <a14:useLocalDpi xmlns:a14="http://schemas.microsoft.com/office/drawing/2010/main" val="0"/>
              </a:ext>
            </a:extLst>
          </a:blip>
          <a:srcRect l="4883" t="16992" r="5273" b="15041"/>
          <a:stretch/>
        </p:blipFill>
        <p:spPr bwMode="auto">
          <a:xfrm>
            <a:off x="618978" y="1252025"/>
            <a:ext cx="1491176" cy="789457"/>
          </a:xfrm>
          <a:prstGeom prst="rect">
            <a:avLst/>
          </a:prstGeom>
          <a:noFill/>
          <a:ln>
            <a:noFill/>
          </a:ln>
          <a:extLst>
            <a:ext uri="{53640926-AAD7-44D8-BBD7-CCE9431645EC}">
              <a14:shadowObscured xmlns:a14="http://schemas.microsoft.com/office/drawing/2010/main"/>
            </a:ext>
          </a:extLst>
        </p:spPr>
      </p:pic>
      <p:pic>
        <p:nvPicPr>
          <p:cNvPr id="5" name="Picture 4" descr="Valsts Zivsaimniecības sadarbības tīkla aktivitātes 2016. gadā | Lauku tīkl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7660" y="2150599"/>
            <a:ext cx="1207135" cy="719455"/>
          </a:xfrm>
          <a:prstGeom prst="rect">
            <a:avLst/>
          </a:prstGeom>
          <a:noFill/>
          <a:ln>
            <a:noFill/>
          </a:ln>
        </p:spPr>
      </p:pic>
      <p:pic>
        <p:nvPicPr>
          <p:cNvPr id="6" name="Picture 5" descr="Aktualitātes | Latvijas Lauku konsultāciju un izglītības centr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197" y="2979171"/>
            <a:ext cx="1242060" cy="1079500"/>
          </a:xfrm>
          <a:prstGeom prst="rect">
            <a:avLst/>
          </a:prstGeom>
          <a:noFill/>
          <a:ln>
            <a:noFill/>
          </a:ln>
        </p:spPr>
      </p:pic>
      <p:pic>
        <p:nvPicPr>
          <p:cNvPr id="7" name="Picture 6" descr="Makšķerēšanas kartes"/>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87515" y="4402729"/>
            <a:ext cx="1498600" cy="719455"/>
          </a:xfrm>
          <a:prstGeom prst="rect">
            <a:avLst/>
          </a:prstGeom>
          <a:noFill/>
          <a:ln>
            <a:noFill/>
          </a:ln>
        </p:spPr>
      </p:pic>
      <p:pic>
        <p:nvPicPr>
          <p:cNvPr id="8" name="Picture 7" descr="https://scontent.frix5-1.fna.fbcdn.net/v/t1.0-9/46887333_358883418019409_2653355414497787904_n.jpg?_nc_cat=106&amp;ccb=2&amp;_nc_sid=09cbfe&amp;_nc_ohc=cSp9kTyxZYsAX9qFNDl&amp;_nc_ht=scontent.frix5-1.fna&amp;oh=fbc666216130923554fa71473f484d66&amp;oe=5FF4F371"/>
          <p:cNvPicPr/>
          <p:nvPr/>
        </p:nvPicPr>
        <p:blipFill rotWithShape="1">
          <a:blip r:embed="rId6" cstate="print">
            <a:extLst>
              <a:ext uri="{28A0092B-C50C-407E-A947-70E740481C1C}">
                <a14:useLocalDpi xmlns:a14="http://schemas.microsoft.com/office/drawing/2010/main" val="0"/>
              </a:ext>
            </a:extLst>
          </a:blip>
          <a:srcRect l="18601" t="22394" r="19275" b="21984"/>
          <a:stretch/>
        </p:blipFill>
        <p:spPr bwMode="auto">
          <a:xfrm>
            <a:off x="10401828" y="5217272"/>
            <a:ext cx="1069975" cy="958215"/>
          </a:xfrm>
          <a:prstGeom prst="rect">
            <a:avLst/>
          </a:prstGeom>
          <a:noFill/>
          <a:ln>
            <a:noFill/>
          </a:ln>
          <a:extLst>
            <a:ext uri="{53640926-AAD7-44D8-BBD7-CCE9431645EC}">
              <a14:shadowObscured xmlns:a14="http://schemas.microsoft.com/office/drawing/2010/main"/>
            </a:ext>
          </a:extLst>
        </p:spPr>
      </p:pic>
      <p:pic>
        <p:nvPicPr>
          <p:cNvPr id="9" name="Picture 8" descr="Konkursā “Laukiem būt!” jauns ideju rekords | Laukos.lv"/>
          <p:cNvPicPr/>
          <p:nvPr/>
        </p:nvPicPr>
        <p:blipFill rotWithShape="1">
          <a:blip r:embed="rId7" cstate="print">
            <a:extLst>
              <a:ext uri="{28A0092B-C50C-407E-A947-70E740481C1C}">
                <a14:useLocalDpi xmlns:a14="http://schemas.microsoft.com/office/drawing/2010/main" val="0"/>
              </a:ext>
            </a:extLst>
          </a:blip>
          <a:srcRect l="10778" t="12396" b="9961"/>
          <a:stretch/>
        </p:blipFill>
        <p:spPr bwMode="auto">
          <a:xfrm>
            <a:off x="10245300" y="3202741"/>
            <a:ext cx="1383030" cy="1104900"/>
          </a:xfrm>
          <a:prstGeom prst="rect">
            <a:avLst/>
          </a:prstGeom>
          <a:noFill/>
          <a:ln>
            <a:noFill/>
          </a:ln>
          <a:extLst>
            <a:ext uri="{53640926-AAD7-44D8-BBD7-CCE9431645EC}">
              <a14:shadowObscured xmlns:a14="http://schemas.microsoft.com/office/drawing/2010/main"/>
            </a:ext>
          </a:extLst>
        </p:spPr>
      </p:pic>
      <p:pic>
        <p:nvPicPr>
          <p:cNvPr id="10" name="Picture 9" descr="https://scontent.frix6-1.fna.fbcdn.net/v/t1.0-9/46802633_771425649886209_298923796746731520_n.jpg?_nc_cat=110&amp;ccb=2&amp;_nc_sid=09cbfe&amp;_nc_ohc=wVOTiXaKxT0AX8XPEuq&amp;_nc_ht=scontent.frix6-1.fna&amp;oh=a43ddb4d1df87ce0a220593d366f7a19&amp;oe=5FF011F4"/>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398653" y="2031329"/>
            <a:ext cx="1076325" cy="1076325"/>
          </a:xfrm>
          <a:prstGeom prst="rect">
            <a:avLst/>
          </a:prstGeom>
          <a:noFill/>
          <a:ln>
            <a:noFill/>
          </a:ln>
        </p:spPr>
      </p:pic>
      <p:pic>
        <p:nvPicPr>
          <p:cNvPr id="11" name="Picture 10" descr="C:\Users\AGNESE~1\AppData\Local\Temp\LLKC_LIELOZOLI_424_01_min_72.pn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87825" y="4167788"/>
            <a:ext cx="1106805" cy="1314450"/>
          </a:xfrm>
          <a:prstGeom prst="rect">
            <a:avLst/>
          </a:prstGeom>
          <a:noFill/>
          <a:ln>
            <a:noFill/>
          </a:ln>
        </p:spPr>
      </p:pic>
      <p:pic>
        <p:nvPicPr>
          <p:cNvPr id="12" name="Picture 11"/>
          <p:cNvPicPr/>
          <p:nvPr/>
        </p:nvPicPr>
        <p:blipFill>
          <a:blip r:embed="rId10" cstate="print">
            <a:extLst>
              <a:ext uri="{28A0092B-C50C-407E-A947-70E740481C1C}">
                <a14:useLocalDpi xmlns:a14="http://schemas.microsoft.com/office/drawing/2010/main" val="0"/>
              </a:ext>
            </a:extLst>
          </a:blip>
          <a:stretch>
            <a:fillRect/>
          </a:stretch>
        </p:blipFill>
        <p:spPr>
          <a:xfrm>
            <a:off x="4721284" y="0"/>
            <a:ext cx="2751962" cy="3273024"/>
          </a:xfrm>
          <a:prstGeom prst="rect">
            <a:avLst/>
          </a:prstGeom>
        </p:spPr>
      </p:pic>
      <p:pic>
        <p:nvPicPr>
          <p:cNvPr id="13" name="Picture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306815" y="676242"/>
            <a:ext cx="1260000" cy="1260000"/>
          </a:xfrm>
          <a:prstGeom prst="rect">
            <a:avLst/>
          </a:prstGeom>
        </p:spPr>
      </p:pic>
    </p:spTree>
    <p:extLst>
      <p:ext uri="{BB962C8B-B14F-4D97-AF65-F5344CB8AC3E}">
        <p14:creationId xmlns:p14="http://schemas.microsoft.com/office/powerpoint/2010/main" val="3503262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27792"/>
            <a:ext cx="10515600" cy="5032376"/>
          </a:xfrm>
        </p:spPr>
        <p:txBody>
          <a:bodyPr>
            <a:normAutofit/>
          </a:bodyPr>
          <a:lstStyle/>
          <a:p>
            <a:pPr marL="0" indent="0" algn="just">
              <a:buNone/>
            </a:pPr>
            <a:r>
              <a:rPr lang="en-US" dirty="0" err="1"/>
              <a:t>Labie</a:t>
            </a:r>
            <a:r>
              <a:rPr lang="en-US" dirty="0"/>
              <a:t> </a:t>
            </a:r>
            <a:r>
              <a:rPr lang="en-US" dirty="0" err="1"/>
              <a:t>piemēri</a:t>
            </a:r>
            <a:r>
              <a:rPr lang="en-US" dirty="0"/>
              <a:t> </a:t>
            </a:r>
            <a:r>
              <a:rPr lang="en-US" dirty="0" err="1"/>
              <a:t>i</a:t>
            </a:r>
            <a:r>
              <a:rPr lang="lv-LV" dirty="0" err="1"/>
              <a:t>zvēles</a:t>
            </a:r>
            <a:r>
              <a:rPr lang="lv-LV" dirty="0"/>
              <a:t> kritēriji</a:t>
            </a:r>
            <a:r>
              <a:rPr lang="en-US" dirty="0" err="1"/>
              <a:t>em</a:t>
            </a:r>
            <a:r>
              <a:rPr lang="lv-LV" dirty="0"/>
              <a:t>:</a:t>
            </a:r>
          </a:p>
          <a:p>
            <a:pPr algn="just"/>
            <a:r>
              <a:rPr lang="lv-LV" dirty="0"/>
              <a:t>cena (~ 40%)</a:t>
            </a:r>
            <a:r>
              <a:rPr lang="en-US" dirty="0"/>
              <a:t>;</a:t>
            </a:r>
            <a:endParaRPr lang="lv-LV" dirty="0"/>
          </a:p>
          <a:p>
            <a:pPr algn="just"/>
            <a:r>
              <a:rPr lang="lv-LV" dirty="0"/>
              <a:t>vairāk punktu par īsāku piegādes ķēdi no ražošanas vietas</a:t>
            </a:r>
            <a:r>
              <a:rPr lang="en-US" dirty="0"/>
              <a:t>;</a:t>
            </a:r>
            <a:endParaRPr lang="lv-LV" dirty="0"/>
          </a:p>
          <a:p>
            <a:pPr algn="just"/>
            <a:r>
              <a:rPr lang="lv-LV" dirty="0"/>
              <a:t>iepērkot Pārtikas pakalpojuma sniedzēja pakalpojumu, papildus punkti par ēdienkaršu dažādību, piemēram, vairāk punkti, ja iesniegtas 20 dienu ēdienkartes, 5 pieprasīto vietā – tas nodrošinās lielāku dažādību uz galda</a:t>
            </a:r>
            <a:r>
              <a:rPr lang="en-US" dirty="0"/>
              <a:t>  un </a:t>
            </a:r>
            <a:r>
              <a:rPr lang="lv-LV" dirty="0"/>
              <a:t>sezonalitātes ievērošanu</a:t>
            </a:r>
            <a:r>
              <a:rPr lang="en-US" dirty="0"/>
              <a:t>;</a:t>
            </a:r>
            <a:endParaRPr lang="lv-LV" dirty="0"/>
          </a:p>
          <a:p>
            <a:pPr algn="just"/>
            <a:r>
              <a:rPr lang="lv-LV" dirty="0"/>
              <a:t>iepērkot Pārtikas pakalpojuma sniedzēja pakalpojumu, svarīgi prasīt pierādījumus, kur tiks iegādāti pārtikas produkti</a:t>
            </a:r>
            <a:r>
              <a:rPr lang="en-US" dirty="0"/>
              <a:t>;</a:t>
            </a:r>
          </a:p>
          <a:p>
            <a:pPr algn="just"/>
            <a:r>
              <a:rPr lang="lv-LV" dirty="0" err="1"/>
              <a:t>kritērij</a:t>
            </a:r>
            <a:r>
              <a:rPr lang="en-US" dirty="0"/>
              <a:t>s</a:t>
            </a:r>
            <a:r>
              <a:rPr lang="lv-LV" dirty="0"/>
              <a:t> “Nomaksātie nodokļi/ sociālo iemaksu likmes”, kas norāda, ka uzņēmējs</a:t>
            </a:r>
            <a:r>
              <a:rPr lang="en-US" dirty="0"/>
              <a:t> </a:t>
            </a:r>
            <a:r>
              <a:rPr lang="lv-LV" dirty="0"/>
              <a:t>ir godīgs , nemaina SIA, kad nav nomaksāti nodokļi. </a:t>
            </a:r>
          </a:p>
          <a:p>
            <a:endParaRPr lang="lv-LV" dirty="0"/>
          </a:p>
        </p:txBody>
      </p:sp>
    </p:spTree>
    <p:extLst>
      <p:ext uri="{BB962C8B-B14F-4D97-AF65-F5344CB8AC3E}">
        <p14:creationId xmlns:p14="http://schemas.microsoft.com/office/powerpoint/2010/main" val="2450468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just"/>
            <a:r>
              <a:rPr lang="lv-LV" b="1" dirty="0"/>
              <a:t>Sistemātiskas kontroles un sodu sistēmas ieviešana</a:t>
            </a:r>
            <a:r>
              <a:rPr lang="en-US" b="1" dirty="0"/>
              <a:t>,</a:t>
            </a:r>
            <a:br>
              <a:rPr lang="en-US" b="1" dirty="0"/>
            </a:br>
            <a:r>
              <a:rPr lang="lv-LV" sz="3100" dirty="0"/>
              <a:t>“</a:t>
            </a:r>
            <a:r>
              <a:rPr lang="en-US" sz="3100" dirty="0"/>
              <a:t>l</a:t>
            </a:r>
            <a:r>
              <a:rPr lang="lv-LV" sz="3100" dirty="0"/>
              <a:t>ai ēdināšanas uzņēmumi nebaro mūsu bērnus ar sēnalām auzu vietā”</a:t>
            </a:r>
          </a:p>
        </p:txBody>
      </p:sp>
      <p:sp>
        <p:nvSpPr>
          <p:cNvPr id="3" name="Content Placeholder 2"/>
          <p:cNvSpPr>
            <a:spLocks noGrp="1"/>
          </p:cNvSpPr>
          <p:nvPr>
            <p:ph idx="1"/>
          </p:nvPr>
        </p:nvSpPr>
        <p:spPr/>
        <p:txBody>
          <a:bodyPr>
            <a:normAutofit/>
          </a:bodyPr>
          <a:lstStyle/>
          <a:p>
            <a:pPr algn="just"/>
            <a:r>
              <a:rPr lang="lv-LV" dirty="0"/>
              <a:t>Pašvaldībām un iestādēm ieteikums reāli </a:t>
            </a:r>
            <a:r>
              <a:rPr lang="lv-LV" u="sng" dirty="0"/>
              <a:t>pievērst uzmanību Līgumu izpildes kontrolei</a:t>
            </a:r>
            <a:r>
              <a:rPr lang="lv-LV" dirty="0"/>
              <a:t>. Papīrs panes visu, Līgumu kontrole realitātē nenotiek. Attiecīgi cieš ēdienkartes kvalitāte, darbinieku sociālā aizsardzība (nozare ir dziļi pelēkajā zonā). Nevar paļauties, ka to var uzņemties iestāžu darbinieki – tam nepieciešama atsevišķa sistēma;</a:t>
            </a:r>
            <a:endParaRPr lang="en-US" dirty="0"/>
          </a:p>
          <a:p>
            <a:pPr algn="just"/>
            <a:r>
              <a:rPr lang="lv-LV" dirty="0"/>
              <a:t>Sakārtots </a:t>
            </a:r>
            <a:r>
              <a:rPr lang="lv-LV" u="sng" dirty="0"/>
              <a:t>Nekvalitatīvu produktu/ pakalpojumu piegādātāju saraksts</a:t>
            </a:r>
            <a:r>
              <a:rPr lang="lv-LV" dirty="0"/>
              <a:t> ar tiesībām tos izslēgt no turpmākiem iepirkumiem. </a:t>
            </a:r>
            <a:endParaRPr lang="en-US" sz="2000" dirty="0"/>
          </a:p>
          <a:p>
            <a:pPr algn="just"/>
            <a:r>
              <a:rPr lang="lv-LV" u="sng" dirty="0"/>
              <a:t>Iesaistīt bērnu vecākus</a:t>
            </a:r>
            <a:r>
              <a:rPr lang="lv-LV" dirty="0"/>
              <a:t> Kontroles procesā. Šāda sistēma darbojas, piemēram, Valmierā.</a:t>
            </a:r>
            <a:endParaRPr lang="lv-LV" sz="2000" dirty="0"/>
          </a:p>
          <a:p>
            <a:endParaRPr lang="lv-LV" dirty="0"/>
          </a:p>
        </p:txBody>
      </p:sp>
    </p:spTree>
    <p:extLst>
      <p:ext uri="{BB962C8B-B14F-4D97-AF65-F5344CB8AC3E}">
        <p14:creationId xmlns:p14="http://schemas.microsoft.com/office/powerpoint/2010/main" val="254007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dirty="0"/>
              <a:t>Ideālā variantā iepirkums tiktu izsludināts uz vismaz 3 gadiem</a:t>
            </a:r>
          </a:p>
        </p:txBody>
      </p:sp>
      <p:sp>
        <p:nvSpPr>
          <p:cNvPr id="3" name="Content Placeholder 2"/>
          <p:cNvSpPr>
            <a:spLocks noGrp="1"/>
          </p:cNvSpPr>
          <p:nvPr>
            <p:ph idx="1"/>
          </p:nvPr>
        </p:nvSpPr>
        <p:spPr>
          <a:xfrm>
            <a:off x="409074" y="1825625"/>
            <a:ext cx="10944726" cy="4351338"/>
          </a:xfrm>
        </p:spPr>
        <p:txBody>
          <a:bodyPr/>
          <a:lstStyle/>
          <a:p>
            <a:pPr lvl="1"/>
            <a:r>
              <a:rPr lang="en-US" sz="2800" dirty="0"/>
              <a:t>L</a:t>
            </a:r>
            <a:r>
              <a:rPr lang="lv-LV" sz="2800" dirty="0" err="1"/>
              <a:t>auksaimnieks</a:t>
            </a:r>
            <a:r>
              <a:rPr lang="lv-LV" sz="2800" dirty="0"/>
              <a:t> nezaudē savus pastāvīgos klientus viena gada laikā, lai var plānot savus resursus;</a:t>
            </a:r>
          </a:p>
          <a:p>
            <a:pPr lvl="1"/>
            <a:endParaRPr lang="en-US" sz="2800" dirty="0"/>
          </a:p>
          <a:p>
            <a:pPr lvl="1"/>
            <a:r>
              <a:rPr lang="en-US" sz="2800" dirty="0"/>
              <a:t>L</a:t>
            </a:r>
            <a:r>
              <a:rPr lang="lv-LV" sz="2800" dirty="0"/>
              <a:t>ai uzņēmumam/ kooperatīvam būtu interese investēt infrastruktūrā.</a:t>
            </a:r>
          </a:p>
          <a:p>
            <a:endParaRPr lang="lv-LV" dirty="0"/>
          </a:p>
        </p:txBody>
      </p:sp>
    </p:spTree>
    <p:extLst>
      <p:ext uri="{BB962C8B-B14F-4D97-AF65-F5344CB8AC3E}">
        <p14:creationId xmlns:p14="http://schemas.microsoft.com/office/powerpoint/2010/main" val="27249803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884" y="180474"/>
            <a:ext cx="11538284" cy="762068"/>
          </a:xfrm>
        </p:spPr>
        <p:txBody>
          <a:bodyPr>
            <a:normAutofit/>
          </a:bodyPr>
          <a:lstStyle/>
          <a:p>
            <a:r>
              <a:rPr lang="lv-LV" sz="3600" b="1" dirty="0">
                <a:solidFill>
                  <a:srgbClr val="C00000"/>
                </a:solidFill>
              </a:rPr>
              <a:t>Instruments priekšizpētei – katalogā jau 863 saimniecības</a:t>
            </a:r>
          </a:p>
        </p:txBody>
      </p:sp>
      <p:sp>
        <p:nvSpPr>
          <p:cNvPr id="3" name="Content Placeholder 2"/>
          <p:cNvSpPr>
            <a:spLocks noGrp="1"/>
          </p:cNvSpPr>
          <p:nvPr>
            <p:ph idx="1"/>
          </p:nvPr>
        </p:nvSpPr>
        <p:spPr/>
        <p:txBody>
          <a:bodyPr/>
          <a:lstStyle/>
          <a:p>
            <a:endParaRPr lang="lv-LV"/>
          </a:p>
        </p:txBody>
      </p:sp>
      <p:pic>
        <p:nvPicPr>
          <p:cNvPr id="4" name="Picture 3"/>
          <p:cNvPicPr>
            <a:picLocks noChangeAspect="1"/>
          </p:cNvPicPr>
          <p:nvPr/>
        </p:nvPicPr>
        <p:blipFill rotWithShape="1">
          <a:blip r:embed="rId2"/>
          <a:srcRect l="-88" t="5428" r="219" b="5428"/>
          <a:stretch/>
        </p:blipFill>
        <p:spPr>
          <a:xfrm>
            <a:off x="244317" y="942541"/>
            <a:ext cx="11787262" cy="5915459"/>
          </a:xfrm>
          <a:prstGeom prst="rect">
            <a:avLst/>
          </a:prstGeom>
        </p:spPr>
      </p:pic>
      <p:sp>
        <p:nvSpPr>
          <p:cNvPr id="5" name="Oval 4"/>
          <p:cNvSpPr/>
          <p:nvPr/>
        </p:nvSpPr>
        <p:spPr>
          <a:xfrm>
            <a:off x="4596063" y="1961146"/>
            <a:ext cx="5582653" cy="385011"/>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6" name="Oval 5"/>
          <p:cNvSpPr/>
          <p:nvPr/>
        </p:nvSpPr>
        <p:spPr>
          <a:xfrm>
            <a:off x="-88229" y="2739577"/>
            <a:ext cx="2783306" cy="385011"/>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7" name="Oval 6"/>
          <p:cNvSpPr/>
          <p:nvPr/>
        </p:nvSpPr>
        <p:spPr>
          <a:xfrm>
            <a:off x="-84221" y="5057662"/>
            <a:ext cx="2783306" cy="385011"/>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38472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a:t>Ēdināšana kā daļa no</a:t>
            </a:r>
            <a:r>
              <a:rPr lang="en-US" b="1" dirty="0"/>
              <a:t> </a:t>
            </a:r>
            <a:r>
              <a:rPr lang="lv-LV" b="1" dirty="0"/>
              <a:t>izglītības</a:t>
            </a:r>
            <a:r>
              <a:rPr lang="en-US" b="1" dirty="0"/>
              <a:t> </a:t>
            </a:r>
            <a:r>
              <a:rPr lang="lv-LV" b="1" dirty="0"/>
              <a:t>procesa</a:t>
            </a:r>
            <a:endParaRPr lang="lv-LV" dirty="0"/>
          </a:p>
        </p:txBody>
      </p:sp>
      <p:sp>
        <p:nvSpPr>
          <p:cNvPr id="3" name="Content Placeholder 2"/>
          <p:cNvSpPr>
            <a:spLocks noGrp="1"/>
          </p:cNvSpPr>
          <p:nvPr>
            <p:ph idx="1"/>
          </p:nvPr>
        </p:nvSpPr>
        <p:spPr>
          <a:xfrm>
            <a:off x="838199" y="1825624"/>
            <a:ext cx="10627895" cy="4912059"/>
          </a:xfrm>
        </p:spPr>
        <p:txBody>
          <a:bodyPr>
            <a:normAutofit/>
          </a:bodyPr>
          <a:lstStyle/>
          <a:p>
            <a:pPr marL="0" indent="0" algn="ctr">
              <a:buNone/>
            </a:pPr>
            <a:r>
              <a:rPr lang="lv-LV" sz="3200" b="1" dirty="0">
                <a:solidFill>
                  <a:srgbClr val="FF0000"/>
                </a:solidFill>
              </a:rPr>
              <a:t>“</a:t>
            </a:r>
            <a:r>
              <a:rPr lang="en-US" sz="3200" b="1" dirty="0">
                <a:solidFill>
                  <a:srgbClr val="FF0000"/>
                </a:solidFill>
              </a:rPr>
              <a:t>B</a:t>
            </a:r>
            <a:r>
              <a:rPr lang="lv-LV" sz="3200" b="1" dirty="0" err="1">
                <a:solidFill>
                  <a:srgbClr val="FF0000"/>
                </a:solidFill>
              </a:rPr>
              <a:t>ērns</a:t>
            </a:r>
            <a:r>
              <a:rPr lang="en-US" sz="3200" b="1" dirty="0">
                <a:solidFill>
                  <a:srgbClr val="FF0000"/>
                </a:solidFill>
              </a:rPr>
              <a:t> </a:t>
            </a:r>
            <a:r>
              <a:rPr lang="lv-LV" sz="3200" b="1" dirty="0">
                <a:solidFill>
                  <a:srgbClr val="FF0000"/>
                </a:solidFill>
              </a:rPr>
              <a:t>izglītības iestādēs pavada </a:t>
            </a:r>
            <a:r>
              <a:rPr lang="en-US" sz="3200" b="1" dirty="0">
                <a:solidFill>
                  <a:srgbClr val="FF0000"/>
                </a:solidFill>
              </a:rPr>
              <a:t>~17 </a:t>
            </a:r>
            <a:r>
              <a:rPr lang="lv-LV" sz="3200" b="1" dirty="0">
                <a:solidFill>
                  <a:srgbClr val="FF0000"/>
                </a:solidFill>
              </a:rPr>
              <a:t>gadus, bet ēd visu mūžu. </a:t>
            </a:r>
            <a:br>
              <a:rPr lang="en-US" sz="3200" b="1" dirty="0">
                <a:solidFill>
                  <a:srgbClr val="FF0000"/>
                </a:solidFill>
              </a:rPr>
            </a:br>
            <a:r>
              <a:rPr lang="lv-LV" sz="3200" dirty="0">
                <a:solidFill>
                  <a:srgbClr val="FF0000"/>
                </a:solidFill>
              </a:rPr>
              <a:t>Tāpēc īpaši svarīga ir bērnu izglītošana ēdināšanas jautājumos</a:t>
            </a:r>
            <a:r>
              <a:rPr lang="en-US" sz="3200" dirty="0">
                <a:solidFill>
                  <a:srgbClr val="FF0000"/>
                </a:solidFill>
              </a:rPr>
              <a:t> un</a:t>
            </a:r>
            <a:r>
              <a:rPr lang="lv-LV" sz="3200" dirty="0">
                <a:solidFill>
                  <a:srgbClr val="FF0000"/>
                </a:solidFill>
              </a:rPr>
              <a:t> veselīgas ēšanas paradumu popularizēšana.</a:t>
            </a:r>
            <a:r>
              <a:rPr lang="lv-LV" dirty="0"/>
              <a:t> </a:t>
            </a:r>
            <a:r>
              <a:rPr lang="en-US" sz="3200" dirty="0">
                <a:solidFill>
                  <a:srgbClr val="FF0000"/>
                </a:solidFill>
              </a:rPr>
              <a:t>K</a:t>
            </a:r>
            <a:r>
              <a:rPr lang="lv-LV" sz="3200" dirty="0">
                <a:solidFill>
                  <a:srgbClr val="FF0000"/>
                </a:solidFill>
              </a:rPr>
              <a:t>as ir </a:t>
            </a:r>
            <a:r>
              <a:rPr lang="en-US" sz="3200" dirty="0" err="1">
                <a:solidFill>
                  <a:srgbClr val="FF0000"/>
                </a:solidFill>
              </a:rPr>
              <a:t>būtiska</a:t>
            </a:r>
            <a:r>
              <a:rPr lang="lv-LV" sz="3200" dirty="0">
                <a:solidFill>
                  <a:srgbClr val="FF0000"/>
                </a:solidFill>
              </a:rPr>
              <a:t> investīcija jaunās paaudzes nākotnes veselībā.” </a:t>
            </a:r>
            <a:endParaRPr lang="en-US" sz="3200" dirty="0">
              <a:solidFill>
                <a:srgbClr val="FF0000"/>
              </a:solidFill>
            </a:endParaRPr>
          </a:p>
          <a:p>
            <a:pPr marL="0" indent="0" algn="ctr">
              <a:buNone/>
            </a:pPr>
            <a:endParaRPr lang="lv-LV" b="1" dirty="0">
              <a:solidFill>
                <a:srgbClr val="FF0000"/>
              </a:solidFill>
            </a:endParaRPr>
          </a:p>
          <a:p>
            <a:pPr marL="0" indent="0" algn="just">
              <a:buNone/>
            </a:pPr>
            <a:r>
              <a:rPr lang="lv-LV" dirty="0"/>
              <a:t>Šis ļoti sasaistās ar nepieciešamību pēc sistemātiskas sabiedrības un skolēnu izglītošanas par atšķirību starp bioloģiski sertificētiem produktiem un konvencionālajiem. Piemēram, ir vairāki gadījumi, kad ēdinātājs iepērk bioloģiski sertificētus ābolus, bet bērni viņus neēd, jo to izskats nav perfekts. Bet šie produkti garšo savādāk, ir bez kaitīgām vielām, veselīgāki. </a:t>
            </a:r>
            <a:endParaRPr lang="en-US" dirty="0"/>
          </a:p>
          <a:p>
            <a:endParaRPr lang="lv-LV" dirty="0"/>
          </a:p>
        </p:txBody>
      </p:sp>
    </p:spTree>
    <p:extLst>
      <p:ext uri="{BB962C8B-B14F-4D97-AF65-F5344CB8AC3E}">
        <p14:creationId xmlns:p14="http://schemas.microsoft.com/office/powerpoint/2010/main" val="2394450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a:t>Pārtikas atkritum</a:t>
            </a:r>
            <a:r>
              <a:rPr lang="en-US" b="1" dirty="0"/>
              <a:t>u </a:t>
            </a:r>
            <a:r>
              <a:rPr lang="lv-LV" b="1" dirty="0"/>
              <a:t>samazināšana</a:t>
            </a:r>
          </a:p>
        </p:txBody>
      </p:sp>
      <p:sp>
        <p:nvSpPr>
          <p:cNvPr id="3" name="Content Placeholder 2"/>
          <p:cNvSpPr>
            <a:spLocks noGrp="1"/>
          </p:cNvSpPr>
          <p:nvPr>
            <p:ph idx="1"/>
          </p:nvPr>
        </p:nvSpPr>
        <p:spPr>
          <a:xfrm>
            <a:off x="838200" y="1825625"/>
            <a:ext cx="4050741" cy="4351338"/>
          </a:xfrm>
        </p:spPr>
        <p:txBody>
          <a:bodyPr/>
          <a:lstStyle/>
          <a:p>
            <a:pPr marL="0" indent="0">
              <a:buNone/>
            </a:pPr>
            <a:r>
              <a:rPr lang="lv-LV" dirty="0"/>
              <a:t>Izpētīt, kas notiek ar pārtikas atkritumiem sektorā. </a:t>
            </a:r>
            <a:endParaRPr lang="en-US" dirty="0"/>
          </a:p>
          <a:p>
            <a:pPr marL="0" indent="0">
              <a:buNone/>
            </a:pPr>
            <a:r>
              <a:rPr lang="lv-LV" dirty="0"/>
              <a:t>Apkopot labās prakses, kā samazināt pārtikas atkritumus un kā efektīvāk izmantot radušos pārtikas atkritumus.</a:t>
            </a:r>
            <a:endParaRPr lang="en-US" dirty="0"/>
          </a:p>
          <a:p>
            <a:pPr algn="just"/>
            <a:endParaRPr lang="lv-LV" dirty="0"/>
          </a:p>
          <a:p>
            <a:endParaRPr lang="lv-LV" dirty="0"/>
          </a:p>
        </p:txBody>
      </p:sp>
      <p:pic>
        <p:nvPicPr>
          <p:cNvPr id="4" name="Picture 3"/>
          <p:cNvPicPr>
            <a:picLocks noChangeAspect="1"/>
          </p:cNvPicPr>
          <p:nvPr/>
        </p:nvPicPr>
        <p:blipFill rotWithShape="1">
          <a:blip r:embed="rId2"/>
          <a:srcRect t="10928" r="51068" b="26071"/>
          <a:stretch/>
        </p:blipFill>
        <p:spPr>
          <a:xfrm>
            <a:off x="5077326" y="1407701"/>
            <a:ext cx="6449885" cy="4669047"/>
          </a:xfrm>
          <a:prstGeom prst="rect">
            <a:avLst/>
          </a:prstGeom>
        </p:spPr>
      </p:pic>
      <p:sp>
        <p:nvSpPr>
          <p:cNvPr id="5" name="Oval 4"/>
          <p:cNvSpPr/>
          <p:nvPr/>
        </p:nvSpPr>
        <p:spPr>
          <a:xfrm>
            <a:off x="5077326" y="4559977"/>
            <a:ext cx="6966285" cy="1720514"/>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7" name="Rectangle 6"/>
          <p:cNvSpPr/>
          <p:nvPr/>
        </p:nvSpPr>
        <p:spPr>
          <a:xfrm>
            <a:off x="523791" y="6147434"/>
            <a:ext cx="11331435" cy="584775"/>
          </a:xfrm>
          <a:prstGeom prst="rect">
            <a:avLst/>
          </a:prstGeom>
        </p:spPr>
        <p:txBody>
          <a:bodyPr wrap="none">
            <a:spAutoFit/>
          </a:bodyPr>
          <a:lstStyle/>
          <a:p>
            <a:r>
              <a:rPr lang="lv-LV" sz="3200" b="1" dirty="0" err="1">
                <a:solidFill>
                  <a:schemeClr val="accent1">
                    <a:lumMod val="75000"/>
                  </a:schemeClr>
                </a:solidFill>
              </a:rPr>
              <a:t>ekodizains.org</a:t>
            </a:r>
            <a:r>
              <a:rPr lang="lv-LV" sz="3200" b="1" dirty="0">
                <a:solidFill>
                  <a:schemeClr val="accent1">
                    <a:lumMod val="75000"/>
                  </a:schemeClr>
                </a:solidFill>
              </a:rPr>
              <a:t>/projekti/samazini-</a:t>
            </a:r>
            <a:r>
              <a:rPr lang="lv-LV" sz="3200" b="1" dirty="0" err="1">
                <a:solidFill>
                  <a:schemeClr val="accent1">
                    <a:lumMod val="75000"/>
                  </a:schemeClr>
                </a:solidFill>
              </a:rPr>
              <a:t>partikas-atkritumus-sava</a:t>
            </a:r>
            <a:r>
              <a:rPr lang="lv-LV" sz="3200" b="1" dirty="0">
                <a:solidFill>
                  <a:schemeClr val="accent1">
                    <a:lumMod val="75000"/>
                  </a:schemeClr>
                </a:solidFill>
              </a:rPr>
              <a:t>-skola/</a:t>
            </a:r>
          </a:p>
        </p:txBody>
      </p:sp>
    </p:spTree>
    <p:extLst>
      <p:ext uri="{BB962C8B-B14F-4D97-AF65-F5344CB8AC3E}">
        <p14:creationId xmlns:p14="http://schemas.microsoft.com/office/powerpoint/2010/main" val="1418970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a:t>Skolu dārzi </a:t>
            </a:r>
            <a:endParaRPr lang="lv-LV" dirty="0"/>
          </a:p>
        </p:txBody>
      </p:sp>
      <p:sp>
        <p:nvSpPr>
          <p:cNvPr id="3" name="Content Placeholder 2"/>
          <p:cNvSpPr>
            <a:spLocks noGrp="1"/>
          </p:cNvSpPr>
          <p:nvPr>
            <p:ph idx="1"/>
          </p:nvPr>
        </p:nvSpPr>
        <p:spPr/>
        <p:txBody>
          <a:bodyPr/>
          <a:lstStyle/>
          <a:p>
            <a:pPr marL="0" indent="0" algn="just">
              <a:buNone/>
            </a:pPr>
            <a:r>
              <a:rPr lang="en-US" dirty="0"/>
              <a:t>M</a:t>
            </a:r>
            <a:r>
              <a:rPr lang="lv-LV" dirty="0" err="1"/>
              <a:t>ultifunkcionāla</a:t>
            </a:r>
            <a:r>
              <a:rPr lang="lv-LV" dirty="0"/>
              <a:t> iespēja – izglītojoša funkcija, reāla iespēja pārtikas sagādē. Kāpēc taisīt skolu apstādījumus sterili skaistus un nefunkcionālus – tos var veidot no augiem, kas dod augļus, ogas u.c.</a:t>
            </a:r>
          </a:p>
          <a:p>
            <a:endParaRPr lang="lv-LV" dirty="0"/>
          </a:p>
        </p:txBody>
      </p:sp>
      <p:pic>
        <p:nvPicPr>
          <p:cNvPr id="3074" name="Picture 2" descr="https://static.wixstatic.com/media/a69148_f14db5091dd84496a0acdba5925d89e3~mv2_d_1632_1224_s_2.jpg/v1/fill/w_330,h_227,al_c,q_80,usm_0.66_1.00_0.01/a69148_f14db5091dd84496a0acdba5925d89e3~mv2_d_1632_1224_s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1936" y="3312799"/>
            <a:ext cx="4163761" cy="286416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504865" y="4417674"/>
            <a:ext cx="5656998" cy="584775"/>
          </a:xfrm>
          <a:prstGeom prst="rect">
            <a:avLst/>
          </a:prstGeom>
        </p:spPr>
        <p:txBody>
          <a:bodyPr wrap="none">
            <a:spAutoFit/>
          </a:bodyPr>
          <a:lstStyle/>
          <a:p>
            <a:r>
              <a:rPr lang="lv-LV" sz="3200" b="1" dirty="0" err="1">
                <a:solidFill>
                  <a:schemeClr val="accent1">
                    <a:lumMod val="75000"/>
                  </a:schemeClr>
                </a:solidFill>
              </a:rPr>
              <a:t>www.skoludarzi.net</a:t>
            </a:r>
            <a:r>
              <a:rPr lang="lv-LV" sz="3200" b="1" dirty="0">
                <a:solidFill>
                  <a:schemeClr val="accent1">
                    <a:lumMod val="75000"/>
                  </a:schemeClr>
                </a:solidFill>
              </a:rPr>
              <a:t>/skolu-karte</a:t>
            </a:r>
          </a:p>
        </p:txBody>
      </p:sp>
    </p:spTree>
    <p:extLst>
      <p:ext uri="{BB962C8B-B14F-4D97-AF65-F5344CB8AC3E}">
        <p14:creationId xmlns:p14="http://schemas.microsoft.com/office/powerpoint/2010/main" val="8174592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080314480"/>
              </p:ext>
            </p:extLst>
          </p:nvPr>
        </p:nvGraphicFramePr>
        <p:xfrm>
          <a:off x="1309511" y="677334"/>
          <a:ext cx="9674578" cy="54996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517040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Lai top!</a:t>
            </a:r>
            <a:endParaRPr lang="lv-LV" dirty="0"/>
          </a:p>
        </p:txBody>
      </p:sp>
      <p:sp>
        <p:nvSpPr>
          <p:cNvPr id="3" name="Subtitle 2"/>
          <p:cNvSpPr>
            <a:spLocks noGrp="1"/>
          </p:cNvSpPr>
          <p:nvPr>
            <p:ph type="subTitle" idx="1"/>
          </p:nvPr>
        </p:nvSpPr>
        <p:spPr/>
        <p:txBody>
          <a:bodyPr/>
          <a:lstStyle/>
          <a:p>
            <a:endParaRPr lang="lv-LV"/>
          </a:p>
        </p:txBody>
      </p:sp>
      <p:pic>
        <p:nvPicPr>
          <p:cNvPr id="4" name="Kuva 2">
            <a:extLst>
              <a:ext uri="{FF2B5EF4-FFF2-40B4-BE49-F238E27FC236}">
                <a16:creationId xmlns:a16="http://schemas.microsoft.com/office/drawing/2014/main" id="{34BDC921-524B-48FB-9626-78B79CB571F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57095" y="348065"/>
            <a:ext cx="2911119" cy="1109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5690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15622" y="383818"/>
            <a:ext cx="10934416" cy="5881512"/>
            <a:chOff x="0" y="0"/>
            <a:chExt cx="4684764" cy="2400301"/>
          </a:xfrm>
        </p:grpSpPr>
        <p:sp>
          <p:nvSpPr>
            <p:cNvPr id="5" name="Curved Down Arrow 4"/>
            <p:cNvSpPr/>
            <p:nvPr/>
          </p:nvSpPr>
          <p:spPr>
            <a:xfrm>
              <a:off x="400050" y="0"/>
              <a:ext cx="3686175" cy="409575"/>
            </a:xfrm>
            <a:prstGeom prst="curvedDownArrow">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lv-LV"/>
            </a:p>
          </p:txBody>
        </p:sp>
        <p:sp>
          <p:nvSpPr>
            <p:cNvPr id="6" name="Text Box 2"/>
            <p:cNvSpPr txBox="1"/>
            <p:nvPr/>
          </p:nvSpPr>
          <p:spPr>
            <a:xfrm>
              <a:off x="1164420" y="390525"/>
              <a:ext cx="2166812" cy="14478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lv-LV" sz="3200" b="1" dirty="0">
                  <a:effectLst/>
                  <a:latin typeface="Calibri" panose="020F0502020204030204" pitchFamily="34" charset="0"/>
                  <a:ea typeface="Calibri" panose="020F0502020204030204" pitchFamily="34" charset="0"/>
                  <a:cs typeface="Times New Roman" panose="02020603050405020304" pitchFamily="18" charset="0"/>
                </a:rPr>
                <a:t>PROBLĒMAS</a:t>
              </a:r>
              <a:endParaRPr lang="lv-LV" sz="3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lv-LV" sz="3200">
                  <a:effectLst/>
                  <a:latin typeface="Calibri" panose="020F0502020204030204" pitchFamily="34" charset="0"/>
                  <a:ea typeface="Calibri" panose="020F0502020204030204" pitchFamily="34" charset="0"/>
                  <a:cs typeface="Times New Roman" panose="02020603050405020304" pitchFamily="18" charset="0"/>
                </a:rPr>
                <a:t>Sadrumstalots process</a:t>
              </a:r>
            </a:p>
            <a:p>
              <a:pPr algn="ctr">
                <a:lnSpc>
                  <a:spcPct val="107000"/>
                </a:lnSpc>
                <a:spcAft>
                  <a:spcPts val="800"/>
                </a:spcAft>
              </a:pPr>
              <a:r>
                <a:rPr lang="lv-LV" sz="3200">
                  <a:effectLst/>
                  <a:latin typeface="Calibri" panose="020F0502020204030204" pitchFamily="34" charset="0"/>
                  <a:ea typeface="Calibri" panose="020F0502020204030204" pitchFamily="34" charset="0"/>
                  <a:cs typeface="Times New Roman" panose="02020603050405020304" pitchFamily="18" charset="0"/>
                </a:rPr>
                <a:t>Maltītes</a:t>
              </a:r>
              <a:r>
                <a:rPr lang="en-US" sz="3200">
                  <a:effectLst/>
                  <a:latin typeface="Calibri" panose="020F0502020204030204" pitchFamily="34" charset="0"/>
                  <a:ea typeface="Calibri" panose="020F0502020204030204" pitchFamily="34" charset="0"/>
                  <a:cs typeface="Times New Roman" panose="02020603050405020304" pitchFamily="18" charset="0"/>
                </a:rPr>
                <a:t> </a:t>
              </a:r>
              <a:r>
                <a:rPr lang="en-US" sz="3200" dirty="0">
                  <a:effectLst/>
                  <a:latin typeface="Calibri" panose="020F0502020204030204" pitchFamily="34" charset="0"/>
                  <a:ea typeface="Calibri" panose="020F0502020204030204" pitchFamily="34" charset="0"/>
                  <a:cs typeface="Times New Roman" panose="02020603050405020304" pitchFamily="18" charset="0"/>
                </a:rPr>
                <a:t>c</a:t>
              </a:r>
              <a:r>
                <a:rPr lang="lv-LV" sz="3200" dirty="0" err="1">
                  <a:effectLst/>
                  <a:latin typeface="Calibri" panose="020F0502020204030204" pitchFamily="34" charset="0"/>
                  <a:ea typeface="Calibri" panose="020F0502020204030204" pitchFamily="34" charset="0"/>
                  <a:cs typeface="Times New Roman" panose="02020603050405020304" pitchFamily="18" charset="0"/>
                </a:rPr>
                <a:t>ena</a:t>
              </a:r>
              <a:endParaRPr lang="lv-LV" sz="3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lv-LV" sz="3200" dirty="0">
                  <a:effectLst/>
                  <a:latin typeface="Calibri" panose="020F0502020204030204" pitchFamily="34" charset="0"/>
                  <a:ea typeface="Calibri" panose="020F0502020204030204" pitchFamily="34" charset="0"/>
                  <a:cs typeface="Times New Roman" panose="02020603050405020304" pitchFamily="18" charset="0"/>
                </a:rPr>
                <a:t>Birokrātija</a:t>
              </a:r>
            </a:p>
            <a:p>
              <a:pPr algn="ctr">
                <a:lnSpc>
                  <a:spcPct val="107000"/>
                </a:lnSpc>
                <a:spcAft>
                  <a:spcPts val="800"/>
                </a:spcAft>
              </a:pPr>
              <a:r>
                <a:rPr lang="lv-LV" sz="3200" dirty="0">
                  <a:effectLst/>
                  <a:latin typeface="Calibri" panose="020F0502020204030204" pitchFamily="34" charset="0"/>
                  <a:ea typeface="Calibri" panose="020F0502020204030204" pitchFamily="34" charset="0"/>
                  <a:cs typeface="Times New Roman" panose="02020603050405020304" pitchFamily="18" charset="0"/>
                </a:rPr>
                <a:t>Lauksaimnieku pasivitāte </a:t>
              </a:r>
            </a:p>
            <a:p>
              <a:pPr algn="ctr">
                <a:lnSpc>
                  <a:spcPct val="107000"/>
                </a:lnSpc>
                <a:spcAft>
                  <a:spcPts val="800"/>
                </a:spcAft>
              </a:pPr>
              <a:r>
                <a:rPr lang="lv-LV" sz="3200" dirty="0">
                  <a:effectLst/>
                  <a:latin typeface="Calibri" panose="020F0502020204030204" pitchFamily="34" charset="0"/>
                  <a:ea typeface="Calibri" panose="020F0502020204030204" pitchFamily="34" charset="0"/>
                  <a:cs typeface="Times New Roman" panose="02020603050405020304" pitchFamily="18" charset="0"/>
                </a:rPr>
                <a:t>Ēdinātāj</a:t>
              </a:r>
              <a:r>
                <a:rPr lang="en-US" sz="3200" dirty="0">
                  <a:effectLst/>
                  <a:latin typeface="Calibri" panose="020F0502020204030204" pitchFamily="34" charset="0"/>
                  <a:ea typeface="Calibri" panose="020F0502020204030204" pitchFamily="34" charset="0"/>
                  <a:cs typeface="Times New Roman" panose="02020603050405020304" pitchFamily="18" charset="0"/>
                </a:rPr>
                <a:t>u/ </a:t>
              </a:r>
              <a:r>
                <a:rPr lang="lv-LV" sz="3200" dirty="0">
                  <a:effectLst/>
                  <a:latin typeface="Calibri" panose="020F0502020204030204" pitchFamily="34" charset="0"/>
                  <a:ea typeface="Calibri" panose="020F0502020204030204" pitchFamily="34" charset="0"/>
                  <a:cs typeface="Times New Roman" panose="02020603050405020304" pitchFamily="18" charset="0"/>
                </a:rPr>
                <a:t>piegādātāju godaprāts </a:t>
              </a:r>
            </a:p>
            <a:p>
              <a:pPr>
                <a:lnSpc>
                  <a:spcPct val="107000"/>
                </a:lnSpc>
                <a:spcAft>
                  <a:spcPts val="800"/>
                </a:spcAft>
              </a:pPr>
              <a:r>
                <a:rPr lang="lv-LV" sz="32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7" name="Text Box 3"/>
            <p:cNvSpPr txBox="1"/>
            <p:nvPr/>
          </p:nvSpPr>
          <p:spPr>
            <a:xfrm>
              <a:off x="0" y="409575"/>
              <a:ext cx="1019175" cy="199072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lv-LV" sz="2800" b="1" dirty="0">
                  <a:effectLst/>
                  <a:latin typeface="Calibri" panose="020F0502020204030204" pitchFamily="34" charset="0"/>
                  <a:ea typeface="Calibri" panose="020F0502020204030204" pitchFamily="34" charset="0"/>
                  <a:cs typeface="Times New Roman" panose="02020603050405020304" pitchFamily="18" charset="0"/>
                </a:rPr>
                <a:t>Pašvaldības </a:t>
              </a:r>
              <a:endParaRPr lang="lv-LV" sz="2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lv-LV" sz="2800" b="1" dirty="0">
                  <a:effectLst/>
                  <a:latin typeface="Calibri" panose="020F0502020204030204" pitchFamily="34" charset="0"/>
                  <a:ea typeface="Calibri" panose="020F0502020204030204" pitchFamily="34" charset="0"/>
                  <a:cs typeface="Times New Roman" panose="02020603050405020304" pitchFamily="18" charset="0"/>
                </a:rPr>
                <a:t>VARAM</a:t>
              </a:r>
              <a:endParaRPr lang="lv-LV" sz="2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lv-LV" sz="2800" b="1" dirty="0">
                  <a:effectLst/>
                  <a:latin typeface="Calibri" panose="020F0502020204030204" pitchFamily="34" charset="0"/>
                  <a:ea typeface="Calibri" panose="020F0502020204030204" pitchFamily="34" charset="0"/>
                  <a:cs typeface="Times New Roman" panose="02020603050405020304" pitchFamily="18" charset="0"/>
                </a:rPr>
                <a:t>ZM</a:t>
              </a:r>
              <a:endParaRPr lang="lv-LV" sz="2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lv-LV" sz="2800" b="1" dirty="0">
                  <a:effectLst/>
                  <a:latin typeface="Calibri" panose="020F0502020204030204" pitchFamily="34" charset="0"/>
                  <a:ea typeface="Calibri" panose="020F0502020204030204" pitchFamily="34" charset="0"/>
                  <a:cs typeface="Times New Roman" panose="02020603050405020304" pitchFamily="18" charset="0"/>
                </a:rPr>
                <a:t>IZM</a:t>
              </a:r>
              <a:endParaRPr lang="lv-LV" sz="2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lv-LV" sz="2800" b="1" dirty="0">
                  <a:effectLst/>
                  <a:latin typeface="Calibri" panose="020F0502020204030204" pitchFamily="34" charset="0"/>
                  <a:ea typeface="Calibri" panose="020F0502020204030204" pitchFamily="34" charset="0"/>
                  <a:cs typeface="Times New Roman" panose="02020603050405020304" pitchFamily="18" charset="0"/>
                </a:rPr>
                <a:t>VM </a:t>
              </a:r>
              <a:endParaRPr lang="lv-LV" sz="2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lv-LV" sz="2800" b="1" dirty="0">
                  <a:effectLst/>
                  <a:latin typeface="Calibri" panose="020F0502020204030204" pitchFamily="34" charset="0"/>
                  <a:ea typeface="Calibri" panose="020F0502020204030204" pitchFamily="34" charset="0"/>
                  <a:cs typeface="Times New Roman" panose="02020603050405020304" pitchFamily="18" charset="0"/>
                </a:rPr>
                <a:t>AM</a:t>
              </a:r>
              <a:endParaRPr lang="lv-LV" sz="2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lv-LV" sz="2800" b="1" dirty="0">
                  <a:effectLst/>
                  <a:latin typeface="Calibri" panose="020F0502020204030204" pitchFamily="34" charset="0"/>
                  <a:ea typeface="Calibri" panose="020F0502020204030204" pitchFamily="34" charset="0"/>
                  <a:cs typeface="Times New Roman" panose="02020603050405020304" pitchFamily="18" charset="0"/>
                </a:rPr>
                <a:t>LM</a:t>
              </a:r>
              <a:endParaRPr lang="lv-LV"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 Box 4"/>
            <p:cNvSpPr txBox="1"/>
            <p:nvPr/>
          </p:nvSpPr>
          <p:spPr>
            <a:xfrm>
              <a:off x="3381374" y="409575"/>
              <a:ext cx="1303390" cy="177582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2800" b="1" dirty="0">
                  <a:effectLst/>
                  <a:latin typeface="Calibri" panose="020F0502020204030204" pitchFamily="34" charset="0"/>
                  <a:ea typeface="Calibri" panose="020F0502020204030204" pitchFamily="34" charset="0"/>
                  <a:cs typeface="Times New Roman" panose="02020603050405020304" pitchFamily="18" charset="0"/>
                </a:rPr>
                <a:t>MĒRĶIS:</a:t>
              </a:r>
              <a:endParaRPr lang="lv-LV" sz="2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2800" dirty="0" err="1">
                  <a:effectLst/>
                  <a:latin typeface="Calibri" panose="020F0502020204030204" pitchFamily="34" charset="0"/>
                  <a:ea typeface="Calibri" panose="020F0502020204030204" pitchFamily="34" charset="0"/>
                  <a:cs typeface="Times New Roman" panose="02020603050405020304" pitchFamily="18" charset="0"/>
                </a:rPr>
                <a:t>Kvalitatīvi</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lv-LV" sz="2800" dirty="0">
                  <a:effectLst/>
                  <a:latin typeface="Calibri" panose="020F0502020204030204" pitchFamily="34" charset="0"/>
                  <a:ea typeface="Calibri" panose="020F0502020204030204" pitchFamily="34" charset="0"/>
                  <a:cs typeface="Times New Roman" panose="02020603050405020304" pitchFamily="18" charset="0"/>
                </a:rPr>
                <a:t>paēdināt bērnus</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lv-LV" sz="2800" dirty="0">
                  <a:effectLst/>
                  <a:latin typeface="Calibri" panose="020F0502020204030204" pitchFamily="34" charset="0"/>
                  <a:ea typeface="Calibri" panose="020F0502020204030204" pitchFamily="34" charset="0"/>
                  <a:cs typeface="Times New Roman" panose="02020603050405020304" pitchFamily="18" charset="0"/>
                </a:rPr>
                <a:t>izglītības iestādēs, </a:t>
              </a:r>
              <a:br>
                <a:rPr lang="en-US" sz="2800" dirty="0">
                  <a:effectLst/>
                  <a:latin typeface="Calibri" panose="020F0502020204030204" pitchFamily="34" charset="0"/>
                  <a:ea typeface="Calibri" panose="020F0502020204030204" pitchFamily="34" charset="0"/>
                  <a:cs typeface="Times New Roman" panose="02020603050405020304" pitchFamily="18" charset="0"/>
                </a:rPr>
              </a:br>
              <a:r>
                <a:rPr lang="lv-LV" sz="2800" dirty="0">
                  <a:effectLst/>
                  <a:latin typeface="Calibri" panose="020F0502020204030204" pitchFamily="34" charset="0"/>
                  <a:ea typeface="Calibri" panose="020F0502020204030204" pitchFamily="34" charset="0"/>
                  <a:cs typeface="Times New Roman" panose="02020603050405020304" pitchFamily="18" charset="0"/>
                </a:rPr>
                <a:t>slimnīcu pacientus, armiju,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lv-LV" sz="2800" dirty="0">
                  <a:latin typeface="Calibri" panose="020F0502020204030204" pitchFamily="34" charset="0"/>
                  <a:ea typeface="Calibri" panose="020F0502020204030204" pitchFamily="34" charset="0"/>
                  <a:cs typeface="Times New Roman" panose="02020603050405020304" pitchFamily="18" charset="0"/>
                </a:rPr>
                <a:t>pansionātu iemītniekus</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lv-LV" sz="2800" dirty="0">
                  <a:effectLst/>
                  <a:latin typeface="Calibri" panose="020F0502020204030204" pitchFamily="34" charset="0"/>
                  <a:ea typeface="Calibri" panose="020F0502020204030204" pitchFamily="34" charset="0"/>
                  <a:cs typeface="Times New Roman" panose="02020603050405020304" pitchFamily="18" charset="0"/>
                </a:rPr>
                <a:t>cietumniekus</a:t>
              </a:r>
            </a:p>
          </p:txBody>
        </p:sp>
      </p:grpSp>
      <p:sp>
        <p:nvSpPr>
          <p:cNvPr id="9" name="Rectangle 8"/>
          <p:cNvSpPr/>
          <p:nvPr/>
        </p:nvSpPr>
        <p:spPr>
          <a:xfrm>
            <a:off x="1607394" y="6075439"/>
            <a:ext cx="8933921" cy="532903"/>
          </a:xfrm>
          <a:prstGeom prst="rect">
            <a:avLst/>
          </a:prstGeom>
        </p:spPr>
        <p:txBody>
          <a:bodyPr wrap="none">
            <a:spAutoFit/>
          </a:bodyPr>
          <a:lstStyle/>
          <a:p>
            <a:pPr>
              <a:lnSpc>
                <a:spcPct val="107000"/>
              </a:lnSpc>
              <a:spcAft>
                <a:spcPts val="800"/>
              </a:spcAft>
            </a:pPr>
            <a:r>
              <a:rPr lang="lv-LV" sz="28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Viens nav karotājs. Viens nevar uztaisīt ilgtermiņā sistēmu!</a:t>
            </a:r>
          </a:p>
        </p:txBody>
      </p:sp>
    </p:spTree>
    <p:extLst>
      <p:ext uri="{BB962C8B-B14F-4D97-AF65-F5344CB8AC3E}">
        <p14:creationId xmlns:p14="http://schemas.microsoft.com/office/powerpoint/2010/main" val="364220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a:t>Problēmu cēloņi</a:t>
            </a:r>
          </a:p>
        </p:txBody>
      </p:sp>
      <p:sp>
        <p:nvSpPr>
          <p:cNvPr id="3" name="Content Placeholder 2"/>
          <p:cNvSpPr>
            <a:spLocks noGrp="1"/>
          </p:cNvSpPr>
          <p:nvPr>
            <p:ph idx="1"/>
          </p:nvPr>
        </p:nvSpPr>
        <p:spPr/>
        <p:txBody>
          <a:bodyPr>
            <a:normAutofit lnSpcReduction="10000"/>
          </a:bodyPr>
          <a:lstStyle/>
          <a:p>
            <a:pPr algn="just"/>
            <a:r>
              <a:rPr lang="en-US" b="1" dirty="0"/>
              <a:t>N</a:t>
            </a:r>
            <a:r>
              <a:rPr lang="lv-LV" b="1" dirty="0" err="1"/>
              <a:t>av</a:t>
            </a:r>
            <a:r>
              <a:rPr lang="lv-LV" b="1" dirty="0"/>
              <a:t> kopīgas valsts vīzijas</a:t>
            </a:r>
            <a:r>
              <a:rPr lang="en-US" dirty="0"/>
              <a:t> un</a:t>
            </a:r>
            <a:r>
              <a:rPr lang="lv-LV" dirty="0"/>
              <a:t> procesa “turētāja”</a:t>
            </a:r>
            <a:endParaRPr lang="en-US" dirty="0"/>
          </a:p>
          <a:p>
            <a:pPr algn="just"/>
            <a:r>
              <a:rPr lang="lv-LV" dirty="0"/>
              <a:t>ZPI valsts līmenī tiek veikti haotiski, katrā pašvaldībā ir atšķirīga sistēma ar atšķirīgiem “galvenajiem uzstādījumiem”</a:t>
            </a:r>
            <a:endParaRPr lang="en-US" dirty="0"/>
          </a:p>
          <a:p>
            <a:pPr algn="just"/>
            <a:r>
              <a:rPr lang="lv-LV" b="1" dirty="0"/>
              <a:t>Netiek sistemātiski uzkrāti un analizēti dati</a:t>
            </a:r>
            <a:r>
              <a:rPr lang="lv-LV" dirty="0"/>
              <a:t> (IUB dati nav lejuplādējami un pārskatāmi, nav iespējams apskatīt padziļinātus līmeņus)</a:t>
            </a:r>
            <a:endParaRPr lang="en-US" dirty="0"/>
          </a:p>
          <a:p>
            <a:pPr algn="just"/>
            <a:r>
              <a:rPr lang="lv-LV" dirty="0"/>
              <a:t>Sistēma ir senila, lēni transformējama, </a:t>
            </a:r>
            <a:r>
              <a:rPr lang="lv-LV" u="sng" dirty="0"/>
              <a:t>nereaģē uz reālo situāciju</a:t>
            </a:r>
            <a:r>
              <a:rPr lang="lv-LV" dirty="0"/>
              <a:t>, kas pēdējos gados mainījusies īpaši strauji</a:t>
            </a:r>
          </a:p>
          <a:p>
            <a:pPr algn="just"/>
            <a:endParaRPr lang="en-US" dirty="0"/>
          </a:p>
          <a:p>
            <a:pPr marL="0" indent="0" algn="ctr">
              <a:buNone/>
            </a:pPr>
            <a:r>
              <a:rPr lang="lv-LV" dirty="0"/>
              <a:t> </a:t>
            </a:r>
            <a:r>
              <a:rPr lang="lv-LV" b="1" dirty="0">
                <a:solidFill>
                  <a:srgbClr val="FF0000"/>
                </a:solidFill>
              </a:rPr>
              <a:t>Sistēmā pazūd Galapatērētājs kā centrālā perona</a:t>
            </a:r>
            <a:r>
              <a:rPr lang="en-US" b="1" dirty="0">
                <a:solidFill>
                  <a:srgbClr val="FF0000"/>
                </a:solidFill>
              </a:rPr>
              <a:t>!</a:t>
            </a:r>
            <a:endParaRPr lang="lv-LV" b="1" dirty="0">
              <a:solidFill>
                <a:srgbClr val="FF0000"/>
              </a:solidFill>
            </a:endParaRPr>
          </a:p>
          <a:p>
            <a:pPr algn="just"/>
            <a:endParaRPr lang="lv-LV" dirty="0"/>
          </a:p>
        </p:txBody>
      </p:sp>
    </p:spTree>
    <p:extLst>
      <p:ext uri="{BB962C8B-B14F-4D97-AF65-F5344CB8AC3E}">
        <p14:creationId xmlns:p14="http://schemas.microsoft.com/office/powerpoint/2010/main" val="1563977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1258"/>
            <a:ext cx="10515600" cy="1325563"/>
          </a:xfrm>
        </p:spPr>
        <p:txBody>
          <a:bodyPr/>
          <a:lstStyle/>
          <a:p>
            <a:r>
              <a:rPr lang="lv-LV" b="1" dirty="0"/>
              <a:t>Modeļi, kā tiek organizēta ēdināšana</a:t>
            </a:r>
          </a:p>
        </p:txBody>
      </p:sp>
      <p:graphicFrame>
        <p:nvGraphicFramePr>
          <p:cNvPr id="4" name="Table 3"/>
          <p:cNvGraphicFramePr>
            <a:graphicFrameLocks noGrp="1"/>
          </p:cNvGraphicFramePr>
          <p:nvPr>
            <p:extLst>
              <p:ext uri="{D42A27DB-BD31-4B8C-83A1-F6EECF244321}">
                <p14:modId xmlns:p14="http://schemas.microsoft.com/office/powerpoint/2010/main" val="234958713"/>
              </p:ext>
            </p:extLst>
          </p:nvPr>
        </p:nvGraphicFramePr>
        <p:xfrm>
          <a:off x="869243" y="1388532"/>
          <a:ext cx="10566399" cy="5181472"/>
        </p:xfrm>
        <a:graphic>
          <a:graphicData uri="http://schemas.openxmlformats.org/drawingml/2006/table">
            <a:tbl>
              <a:tblPr firstRow="1" firstCol="1" bandRow="1">
                <a:tableStyleId>{93296810-A885-4BE3-A3E7-6D5BEEA58F35}</a:tableStyleId>
              </a:tblPr>
              <a:tblGrid>
                <a:gridCol w="1772357">
                  <a:extLst>
                    <a:ext uri="{9D8B030D-6E8A-4147-A177-3AD203B41FA5}">
                      <a16:colId xmlns:a16="http://schemas.microsoft.com/office/drawing/2014/main" val="3258827161"/>
                    </a:ext>
                  </a:extLst>
                </a:gridCol>
                <a:gridCol w="8794042">
                  <a:extLst>
                    <a:ext uri="{9D8B030D-6E8A-4147-A177-3AD203B41FA5}">
                      <a16:colId xmlns:a16="http://schemas.microsoft.com/office/drawing/2014/main" val="4068203960"/>
                    </a:ext>
                  </a:extLst>
                </a:gridCol>
              </a:tblGrid>
              <a:tr h="552940">
                <a:tc gridSpan="2">
                  <a:txBody>
                    <a:bodyPr/>
                    <a:lstStyle/>
                    <a:p>
                      <a:pPr algn="ctr">
                        <a:lnSpc>
                          <a:spcPct val="107000"/>
                        </a:lnSpc>
                        <a:spcAft>
                          <a:spcPts val="0"/>
                        </a:spcAft>
                      </a:pPr>
                      <a:r>
                        <a:rPr lang="lv-LV" sz="2800" dirty="0">
                          <a:effectLst/>
                        </a:rPr>
                        <a:t>Modelis</a:t>
                      </a:r>
                      <a:endParaRPr lang="lv-LV"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lv-LV"/>
                    </a:p>
                  </a:txBody>
                  <a:tcPr/>
                </a:tc>
                <a:extLst>
                  <a:ext uri="{0D108BD9-81ED-4DB2-BD59-A6C34878D82A}">
                    <a16:rowId xmlns:a16="http://schemas.microsoft.com/office/drawing/2014/main" val="356306576"/>
                  </a:ext>
                </a:extLst>
              </a:tr>
              <a:tr h="1157133">
                <a:tc rowSpan="2">
                  <a:txBody>
                    <a:bodyPr/>
                    <a:lstStyle/>
                    <a:p>
                      <a:pPr marL="71755" marR="71755" algn="ctr">
                        <a:lnSpc>
                          <a:spcPct val="107000"/>
                        </a:lnSpc>
                        <a:spcAft>
                          <a:spcPts val="0"/>
                        </a:spcAft>
                      </a:pPr>
                      <a:r>
                        <a:rPr lang="lv-LV" sz="2800" dirty="0">
                          <a:effectLst/>
                        </a:rPr>
                        <a:t>Iepērk pakalpojumu</a:t>
                      </a:r>
                      <a:endParaRPr lang="lv-LV"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tc>
                <a:tc>
                  <a:txBody>
                    <a:bodyPr/>
                    <a:lstStyle/>
                    <a:p>
                      <a:pPr>
                        <a:lnSpc>
                          <a:spcPct val="107000"/>
                        </a:lnSpc>
                        <a:spcAft>
                          <a:spcPts val="0"/>
                        </a:spcAft>
                      </a:pPr>
                      <a:r>
                        <a:rPr lang="lv-LV" sz="2800" dirty="0">
                          <a:effectLst/>
                        </a:rPr>
                        <a:t>Tiek iepirkts ēdināšanas pakalpojums – ēdinātāji strādā iestādes telpās</a:t>
                      </a:r>
                      <a:endParaRPr lang="lv-LV"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41737590"/>
                  </a:ext>
                </a:extLst>
              </a:tr>
              <a:tr h="1157133">
                <a:tc vMerge="1">
                  <a:txBody>
                    <a:bodyPr/>
                    <a:lstStyle/>
                    <a:p>
                      <a:endParaRPr lang="lv-LV"/>
                    </a:p>
                  </a:txBody>
                  <a:tcPr/>
                </a:tc>
                <a:tc>
                  <a:txBody>
                    <a:bodyPr/>
                    <a:lstStyle/>
                    <a:p>
                      <a:pPr>
                        <a:lnSpc>
                          <a:spcPct val="107000"/>
                        </a:lnSpc>
                        <a:spcAft>
                          <a:spcPts val="0"/>
                        </a:spcAft>
                      </a:pPr>
                      <a:r>
                        <a:rPr lang="lv-LV" sz="2800">
                          <a:effectLst/>
                        </a:rPr>
                        <a:t>Tiek iepirkts ēdināšanas pakalpojums – ēdinātāji porcijas pieved</a:t>
                      </a:r>
                      <a:endParaRPr lang="lv-LV"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45576549"/>
                  </a:ext>
                </a:extLst>
              </a:tr>
              <a:tr h="1157133">
                <a:tc rowSpan="2">
                  <a:txBody>
                    <a:bodyPr/>
                    <a:lstStyle/>
                    <a:p>
                      <a:pPr marL="71755" marR="71755" algn="ctr">
                        <a:lnSpc>
                          <a:spcPct val="107000"/>
                        </a:lnSpc>
                        <a:spcAft>
                          <a:spcPts val="0"/>
                        </a:spcAft>
                      </a:pPr>
                      <a:r>
                        <a:rPr lang="lv-LV" sz="2800">
                          <a:effectLst/>
                        </a:rPr>
                        <a:t>Iepērk produktus</a:t>
                      </a:r>
                      <a:endParaRPr lang="lv-LV"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tc>
                <a:tc>
                  <a:txBody>
                    <a:bodyPr/>
                    <a:lstStyle/>
                    <a:p>
                      <a:pPr>
                        <a:lnSpc>
                          <a:spcPct val="107000"/>
                        </a:lnSpc>
                        <a:spcAft>
                          <a:spcPts val="0"/>
                        </a:spcAft>
                      </a:pPr>
                      <a:r>
                        <a:rPr lang="lv-LV" sz="2800">
                          <a:effectLst/>
                        </a:rPr>
                        <a:t>Iestāde organizē virtuves darbu, iestādē ir atbildīgais par pārtikas iepirkumu</a:t>
                      </a:r>
                      <a:endParaRPr lang="lv-LV"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3306146"/>
                  </a:ext>
                </a:extLst>
              </a:tr>
              <a:tr h="1157133">
                <a:tc vMerge="1">
                  <a:txBody>
                    <a:bodyPr/>
                    <a:lstStyle/>
                    <a:p>
                      <a:endParaRPr lang="lv-LV"/>
                    </a:p>
                  </a:txBody>
                  <a:tcPr/>
                </a:tc>
                <a:tc>
                  <a:txBody>
                    <a:bodyPr/>
                    <a:lstStyle/>
                    <a:p>
                      <a:pPr>
                        <a:lnSpc>
                          <a:spcPct val="107000"/>
                        </a:lnSpc>
                        <a:spcAft>
                          <a:spcPts val="0"/>
                        </a:spcAft>
                      </a:pPr>
                      <a:r>
                        <a:rPr lang="lv-LV" sz="2800" dirty="0">
                          <a:effectLst/>
                        </a:rPr>
                        <a:t>Iestādē ir virtuve, pašvaldībā ir atbildīgais par pārtikas iepirkumu centralizēti vairākām virtuvēm</a:t>
                      </a:r>
                      <a:endParaRPr lang="lv-LV"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01971111"/>
                  </a:ext>
                </a:extLst>
              </a:tr>
            </a:tbl>
          </a:graphicData>
        </a:graphic>
      </p:graphicFrame>
    </p:spTree>
    <p:extLst>
      <p:ext uri="{BB962C8B-B14F-4D97-AF65-F5344CB8AC3E}">
        <p14:creationId xmlns:p14="http://schemas.microsoft.com/office/powerpoint/2010/main" val="153647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lv-LV" b="1" dirty="0"/>
              <a:t>IESPĒJAMIE RISINĀJUMI </a:t>
            </a:r>
            <a:endParaRPr lang="lv-LV" dirty="0"/>
          </a:p>
        </p:txBody>
      </p:sp>
    </p:spTree>
    <p:extLst>
      <p:ext uri="{BB962C8B-B14F-4D97-AF65-F5344CB8AC3E}">
        <p14:creationId xmlns:p14="http://schemas.microsoft.com/office/powerpoint/2010/main" val="2204501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Vienots</a:t>
            </a:r>
            <a:r>
              <a:rPr lang="en-US" b="1" dirty="0"/>
              <a:t> </a:t>
            </a:r>
            <a:r>
              <a:rPr lang="en-US" b="1" dirty="0" err="1"/>
              <a:t>redzējums</a:t>
            </a:r>
            <a:endParaRPr lang="lv-LV" b="1" dirty="0"/>
          </a:p>
        </p:txBody>
      </p:sp>
      <p:sp>
        <p:nvSpPr>
          <p:cNvPr id="3" name="Content Placeholder 2"/>
          <p:cNvSpPr>
            <a:spLocks noGrp="1"/>
          </p:cNvSpPr>
          <p:nvPr>
            <p:ph idx="1"/>
          </p:nvPr>
        </p:nvSpPr>
        <p:spPr/>
        <p:txBody>
          <a:bodyPr/>
          <a:lstStyle/>
          <a:p>
            <a:pPr marL="0" indent="0" algn="just">
              <a:buNone/>
            </a:pPr>
            <a:r>
              <a:rPr lang="lv-LV" dirty="0"/>
              <a:t>Visu iesaistīto pušu darba grupas izveide, lai kopīgi izstrādātu ilgtermiņa redzējumu, vīziju publisko pārtikas iepirkumu jautājumos, kā arī vienotu vadlīniju izstrādāšana piemērotāko modeļu izvēlei un Iepirkumu dokumentācijas izstrādei. </a:t>
            </a:r>
          </a:p>
          <a:p>
            <a:endParaRPr lang="lv-LV" dirty="0"/>
          </a:p>
        </p:txBody>
      </p:sp>
    </p:spTree>
    <p:extLst>
      <p:ext uri="{BB962C8B-B14F-4D97-AF65-F5344CB8AC3E}">
        <p14:creationId xmlns:p14="http://schemas.microsoft.com/office/powerpoint/2010/main" val="2663312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4374" y="3977007"/>
            <a:ext cx="807720" cy="1325563"/>
          </a:xfrm>
        </p:spPr>
        <p:txBody>
          <a:bodyPr/>
          <a:lstStyle/>
          <a:p>
            <a:r>
              <a:rPr lang="en-US" b="1" dirty="0"/>
              <a:t>VS</a:t>
            </a:r>
            <a:endParaRPr lang="lv-LV" b="1" dirty="0"/>
          </a:p>
        </p:txBody>
      </p:sp>
      <p:pic>
        <p:nvPicPr>
          <p:cNvPr id="2050" name="Picture 2" descr="Ko skolēni ēd pusdienās 20 dažādās pasaules valstīs - Izklaides blogs  Fenikss Fu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4544" y="3597445"/>
            <a:ext cx="4463276" cy="298645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ay be an image of outdoors un tekst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3350"/>
          <a:stretch/>
        </p:blipFill>
        <p:spPr bwMode="auto">
          <a:xfrm>
            <a:off x="7249809" y="3597445"/>
            <a:ext cx="3898251" cy="29880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637674" y="1089027"/>
            <a:ext cx="5156700" cy="25084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3200" dirty="0"/>
              <a:t>Kopš 2008. g</a:t>
            </a:r>
            <a:r>
              <a:rPr lang="en-US" sz="3200" dirty="0"/>
              <a:t>. </a:t>
            </a:r>
            <a:r>
              <a:rPr lang="en-US" sz="3200" b="1" dirty="0">
                <a:solidFill>
                  <a:srgbClr val="FF0000"/>
                </a:solidFill>
              </a:rPr>
              <a:t>1.42 </a:t>
            </a:r>
            <a:r>
              <a:rPr lang="en-US" sz="3200" b="1" dirty="0" err="1">
                <a:solidFill>
                  <a:srgbClr val="FF0000"/>
                </a:solidFill>
              </a:rPr>
              <a:t>Eur</a:t>
            </a:r>
            <a:r>
              <a:rPr lang="en-US" sz="3200" b="1" dirty="0">
                <a:solidFill>
                  <a:srgbClr val="FF0000"/>
                </a:solidFill>
              </a:rPr>
              <a:t>/ </a:t>
            </a:r>
            <a:r>
              <a:rPr lang="en-US" sz="3200" b="1" dirty="0" err="1">
                <a:solidFill>
                  <a:srgbClr val="FF0000"/>
                </a:solidFill>
              </a:rPr>
              <a:t>dienā</a:t>
            </a:r>
            <a:r>
              <a:rPr lang="en-US" sz="3200" b="1" dirty="0"/>
              <a:t>,</a:t>
            </a:r>
          </a:p>
          <a:p>
            <a:pPr algn="ctr"/>
            <a:r>
              <a:rPr lang="lv-LV" sz="3200" dirty="0"/>
              <a:t>par ko ir jānodrošina kompleksas pusdienas ar krietni paaugstinātām kvalitātes prasībām</a:t>
            </a:r>
            <a:endParaRPr lang="lv-LV" sz="3200" b="1" dirty="0"/>
          </a:p>
        </p:txBody>
      </p:sp>
      <p:sp>
        <p:nvSpPr>
          <p:cNvPr id="7" name="Title 1"/>
          <p:cNvSpPr txBox="1">
            <a:spLocks/>
          </p:cNvSpPr>
          <p:nvPr/>
        </p:nvSpPr>
        <p:spPr>
          <a:xfrm>
            <a:off x="6602094" y="2082101"/>
            <a:ext cx="475170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t>S = </a:t>
            </a:r>
            <a:r>
              <a:rPr lang="en-US" sz="3200" b="1" dirty="0">
                <a:solidFill>
                  <a:srgbClr val="FF0000"/>
                </a:solidFill>
              </a:rPr>
              <a:t>2.10 </a:t>
            </a:r>
            <a:r>
              <a:rPr lang="en-US" sz="3200" b="1" dirty="0" err="1">
                <a:solidFill>
                  <a:srgbClr val="FF0000"/>
                </a:solidFill>
              </a:rPr>
              <a:t>Eur</a:t>
            </a:r>
            <a:endParaRPr lang="en-US" sz="3200" b="1" dirty="0">
              <a:solidFill>
                <a:srgbClr val="FF0000"/>
              </a:solidFill>
            </a:endParaRPr>
          </a:p>
          <a:p>
            <a:pPr algn="ctr"/>
            <a:r>
              <a:rPr lang="en-US" sz="3200" b="1" dirty="0"/>
              <a:t>L=</a:t>
            </a:r>
            <a:r>
              <a:rPr lang="en-US" sz="3200" b="1" dirty="0">
                <a:solidFill>
                  <a:srgbClr val="FF0000"/>
                </a:solidFill>
              </a:rPr>
              <a:t>2.40 </a:t>
            </a:r>
            <a:r>
              <a:rPr lang="en-US" sz="3200" b="1" dirty="0" err="1">
                <a:solidFill>
                  <a:srgbClr val="FF0000"/>
                </a:solidFill>
              </a:rPr>
              <a:t>Eur</a:t>
            </a:r>
            <a:endParaRPr lang="en-US" sz="3200" b="1" dirty="0">
              <a:solidFill>
                <a:srgbClr val="FF0000"/>
              </a:solidFill>
            </a:endParaRPr>
          </a:p>
        </p:txBody>
      </p:sp>
      <p:sp>
        <p:nvSpPr>
          <p:cNvPr id="8" name="Title 1"/>
          <p:cNvSpPr txBox="1">
            <a:spLocks/>
          </p:cNvSpPr>
          <p:nvPr/>
        </p:nvSpPr>
        <p:spPr>
          <a:xfrm>
            <a:off x="838200" y="365125"/>
            <a:ext cx="10515600" cy="7239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4000" b="1" dirty="0" err="1"/>
              <a:t>Finansējuma</a:t>
            </a:r>
            <a:r>
              <a:rPr lang="en-US" sz="4000" b="1" dirty="0"/>
              <a:t> </a:t>
            </a:r>
            <a:r>
              <a:rPr lang="en-US" sz="4000" b="1" dirty="0" err="1"/>
              <a:t>pārskatīšana</a:t>
            </a:r>
            <a:r>
              <a:rPr lang="en-US" sz="4000" b="1" dirty="0"/>
              <a:t> </a:t>
            </a:r>
            <a:endParaRPr lang="lv-LV" b="1" dirty="0"/>
          </a:p>
        </p:txBody>
      </p:sp>
    </p:spTree>
    <p:extLst>
      <p:ext uri="{BB962C8B-B14F-4D97-AF65-F5344CB8AC3E}">
        <p14:creationId xmlns:p14="http://schemas.microsoft.com/office/powerpoint/2010/main" val="2615739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dirty="0"/>
          </a:p>
        </p:txBody>
      </p:sp>
      <p:sp>
        <p:nvSpPr>
          <p:cNvPr id="3" name="Content Placeholder 2"/>
          <p:cNvSpPr>
            <a:spLocks noGrp="1"/>
          </p:cNvSpPr>
          <p:nvPr>
            <p:ph idx="1"/>
          </p:nvPr>
        </p:nvSpPr>
        <p:spPr/>
        <p:txBody>
          <a:bodyPr>
            <a:normAutofit lnSpcReduction="10000"/>
          </a:bodyPr>
          <a:lstStyle/>
          <a:p>
            <a:pPr algn="just"/>
            <a:r>
              <a:rPr lang="lv-LV" dirty="0"/>
              <a:t>2012. gada strikti tika izmainītas normas bērnu ēdināšanai. 2020.gada septembrī jaunie MK noteikumi atkal tiek koriģēti, prasības paaugstinātas.</a:t>
            </a:r>
          </a:p>
          <a:p>
            <a:pPr algn="just"/>
            <a:r>
              <a:rPr lang="lv-LV" dirty="0">
                <a:solidFill>
                  <a:srgbClr val="FF0000"/>
                </a:solidFill>
              </a:rPr>
              <a:t>Pretendenti iepirkumos blefo, jo dzīvē par noteikto samaksu, izvirzītās prasības nav izpildāmas. Daudz negodprātīgas rīcības, bet pasūtītājs vēlas uzticēties pakalpojumu sniedzēju godaprātam. </a:t>
            </a:r>
          </a:p>
          <a:p>
            <a:pPr algn="just"/>
            <a:r>
              <a:rPr lang="en-US" dirty="0" err="1"/>
              <a:t>Pēc</a:t>
            </a:r>
            <a:r>
              <a:rPr lang="en-US" dirty="0"/>
              <a:t> VM </a:t>
            </a:r>
            <a:r>
              <a:rPr lang="lv-LV" dirty="0"/>
              <a:t>veiktajiem aprēķiniem</a:t>
            </a:r>
            <a:r>
              <a:rPr lang="en-US" dirty="0"/>
              <a:t>, f</a:t>
            </a:r>
            <a:r>
              <a:rPr lang="lv-LV" dirty="0" err="1"/>
              <a:t>inansējumu</a:t>
            </a:r>
            <a:r>
              <a:rPr lang="lv-LV" dirty="0"/>
              <a:t> būtu nepieciešams paaugstināt vismaz līdz 1.91</a:t>
            </a:r>
            <a:r>
              <a:rPr lang="en-US" dirty="0"/>
              <a:t> </a:t>
            </a:r>
            <a:r>
              <a:rPr lang="lv-LV" dirty="0"/>
              <a:t>EUR/dienā.</a:t>
            </a:r>
          </a:p>
          <a:p>
            <a:pPr algn="just"/>
            <a:r>
              <a:rPr lang="lv-LV" dirty="0"/>
              <a:t>Pozitīvais aspekts – ir vairākas pašvaldības, kuras jau šobrīd noteikušas lielāku finansējumu skolēnu maltītēm</a:t>
            </a:r>
            <a:r>
              <a:rPr lang="en-US" dirty="0"/>
              <a:t>, </a:t>
            </a:r>
            <a:r>
              <a:rPr lang="en-US" dirty="0" err="1"/>
              <a:t>piemēram</a:t>
            </a:r>
            <a:r>
              <a:rPr lang="en-US" dirty="0"/>
              <a:t>, </a:t>
            </a:r>
            <a:r>
              <a:rPr lang="lv-LV" dirty="0"/>
              <a:t>2.20 </a:t>
            </a:r>
            <a:r>
              <a:rPr lang="lv-LV" dirty="0" err="1"/>
              <a:t>Eur</a:t>
            </a:r>
            <a:r>
              <a:rPr lang="lv-LV" dirty="0"/>
              <a:t>/ dienā (Valmiera). </a:t>
            </a:r>
          </a:p>
          <a:p>
            <a:endParaRPr lang="lv-LV" dirty="0"/>
          </a:p>
        </p:txBody>
      </p:sp>
    </p:spTree>
    <p:extLst>
      <p:ext uri="{BB962C8B-B14F-4D97-AF65-F5344CB8AC3E}">
        <p14:creationId xmlns:p14="http://schemas.microsoft.com/office/powerpoint/2010/main" val="3032590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a:t>Tehniskā specifikācija un dalīšana lotēs</a:t>
            </a:r>
            <a:endParaRPr lang="lv-LV" dirty="0"/>
          </a:p>
        </p:txBody>
      </p:sp>
      <p:sp>
        <p:nvSpPr>
          <p:cNvPr id="3" name="Content Placeholder 2"/>
          <p:cNvSpPr>
            <a:spLocks noGrp="1"/>
          </p:cNvSpPr>
          <p:nvPr>
            <p:ph idx="1"/>
          </p:nvPr>
        </p:nvSpPr>
        <p:spPr/>
        <p:txBody>
          <a:bodyPr>
            <a:normAutofit/>
          </a:bodyPr>
          <a:lstStyle/>
          <a:p>
            <a:pPr marL="0" indent="0" algn="just">
              <a:buNone/>
            </a:pPr>
            <a:r>
              <a:rPr lang="lv-LV" dirty="0"/>
              <a:t>Galvenais instruments, kā šobrīd ietekmēt to, kas nonāk uz galda, ir </a:t>
            </a:r>
            <a:r>
              <a:rPr lang="lv-LV" b="1" dirty="0">
                <a:solidFill>
                  <a:srgbClr val="C00000"/>
                </a:solidFill>
              </a:rPr>
              <a:t>kvalitatīvi izstrādāta iepirkuma dokumentācija. </a:t>
            </a:r>
            <a:endParaRPr lang="en-US" b="1" dirty="0">
              <a:solidFill>
                <a:srgbClr val="C00000"/>
              </a:solidFill>
            </a:endParaRPr>
          </a:p>
          <a:p>
            <a:pPr marL="0" indent="0" algn="just">
              <a:buNone/>
            </a:pPr>
            <a:endParaRPr lang="lv-LV" b="1" dirty="0">
              <a:solidFill>
                <a:srgbClr val="C00000"/>
              </a:solidFill>
            </a:endParaRPr>
          </a:p>
          <a:p>
            <a:pPr marL="0" indent="0" algn="just">
              <a:buNone/>
            </a:pPr>
            <a:r>
              <a:rPr lang="lv-LV" dirty="0"/>
              <a:t>Dalīšana lotēs ir </a:t>
            </a:r>
            <a:r>
              <a:rPr lang="en-US" dirty="0" err="1"/>
              <a:t>tikai</a:t>
            </a:r>
            <a:r>
              <a:rPr lang="en-US" dirty="0"/>
              <a:t> </a:t>
            </a:r>
            <a:r>
              <a:rPr lang="lv-LV" dirty="0"/>
              <a:t>viens no instrumentiem. </a:t>
            </a:r>
            <a:r>
              <a:rPr lang="en-US" dirty="0"/>
              <a:t>S</a:t>
            </a:r>
            <a:r>
              <a:rPr lang="lv-LV" dirty="0" err="1"/>
              <a:t>varīgi</a:t>
            </a:r>
            <a:r>
              <a:rPr lang="en-US" dirty="0"/>
              <a:t> </a:t>
            </a:r>
            <a:r>
              <a:rPr lang="lv-LV" dirty="0"/>
              <a:t>nesalikt vienā lotē lauksaimniekiem </a:t>
            </a:r>
            <a:r>
              <a:rPr lang="lv-LV" dirty="0" err="1"/>
              <a:t>nepi</a:t>
            </a:r>
            <a:r>
              <a:rPr lang="en-US" dirty="0"/>
              <a:t>epi</a:t>
            </a:r>
            <a:r>
              <a:rPr lang="lv-LV" dirty="0" err="1"/>
              <a:t>ldāmas</a:t>
            </a:r>
            <a:r>
              <a:rPr lang="lv-LV" dirty="0"/>
              <a:t> kombinācijas – dārzeņi ar citroniem, dārzeņi ar gaļu utt. </a:t>
            </a:r>
            <a:r>
              <a:rPr lang="lv-LV" u="sng" dirty="0"/>
              <a:t>Šeit ļoti svarīgi </a:t>
            </a:r>
            <a:r>
              <a:rPr lang="en-US" u="sng" dirty="0" err="1"/>
              <a:t>arī</a:t>
            </a:r>
            <a:r>
              <a:rPr lang="en-US" u="sng" dirty="0"/>
              <a:t> </a:t>
            </a:r>
            <a:r>
              <a:rPr lang="lv-LV" u="sng" dirty="0"/>
              <a:t>veikt priekšizpēti.</a:t>
            </a:r>
          </a:p>
          <a:p>
            <a:pPr marL="0" indent="0" algn="just">
              <a:buNone/>
            </a:pPr>
            <a:endParaRPr lang="lv-LV" dirty="0"/>
          </a:p>
        </p:txBody>
      </p:sp>
    </p:spTree>
    <p:extLst>
      <p:ext uri="{BB962C8B-B14F-4D97-AF65-F5344CB8AC3E}">
        <p14:creationId xmlns:p14="http://schemas.microsoft.com/office/powerpoint/2010/main" val="39261335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1296</TotalTime>
  <Words>867</Words>
  <Application>Microsoft Office PowerPoint</Application>
  <PresentationFormat>Widescreen</PresentationFormat>
  <Paragraphs>88</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LLKC diskusiju par zaļo iepirkumu rezultāti un secinājumi Latvijas reģionos</vt:lpstr>
      <vt:lpstr>PowerPoint Presentation</vt:lpstr>
      <vt:lpstr>Problēmu cēloņi</vt:lpstr>
      <vt:lpstr>Modeļi, kā tiek organizēta ēdināšana</vt:lpstr>
      <vt:lpstr>IESPĒJAMIE RISINĀJUMI </vt:lpstr>
      <vt:lpstr>Vienots redzējums</vt:lpstr>
      <vt:lpstr>VS</vt:lpstr>
      <vt:lpstr>PowerPoint Presentation</vt:lpstr>
      <vt:lpstr>Tehniskā specifikācija un dalīšana lotēs</vt:lpstr>
      <vt:lpstr>PowerPoint Presentation</vt:lpstr>
      <vt:lpstr>Sistemātiskas kontroles un sodu sistēmas ieviešana, “lai ēdināšanas uzņēmumi nebaro mūsu bērnus ar sēnalām auzu vietā”</vt:lpstr>
      <vt:lpstr>Ideālā variantā iepirkums tiktu izsludināts uz vismaz 3 gadiem</vt:lpstr>
      <vt:lpstr>Instruments priekšizpētei – katalogā jau 863 saimniecības</vt:lpstr>
      <vt:lpstr>Ēdināšana kā daļa no izglītības procesa</vt:lpstr>
      <vt:lpstr>Pārtikas atkritumu samazināšana</vt:lpstr>
      <vt:lpstr>Skolu dārzi </vt:lpstr>
      <vt:lpstr>PowerPoint Presentation</vt:lpstr>
      <vt:lpstr>Lai top!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LLKC diskusiju par zaļo iepirkumu rezultāti un secinājumi Latvijas reģionos</dc:title>
  <dc:creator>Agnese Radžele</dc:creator>
  <cp:lastModifiedBy>Anita Skutane</cp:lastModifiedBy>
  <cp:revision>21</cp:revision>
  <dcterms:created xsi:type="dcterms:W3CDTF">2021-06-08T11:58:14Z</dcterms:created>
  <dcterms:modified xsi:type="dcterms:W3CDTF">2021-06-21T12:19:43Z</dcterms:modified>
</cp:coreProperties>
</file>