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344" r:id="rId2"/>
    <p:sldId id="346" r:id="rId3"/>
    <p:sldId id="360" r:id="rId4"/>
    <p:sldId id="361" r:id="rId5"/>
  </p:sldIdLst>
  <p:sldSz cx="10826750" cy="8120063" type="B4ISO"/>
  <p:notesSz cx="6745288" cy="9882188"/>
  <p:defaultTextStyle>
    <a:defPPr>
      <a:defRPr lang="lv-LV"/>
    </a:defPPr>
    <a:lvl1pPr marL="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727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3455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0182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691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3637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0365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7092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382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ce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1187" autoAdjust="0"/>
  </p:normalViewPr>
  <p:slideViewPr>
    <p:cSldViewPr snapToGrid="0">
      <p:cViewPr varScale="1">
        <p:scale>
          <a:sx n="85" d="100"/>
          <a:sy n="85" d="100"/>
        </p:scale>
        <p:origin x="1266" y="90"/>
      </p:cViewPr>
      <p:guideLst>
        <p:guide orient="horz" pos="2558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2376" cy="494189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1324" y="2"/>
            <a:ext cx="2922376" cy="494189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r">
              <a:defRPr sz="1200"/>
            </a:lvl1pPr>
          </a:lstStyle>
          <a:p>
            <a:fld id="{4B7B9846-7DA4-4A71-B4E4-75004FBC955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411"/>
            <a:ext cx="2922376" cy="494188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1324" y="9386411"/>
            <a:ext cx="2922376" cy="494188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r">
              <a:defRPr sz="1200"/>
            </a:lvl1pPr>
          </a:lstStyle>
          <a:p>
            <a:fld id="{A3308962-7A2C-4DEC-9EDA-569DC2CD4F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898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3541" cy="494670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158" y="0"/>
            <a:ext cx="2923540" cy="494670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r">
              <a:defRPr sz="1200"/>
            </a:lvl1pPr>
          </a:lstStyle>
          <a:p>
            <a:fld id="{53884DED-FEBD-49F3-B989-06A8D8FC55DC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6663"/>
            <a:ext cx="4443412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3" tIns="45971" rIns="91943" bIns="45971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3" y="4756194"/>
            <a:ext cx="5397184" cy="3890121"/>
          </a:xfrm>
          <a:prstGeom prst="rect">
            <a:avLst/>
          </a:prstGeom>
        </p:spPr>
        <p:txBody>
          <a:bodyPr vert="horz" lIns="91943" tIns="45971" rIns="91943" bIns="459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7518"/>
            <a:ext cx="2923541" cy="494670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158" y="9387518"/>
            <a:ext cx="2923540" cy="494670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r">
              <a:defRPr sz="1200"/>
            </a:lvl1pPr>
          </a:lstStyle>
          <a:p>
            <a:fld id="{AB299EE0-4AAD-499E-ADF1-A2268C5A266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121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99EE0-4AAD-499E-ADF1-A2268C5A2667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6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99EE0-4AAD-499E-ADF1-A2268C5A2667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558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99EE0-4AAD-499E-ADF1-A2268C5A2667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84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2522484"/>
            <a:ext cx="9202738" cy="17405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014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644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73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9395" y="325181"/>
            <a:ext cx="2436019" cy="692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325181"/>
            <a:ext cx="7127610" cy="6928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74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298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38" y="5217894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238" y="3441631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2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5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7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3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88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121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599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315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64" indent="0">
              <a:buNone/>
              <a:defRPr sz="2400" b="1"/>
            </a:lvl2pPr>
            <a:lvl3pPr marL="1082529" indent="0">
              <a:buNone/>
              <a:defRPr sz="2100" b="1"/>
            </a:lvl3pPr>
            <a:lvl4pPr marL="1623792" indent="0">
              <a:buNone/>
              <a:defRPr sz="1900" b="1"/>
            </a:lvl4pPr>
            <a:lvl5pPr marL="2165056" indent="0">
              <a:buNone/>
              <a:defRPr sz="1900" b="1"/>
            </a:lvl5pPr>
            <a:lvl6pPr marL="2706321" indent="0">
              <a:buNone/>
              <a:defRPr sz="1900" b="1"/>
            </a:lvl6pPr>
            <a:lvl7pPr marL="3247585" indent="0">
              <a:buNone/>
              <a:defRPr sz="1900" b="1"/>
            </a:lvl7pPr>
            <a:lvl8pPr marL="3788850" indent="0">
              <a:buNone/>
              <a:defRPr sz="1900" b="1"/>
            </a:lvl8pPr>
            <a:lvl9pPr marL="4330113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37" y="2575114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64" indent="0">
              <a:buNone/>
              <a:defRPr sz="2400" b="1"/>
            </a:lvl2pPr>
            <a:lvl3pPr marL="1082529" indent="0">
              <a:buNone/>
              <a:defRPr sz="2100" b="1"/>
            </a:lvl3pPr>
            <a:lvl4pPr marL="1623792" indent="0">
              <a:buNone/>
              <a:defRPr sz="1900" b="1"/>
            </a:lvl4pPr>
            <a:lvl5pPr marL="2165056" indent="0">
              <a:buNone/>
              <a:defRPr sz="1900" b="1"/>
            </a:lvl5pPr>
            <a:lvl6pPr marL="2706321" indent="0">
              <a:buNone/>
              <a:defRPr sz="1900" b="1"/>
            </a:lvl6pPr>
            <a:lvl7pPr marL="3247585" indent="0">
              <a:buNone/>
              <a:defRPr sz="1900" b="1"/>
            </a:lvl7pPr>
            <a:lvl8pPr marL="3788850" indent="0">
              <a:buNone/>
              <a:defRPr sz="1900" b="1"/>
            </a:lvl8pPr>
            <a:lvl9pPr marL="4330113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839" y="2575114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929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278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48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959" y="323300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38" y="1699200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264" indent="0">
              <a:buNone/>
              <a:defRPr sz="1400"/>
            </a:lvl2pPr>
            <a:lvl3pPr marL="1082529" indent="0">
              <a:buNone/>
              <a:defRPr sz="1200"/>
            </a:lvl3pPr>
            <a:lvl4pPr marL="1623792" indent="0">
              <a:buNone/>
              <a:defRPr sz="1100"/>
            </a:lvl4pPr>
            <a:lvl5pPr marL="2165056" indent="0">
              <a:buNone/>
              <a:defRPr sz="1100"/>
            </a:lvl5pPr>
            <a:lvl6pPr marL="2706321" indent="0">
              <a:buNone/>
              <a:defRPr sz="1100"/>
            </a:lvl6pPr>
            <a:lvl7pPr marL="3247585" indent="0">
              <a:buNone/>
              <a:defRPr sz="1100"/>
            </a:lvl7pPr>
            <a:lvl8pPr marL="3788850" indent="0">
              <a:buNone/>
              <a:defRPr sz="1100"/>
            </a:lvl8pPr>
            <a:lvl9pPr marL="433011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305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1264" indent="0">
              <a:buNone/>
              <a:defRPr sz="3300"/>
            </a:lvl2pPr>
            <a:lvl3pPr marL="1082529" indent="0">
              <a:buNone/>
              <a:defRPr sz="2800"/>
            </a:lvl3pPr>
            <a:lvl4pPr marL="1623792" indent="0">
              <a:buNone/>
              <a:defRPr sz="2400"/>
            </a:lvl4pPr>
            <a:lvl5pPr marL="2165056" indent="0">
              <a:buNone/>
              <a:defRPr sz="2400"/>
            </a:lvl5pPr>
            <a:lvl6pPr marL="2706321" indent="0">
              <a:buNone/>
              <a:defRPr sz="2400"/>
            </a:lvl6pPr>
            <a:lvl7pPr marL="3247585" indent="0">
              <a:buNone/>
              <a:defRPr sz="2400"/>
            </a:lvl7pPr>
            <a:lvl8pPr marL="3788850" indent="0">
              <a:buNone/>
              <a:defRPr sz="2400"/>
            </a:lvl8pPr>
            <a:lvl9pPr marL="4330113" indent="0">
              <a:buNone/>
              <a:defRPr sz="24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2119" y="6355079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1264" indent="0">
              <a:buNone/>
              <a:defRPr sz="1400"/>
            </a:lvl2pPr>
            <a:lvl3pPr marL="1082529" indent="0">
              <a:buNone/>
              <a:defRPr sz="1200"/>
            </a:lvl3pPr>
            <a:lvl4pPr marL="1623792" indent="0">
              <a:buNone/>
              <a:defRPr sz="1100"/>
            </a:lvl4pPr>
            <a:lvl5pPr marL="2165056" indent="0">
              <a:buNone/>
              <a:defRPr sz="1100"/>
            </a:lvl5pPr>
            <a:lvl6pPr marL="2706321" indent="0">
              <a:buNone/>
              <a:defRPr sz="1100"/>
            </a:lvl6pPr>
            <a:lvl7pPr marL="3247585" indent="0">
              <a:buNone/>
              <a:defRPr sz="1100"/>
            </a:lvl7pPr>
            <a:lvl8pPr marL="3788850" indent="0">
              <a:buNone/>
              <a:defRPr sz="1100"/>
            </a:lvl8pPr>
            <a:lvl9pPr marL="433011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565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9" y="325179"/>
            <a:ext cx="9744075" cy="1353344"/>
          </a:xfrm>
          <a:prstGeom prst="rect">
            <a:avLst/>
          </a:prstGeom>
        </p:spPr>
        <p:txBody>
          <a:bodyPr vert="horz" lIns="108253" tIns="54125" rIns="108253" bIns="5412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9" y="1894682"/>
            <a:ext cx="9744075" cy="5358866"/>
          </a:xfrm>
          <a:prstGeom prst="rect">
            <a:avLst/>
          </a:prstGeom>
        </p:spPr>
        <p:txBody>
          <a:bodyPr vert="horz" lIns="108253" tIns="54125" rIns="108253" bIns="541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108253" tIns="54125" rIns="108253" bIns="54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54EC-403A-443A-B614-0597EB32E604}" type="datetimeFigureOut">
              <a:rPr lang="lv-LV" smtClean="0"/>
              <a:t>21.12.2021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9141" y="7526096"/>
            <a:ext cx="3428471" cy="432318"/>
          </a:xfrm>
          <a:prstGeom prst="rect">
            <a:avLst/>
          </a:prstGeom>
        </p:spPr>
        <p:txBody>
          <a:bodyPr vert="horz" lIns="108253" tIns="54125" rIns="108253" bIns="54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8"/>
          </a:xfrm>
          <a:prstGeom prst="rect">
            <a:avLst/>
          </a:prstGeom>
        </p:spPr>
        <p:txBody>
          <a:bodyPr vert="horz" lIns="108253" tIns="54125" rIns="108253" bIns="541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85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08252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49" indent="-405949" algn="l" defTabSz="1082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555" indent="-338290" algn="l" defTabSz="1082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160" indent="-270632" algn="l" defTabSz="1082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425" indent="-270632" algn="l" defTabSz="1082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89" indent="-270632" algn="l" defTabSz="108252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953" indent="-270632" algn="l" defTabSz="1082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217" indent="-270632" algn="l" defTabSz="1082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481" indent="-270632" algn="l" defTabSz="1082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0746" indent="-270632" algn="l" defTabSz="1082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264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529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792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056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321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585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8850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113" algn="l" defTabSz="10825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688" y="3231715"/>
            <a:ext cx="9202738" cy="1344470"/>
          </a:xfrm>
        </p:spPr>
        <p:txBody>
          <a:bodyPr>
            <a:normAutofit fontScale="90000"/>
          </a:bodyPr>
          <a:lstStyle/>
          <a:p>
            <a:r>
              <a:rPr lang="en-US" sz="4400" b="0" dirty="0"/>
              <a:t>Interreg V-A Latvia – Lithuania </a:t>
            </a:r>
            <a:r>
              <a:rPr lang="en-US" sz="4400" b="0" dirty="0" err="1"/>
              <a:t>Programme</a:t>
            </a:r>
            <a:r>
              <a:rPr lang="en-US" sz="4400" b="0" dirty="0"/>
              <a:t> 2014-2020</a:t>
            </a:r>
            <a:br>
              <a:rPr lang="en-US" sz="4400" dirty="0"/>
            </a:br>
            <a:r>
              <a:rPr lang="en-US" sz="4400" dirty="0"/>
              <a:t>LLI-</a:t>
            </a:r>
            <a:r>
              <a:rPr lang="lv-LV" sz="4400" dirty="0"/>
              <a:t>444</a:t>
            </a:r>
            <a:r>
              <a:rPr lang="en-US" sz="4400" dirty="0"/>
              <a:t>  Sustainable Integration of Novel Solutions into Cultural Heritage Sites/ </a:t>
            </a:r>
            <a:r>
              <a:rPr lang="en-US" sz="4400" dirty="0" err="1"/>
              <a:t>NovelForHeritage</a:t>
            </a:r>
            <a:endParaRPr lang="lv-LV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11695" y="5565873"/>
            <a:ext cx="7578725" cy="2075127"/>
          </a:xfrm>
        </p:spPr>
        <p:txBody>
          <a:bodyPr/>
          <a:lstStyle/>
          <a:p>
            <a:pPr lvl="0" algn="r">
              <a:lnSpc>
                <a:spcPct val="90000"/>
              </a:lnSpc>
              <a:spcBef>
                <a:spcPts val="1130"/>
              </a:spcBef>
            </a:pPr>
            <a:endParaRPr lang="lv-LV" sz="2400" b="1" dirty="0">
              <a:solidFill>
                <a:prstClr val="black"/>
              </a:solidFill>
              <a:latin typeface="Oswald Regular"/>
            </a:endParaRPr>
          </a:p>
          <a:p>
            <a:pPr lvl="0" algn="r">
              <a:lnSpc>
                <a:spcPct val="90000"/>
              </a:lnSpc>
              <a:spcBef>
                <a:spcPts val="1130"/>
              </a:spcBef>
            </a:pPr>
            <a:r>
              <a:rPr lang="lv-LV" sz="2400" b="1" dirty="0">
                <a:solidFill>
                  <a:prstClr val="black"/>
                </a:solidFill>
              </a:rPr>
              <a:t>Anita </a:t>
            </a:r>
            <a:r>
              <a:rPr lang="lv-LV" sz="2400" b="1" dirty="0" err="1">
                <a:solidFill>
                  <a:prstClr val="black"/>
                </a:solidFill>
              </a:rPr>
              <a:t>Škutāne</a:t>
            </a:r>
            <a:endParaRPr lang="en-US" sz="2400" b="1" dirty="0">
              <a:solidFill>
                <a:prstClr val="black"/>
              </a:solidFill>
            </a:endParaRPr>
          </a:p>
          <a:p>
            <a:pPr lvl="0" algn="r">
              <a:lnSpc>
                <a:spcPct val="90000"/>
              </a:lnSpc>
              <a:spcBef>
                <a:spcPts val="1130"/>
              </a:spcBef>
            </a:pPr>
            <a:r>
              <a:rPr lang="en-US" sz="2400" i="1" dirty="0">
                <a:solidFill>
                  <a:prstClr val="black"/>
                </a:solidFill>
              </a:rPr>
              <a:t>Project manager</a:t>
            </a:r>
          </a:p>
          <a:p>
            <a:endParaRPr lang="lv-LV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0148" y="7544534"/>
            <a:ext cx="10396602" cy="314939"/>
          </a:xfrm>
          <a:prstGeom prst="rect">
            <a:avLst/>
          </a:prstGeom>
        </p:spPr>
        <p:txBody>
          <a:bodyPr vert="horz" lIns="108265" tIns="54132" rIns="108265" bIns="54132" rtlCol="0">
            <a:normAutofit fontScale="40000" lnSpcReduction="20000"/>
          </a:bodyPr>
          <a:lstStyle>
            <a:lvl1pPr marL="0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1325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2650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23974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5299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06624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47949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9274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30598" indent="0" algn="ctr" defTabSz="10826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21.12.2021. Jelgava </a:t>
            </a:r>
            <a:endParaRPr lang="en-US" dirty="0"/>
          </a:p>
        </p:txBody>
      </p:sp>
      <p:pic>
        <p:nvPicPr>
          <p:cNvPr id="7" name="Picture 5" descr="C:\Users\User\AppData\Local\Temp\Rar$DIa0.643\LATLIT_logo_mix_full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53" y="0"/>
            <a:ext cx="6320629" cy="205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7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Achievements in 3rd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 err="1"/>
              <a:t>Participation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b="0" i="0" dirty="0">
                <a:solidFill>
                  <a:srgbClr val="1F282D"/>
                </a:solidFill>
                <a:effectLst/>
                <a:latin typeface="Open sans" panose="020B0606030504020204" pitchFamily="34" charset="0"/>
              </a:rPr>
              <a:t>A.M.3 </a:t>
            </a:r>
            <a:r>
              <a:rPr lang="en-US" dirty="0"/>
              <a:t>Activities' planning and coordination meeting </a:t>
            </a:r>
            <a:r>
              <a:rPr lang="lv-LV" dirty="0"/>
              <a:t>9.09.2021.</a:t>
            </a:r>
          </a:p>
          <a:p>
            <a:r>
              <a:rPr lang="lv-LV" dirty="0" err="1"/>
              <a:t>Participation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b="0" i="0" dirty="0">
                <a:solidFill>
                  <a:srgbClr val="1F282D"/>
                </a:solidFill>
                <a:effectLst/>
                <a:latin typeface="Open sans" panose="020B0606030504020204" pitchFamily="34" charset="0"/>
              </a:rPr>
              <a:t>A.T1.1</a:t>
            </a:r>
            <a:r>
              <a:rPr lang="lv-LV" b="1" i="0" dirty="0">
                <a:solidFill>
                  <a:srgbClr val="1F282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dirty="0"/>
              <a:t>Expedition to cultural heritage and nature objects (sites) projected by </a:t>
            </a:r>
            <a:r>
              <a:rPr lang="en-US" dirty="0" err="1"/>
              <a:t>G.Kuphaldt</a:t>
            </a:r>
            <a:r>
              <a:rPr lang="en-US" dirty="0"/>
              <a:t> in Estonia</a:t>
            </a:r>
            <a:r>
              <a:rPr lang="lv-LV" dirty="0"/>
              <a:t> </a:t>
            </a:r>
            <a:r>
              <a:rPr lang="en-US" dirty="0"/>
              <a:t>and</a:t>
            </a:r>
            <a:r>
              <a:rPr lang="lv-LV" dirty="0"/>
              <a:t> </a:t>
            </a:r>
            <a:r>
              <a:rPr lang="en-US" dirty="0"/>
              <a:t>Latvia</a:t>
            </a:r>
            <a:r>
              <a:rPr lang="lv-LV" dirty="0"/>
              <a:t> 22.-23.09.2021.</a:t>
            </a:r>
          </a:p>
          <a:p>
            <a:r>
              <a:rPr lang="lv-LV" dirty="0" err="1"/>
              <a:t>Participation</a:t>
            </a:r>
            <a:r>
              <a:rPr lang="lv-LV" dirty="0"/>
              <a:t> and </a:t>
            </a:r>
            <a:r>
              <a:rPr lang="lv-LV" dirty="0" err="1"/>
              <a:t>organization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A.T3.2 </a:t>
            </a:r>
            <a:r>
              <a:rPr lang="en-US" dirty="0"/>
              <a:t>Two wide-format seminars for professionals: landscape architects, cultural heritage and nature sites managers, researchers, historians, </a:t>
            </a:r>
            <a:r>
              <a:rPr lang="en-US" dirty="0" err="1"/>
              <a:t>artisanals</a:t>
            </a:r>
            <a:r>
              <a:rPr lang="en-US" dirty="0"/>
              <a:t> (gardeners)</a:t>
            </a:r>
            <a:r>
              <a:rPr lang="lv-LV" dirty="0"/>
              <a:t> 1st </a:t>
            </a:r>
            <a:r>
              <a:rPr lang="lv-LV" dirty="0" err="1"/>
              <a:t>December</a:t>
            </a:r>
            <a:r>
              <a:rPr lang="lv-LV" dirty="0"/>
              <a:t> and 14th </a:t>
            </a:r>
            <a:r>
              <a:rPr lang="lv-LV" dirty="0" err="1"/>
              <a:t>December</a:t>
            </a:r>
            <a:r>
              <a:rPr lang="lv-LV" dirty="0"/>
              <a:t>, 2021</a:t>
            </a:r>
          </a:p>
          <a:p>
            <a:r>
              <a:rPr lang="lv-LV" dirty="0" err="1"/>
              <a:t>Participation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A.M.2 PRIG </a:t>
            </a:r>
            <a:r>
              <a:rPr lang="lv-LV" dirty="0" err="1"/>
              <a:t>meeting</a:t>
            </a:r>
            <a:r>
              <a:rPr lang="lv-LV" dirty="0"/>
              <a:t> 21.12.2021.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4013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0535AC-A87E-4CF5-A8DE-E13F8FD92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5" r="1" b="4773"/>
          <a:stretch/>
        </p:blipFill>
        <p:spPr bwMode="auto">
          <a:xfrm>
            <a:off x="20" y="243993"/>
            <a:ext cx="10826730" cy="56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0826749" cy="202831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47667"/>
            <a:ext cx="10829455" cy="19121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6" y="6382345"/>
            <a:ext cx="10824044" cy="1737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7FAD7-BB76-49AD-AB15-790C38DF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98" y="6591193"/>
            <a:ext cx="9406071" cy="777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lv-LV" sz="4100">
                <a:solidFill>
                  <a:srgbClr val="000000"/>
                </a:solidFill>
              </a:rPr>
              <a:t>Exhibition hall in Eleja Manor park</a:t>
            </a:r>
            <a:endParaRPr lang="en-US" sz="4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8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FC46-F702-4F35-B7C2-A15513AE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28" y="225778"/>
            <a:ext cx="9744075" cy="7773989"/>
          </a:xfrm>
        </p:spPr>
        <p:txBody>
          <a:bodyPr>
            <a:normAutofit/>
          </a:bodyPr>
          <a:lstStyle/>
          <a:p>
            <a:r>
              <a:rPr lang="lv-LV" dirty="0"/>
              <a:t>14.09.2021.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27.10.2021.</a:t>
            </a:r>
          </a:p>
          <a:p>
            <a:endParaRPr lang="lv-LV" dirty="0"/>
          </a:p>
          <a:p>
            <a:endParaRPr lang="lv-LV" dirty="0"/>
          </a:p>
          <a:p>
            <a:endParaRPr lang="lv-LV" sz="800" dirty="0"/>
          </a:p>
          <a:p>
            <a:r>
              <a:rPr lang="lv-LV" dirty="0"/>
              <a:t>23.11.2021.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 descr="A picture containing tree, rock, stone&#10;&#10;Description automatically generated">
            <a:extLst>
              <a:ext uri="{FF2B5EF4-FFF2-40B4-BE49-F238E27FC236}">
                <a16:creationId xmlns:a16="http://schemas.microsoft.com/office/drawing/2014/main" id="{5FDF7B35-F732-4BE8-8240-C88B0F547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6788" y="1189169"/>
            <a:ext cx="2035879" cy="1526910"/>
          </a:xfrm>
          <a:prstGeom prst="rect">
            <a:avLst/>
          </a:prstGeom>
        </p:spPr>
      </p:pic>
      <p:pic>
        <p:nvPicPr>
          <p:cNvPr id="7" name="Picture 6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183D79F5-095B-4306-88FD-CF046297E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7517" y="1189169"/>
            <a:ext cx="2035880" cy="1526910"/>
          </a:xfrm>
          <a:prstGeom prst="rect">
            <a:avLst/>
          </a:prstGeom>
        </p:spPr>
      </p:pic>
      <p:pic>
        <p:nvPicPr>
          <p:cNvPr id="9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27A8615F-0747-4E3F-BD64-43686B54A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570627" y="1132371"/>
            <a:ext cx="2035881" cy="1526911"/>
          </a:xfrm>
          <a:prstGeom prst="rect">
            <a:avLst/>
          </a:prstGeom>
        </p:spPr>
      </p:pic>
      <p:pic>
        <p:nvPicPr>
          <p:cNvPr id="11" name="Picture 10" descr="A construction site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2AFC903-C5BD-44FC-9EAD-F64040713E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34" y="3786275"/>
            <a:ext cx="2046199" cy="1534649"/>
          </a:xfrm>
          <a:prstGeom prst="rect">
            <a:avLst/>
          </a:prstGeom>
        </p:spPr>
      </p:pic>
      <p:pic>
        <p:nvPicPr>
          <p:cNvPr id="13" name="Picture 12" descr="A picture containing tree, outdoor, snow, forest&#10;&#10;Description automatically generated">
            <a:extLst>
              <a:ext uri="{FF2B5EF4-FFF2-40B4-BE49-F238E27FC236}">
                <a16:creationId xmlns:a16="http://schemas.microsoft.com/office/drawing/2014/main" id="{E5BD8B79-7D8A-438C-A101-53D038610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10" y="3786275"/>
            <a:ext cx="2046199" cy="1534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ABB6F7-7587-44D1-98FC-2BBF8040E8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51" y="3814497"/>
            <a:ext cx="1950850" cy="1463137"/>
          </a:xfrm>
          <a:prstGeom prst="rect">
            <a:avLst/>
          </a:prstGeom>
        </p:spPr>
      </p:pic>
      <p:pic>
        <p:nvPicPr>
          <p:cNvPr id="17" name="Picture 16" descr="A picture containing outdoor, water mill, outdoor object&#10;&#10;Description automatically generated">
            <a:extLst>
              <a:ext uri="{FF2B5EF4-FFF2-40B4-BE49-F238E27FC236}">
                <a16:creationId xmlns:a16="http://schemas.microsoft.com/office/drawing/2014/main" id="{73B55607-6657-4FBE-B7C2-BCAF4BBF1F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6786" y="6218370"/>
            <a:ext cx="2035882" cy="1526912"/>
          </a:xfrm>
          <a:prstGeom prst="rect">
            <a:avLst/>
          </a:prstGeom>
        </p:spPr>
      </p:pic>
      <p:pic>
        <p:nvPicPr>
          <p:cNvPr id="19" name="Picture 18" descr="A picture containing outdoor, snow, building, area&#10;&#10;Description automatically generated">
            <a:extLst>
              <a:ext uri="{FF2B5EF4-FFF2-40B4-BE49-F238E27FC236}">
                <a16:creationId xmlns:a16="http://schemas.microsoft.com/office/drawing/2014/main" id="{46E345DA-EED6-4B79-B1A3-97E46C34E9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09" y="6136636"/>
            <a:ext cx="2129589" cy="1597192"/>
          </a:xfrm>
          <a:prstGeom prst="rect">
            <a:avLst/>
          </a:prstGeom>
        </p:spPr>
      </p:pic>
      <p:pic>
        <p:nvPicPr>
          <p:cNvPr id="21" name="Picture 20" descr="A picture containing building&#10;&#10;Description automatically generated">
            <a:extLst>
              <a:ext uri="{FF2B5EF4-FFF2-40B4-BE49-F238E27FC236}">
                <a16:creationId xmlns:a16="http://schemas.microsoft.com/office/drawing/2014/main" id="{9F13F18E-C150-46C5-952C-8ED1E0FA6C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636" y="6218371"/>
            <a:ext cx="2035879" cy="15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6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139</Words>
  <Application>Microsoft Office PowerPoint</Application>
  <PresentationFormat>B4 (ISO) Paper (250x353 mm)</PresentationFormat>
  <Paragraphs>23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Oswald Regular</vt:lpstr>
      <vt:lpstr>Office Theme</vt:lpstr>
      <vt:lpstr>Interreg V-A Latvia – Lithuania Programme 2014-2020 LLI-444  Sustainable Integration of Novel Solutions into Cultural Heritage Sites/ NovelForHeritage</vt:lpstr>
      <vt:lpstr>Achievements in 3rd period</vt:lpstr>
      <vt:lpstr>Exhibition hall in Eleja Manor park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V-A Latvia – Lithuania Programme 2014-2020 LLI-444  Sustainable Integration of Novel Solutions into Cultural Heritage Sites/ NovelForHeritage</dc:title>
  <dc:creator>Anita Skutane</dc:creator>
  <cp:lastModifiedBy>Anita Skutane</cp:lastModifiedBy>
  <cp:revision>4</cp:revision>
  <cp:lastPrinted>2020-08-26T10:41:51Z</cp:lastPrinted>
  <dcterms:created xsi:type="dcterms:W3CDTF">2020-08-17T11:16:50Z</dcterms:created>
  <dcterms:modified xsi:type="dcterms:W3CDTF">2021-12-21T06:27:14Z</dcterms:modified>
</cp:coreProperties>
</file>