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519" r:id="rId2"/>
    <p:sldId id="532" r:id="rId3"/>
    <p:sldId id="521" r:id="rId4"/>
    <p:sldId id="537" r:id="rId5"/>
    <p:sldId id="538" r:id="rId6"/>
    <p:sldId id="539" r:id="rId7"/>
    <p:sldId id="531" r:id="rId8"/>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286000" algn="l" defTabSz="914400" rtl="0" eaLnBrk="1" latinLnBrk="0" hangingPunct="1">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743200" algn="l" defTabSz="914400" rtl="0" eaLnBrk="1" latinLnBrk="0" hangingPunct="1">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200400" algn="l" defTabSz="914400" rtl="0" eaLnBrk="1" latinLnBrk="0" hangingPunct="1">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657600" algn="l" defTabSz="914400" rtl="0" eaLnBrk="1" latinLnBrk="0" hangingPunct="1">
      <a:defRPr kern="12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p:defaultTextStyle>
  <p:extLst>
    <p:ext uri="{EFAFB233-063F-42B5-8137-9DF3F51BA10A}">
      <p15:sldGuideLst xmlns:p15="http://schemas.microsoft.com/office/powerpoint/2012/main">
        <p15:guide id="1" orient="horz" pos="2137">
          <p15:clr>
            <a:srgbClr val="A4A3A4"/>
          </p15:clr>
        </p15:guide>
        <p15:guide id="2" pos="39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lė Venckienė" initials="EV" lastIdx="1" clrIdx="0">
    <p:extLst>
      <p:ext uri="{19B8F6BF-5375-455C-9EA6-DF929625EA0E}">
        <p15:presenceInfo xmlns:p15="http://schemas.microsoft.com/office/powerpoint/2012/main" userId="1893c6221afd1e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9FAEE5"/>
    <a:srgbClr val="EADE91"/>
    <a:srgbClr val="EEBB92"/>
    <a:srgbClr val="F3A498"/>
    <a:srgbClr val="BBDC82"/>
    <a:srgbClr val="A31F34"/>
    <a:srgbClr val="0A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1" autoAdjust="0"/>
    <p:restoredTop sz="94660"/>
  </p:normalViewPr>
  <p:slideViewPr>
    <p:cSldViewPr snapToGrid="0">
      <p:cViewPr varScale="1">
        <p:scale>
          <a:sx n="110" d="100"/>
          <a:sy n="110" d="100"/>
        </p:scale>
        <p:origin x="120" y="108"/>
      </p:cViewPr>
      <p:guideLst>
        <p:guide orient="horz" pos="2137"/>
        <p:guide pos="39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8328"/>
          </a:xfrm>
          <a:prstGeom prst="rect">
            <a:avLst/>
          </a:prstGeom>
        </p:spPr>
        <p:txBody>
          <a:bodyPr vert="horz" wrap="square" lIns="92108" tIns="46054" rIns="92108" bIns="46054"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lv-LV" altLang="en-US"/>
          </a:p>
        </p:txBody>
      </p:sp>
      <p:sp>
        <p:nvSpPr>
          <p:cNvPr id="3" name="Date Placeholder 2"/>
          <p:cNvSpPr>
            <a:spLocks noGrp="1"/>
          </p:cNvSpPr>
          <p:nvPr>
            <p:ph type="dt" sz="quarter" idx="1"/>
          </p:nvPr>
        </p:nvSpPr>
        <p:spPr>
          <a:xfrm>
            <a:off x="3851429" y="0"/>
            <a:ext cx="2944644" cy="498328"/>
          </a:xfrm>
          <a:prstGeom prst="rect">
            <a:avLst/>
          </a:prstGeom>
        </p:spPr>
        <p:txBody>
          <a:bodyPr vert="horz" wrap="square" lIns="92108" tIns="46054" rIns="92108" bIns="4605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3CD45431-9D24-411C-A754-86569D2CA6BE}" type="datetimeFigureOut">
              <a:rPr lang="lv-LV" altLang="en-US"/>
              <a:pPr>
                <a:defRPr/>
              </a:pPr>
              <a:t>26.08.2020</a:t>
            </a:fld>
            <a:endParaRPr lang="lv-LV" altLang="en-US"/>
          </a:p>
        </p:txBody>
      </p:sp>
      <p:sp>
        <p:nvSpPr>
          <p:cNvPr id="4" name="Footer Placeholder 3"/>
          <p:cNvSpPr>
            <a:spLocks noGrp="1"/>
          </p:cNvSpPr>
          <p:nvPr>
            <p:ph type="ftr" sz="quarter" idx="2"/>
          </p:nvPr>
        </p:nvSpPr>
        <p:spPr>
          <a:xfrm>
            <a:off x="0" y="9428310"/>
            <a:ext cx="2946247" cy="498328"/>
          </a:xfrm>
          <a:prstGeom prst="rect">
            <a:avLst/>
          </a:prstGeom>
        </p:spPr>
        <p:txBody>
          <a:bodyPr vert="horz" wrap="square" lIns="92108" tIns="46054" rIns="92108" bIns="46054"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lv-LV" altLang="en-US"/>
          </a:p>
        </p:txBody>
      </p:sp>
      <p:sp>
        <p:nvSpPr>
          <p:cNvPr id="5" name="Slide Number Placeholder 4"/>
          <p:cNvSpPr>
            <a:spLocks noGrp="1"/>
          </p:cNvSpPr>
          <p:nvPr>
            <p:ph type="sldNum" sz="quarter" idx="3"/>
          </p:nvPr>
        </p:nvSpPr>
        <p:spPr>
          <a:xfrm>
            <a:off x="3851429" y="9428310"/>
            <a:ext cx="2944644" cy="498328"/>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FD04D3-ADAF-4A1B-B03B-793A856E0381}" type="slidenum">
              <a:rPr lang="lv-LV" altLang="lv-LV"/>
              <a:pPr>
                <a:defRPr/>
              </a:pPr>
              <a:t>‹#›</a:t>
            </a:fld>
            <a:endParaRPr lang="lv-LV" altLang="lv-LV"/>
          </a:p>
        </p:txBody>
      </p:sp>
    </p:spTree>
    <p:extLst>
      <p:ext uri="{BB962C8B-B14F-4D97-AF65-F5344CB8AC3E}">
        <p14:creationId xmlns:p14="http://schemas.microsoft.com/office/powerpoint/2010/main" val="3195133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8328"/>
          </a:xfrm>
          <a:prstGeom prst="rect">
            <a:avLst/>
          </a:prstGeom>
        </p:spPr>
        <p:txBody>
          <a:bodyPr vert="horz" wrap="square" lIns="93167" tIns="46584" rIns="93167" bIns="46584"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3" name="Date Placeholder 2"/>
          <p:cNvSpPr>
            <a:spLocks noGrp="1"/>
          </p:cNvSpPr>
          <p:nvPr>
            <p:ph type="dt" idx="1"/>
          </p:nvPr>
        </p:nvSpPr>
        <p:spPr>
          <a:xfrm>
            <a:off x="3851429" y="0"/>
            <a:ext cx="2944644" cy="498328"/>
          </a:xfrm>
          <a:prstGeom prst="rect">
            <a:avLst/>
          </a:prstGeom>
        </p:spPr>
        <p:txBody>
          <a:bodyPr vert="horz" wrap="square" lIns="93167" tIns="46584" rIns="93167" bIns="4658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DB45E61-4E26-40D0-AAD6-9EE285C66EAF}" type="datetimeFigureOut">
              <a:rPr lang="en-GB" altLang="en-US"/>
              <a:pPr>
                <a:defRPr/>
              </a:pPr>
              <a:t>26/08/2020</a:t>
            </a:fld>
            <a:endParaRPr lang="en-GB" alt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3167" tIns="46584" rIns="93167" bIns="46584" rtlCol="0" anchor="ctr"/>
          <a:lstStyle/>
          <a:p>
            <a:pPr lvl="0"/>
            <a:endParaRPr lang="en-GB" noProof="0"/>
          </a:p>
        </p:txBody>
      </p:sp>
      <p:sp>
        <p:nvSpPr>
          <p:cNvPr id="5" name="Notes Placeholder 4"/>
          <p:cNvSpPr>
            <a:spLocks noGrp="1"/>
          </p:cNvSpPr>
          <p:nvPr>
            <p:ph type="body" sz="quarter" idx="3"/>
          </p:nvPr>
        </p:nvSpPr>
        <p:spPr>
          <a:xfrm>
            <a:off x="679288" y="4777245"/>
            <a:ext cx="5439101" cy="3908363"/>
          </a:xfrm>
          <a:prstGeom prst="rect">
            <a:avLst/>
          </a:prstGeom>
        </p:spPr>
        <p:txBody>
          <a:bodyPr vert="horz" lIns="93167" tIns="46584" rIns="93167"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310"/>
            <a:ext cx="2946247" cy="498328"/>
          </a:xfrm>
          <a:prstGeom prst="rect">
            <a:avLst/>
          </a:prstGeom>
        </p:spPr>
        <p:txBody>
          <a:bodyPr vert="horz" wrap="square" lIns="93167" tIns="46584" rIns="93167" bIns="46584"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7" name="Slide Number Placeholder 6"/>
          <p:cNvSpPr>
            <a:spLocks noGrp="1"/>
          </p:cNvSpPr>
          <p:nvPr>
            <p:ph type="sldNum" sz="quarter" idx="5"/>
          </p:nvPr>
        </p:nvSpPr>
        <p:spPr>
          <a:xfrm>
            <a:off x="3851429" y="9428310"/>
            <a:ext cx="2944644" cy="498328"/>
          </a:xfrm>
          <a:prstGeom prst="rect">
            <a:avLst/>
          </a:prstGeom>
        </p:spPr>
        <p:txBody>
          <a:bodyPr vert="horz" wrap="square" lIns="93167" tIns="46584" rIns="93167" bIns="4658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C2DBDDA-83A9-471C-BED1-ABBC2AA90532}" type="slidenum">
              <a:rPr lang="en-GB" altLang="lv-LV"/>
              <a:pPr>
                <a:defRPr/>
              </a:pPr>
              <a:t>‹#›</a:t>
            </a:fld>
            <a:endParaRPr lang="en-GB" altLang="lv-LV"/>
          </a:p>
        </p:txBody>
      </p:sp>
    </p:spTree>
    <p:extLst>
      <p:ext uri="{BB962C8B-B14F-4D97-AF65-F5344CB8AC3E}">
        <p14:creationId xmlns:p14="http://schemas.microsoft.com/office/powerpoint/2010/main" val="3219281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lv-LV" dirty="0"/>
              <a:t>No notes needed </a:t>
            </a:r>
            <a:r>
              <a:rPr lang="en-US" altLang="lv-LV" dirty="0">
                <a:sym typeface="Wingdings" panose="05000000000000000000" pitchFamily="2" charset="2"/>
              </a:rPr>
              <a:t></a:t>
            </a:r>
            <a:endParaRPr lang="en-GB" altLang="lv-LV"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8374" indent="-287836">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51344" indent="-230269">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11881" indent="-230269">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72419" indent="-230269">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32957"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93494"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54032"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914569"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fld id="{34ED64CD-F127-4245-9129-15066084B7D7}" type="slidenum">
              <a:rPr lang="en-GB" altLang="lv-LV" smtClean="0">
                <a:latin typeface="Calibri" panose="020F0502020204030204" pitchFamily="34" charset="0"/>
                <a:cs typeface="Arial" panose="020B0604020202020204" pitchFamily="34" charset="0"/>
              </a:rPr>
              <a:pPr/>
              <a:t>1</a:t>
            </a:fld>
            <a:endParaRPr lang="en-GB" altLang="lv-LV">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038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51213"/>
          </a:xfrm>
        </p:spPr>
      </p:sp>
      <p:sp>
        <p:nvSpPr>
          <p:cNvPr id="3" name="Notes Placeholder 2"/>
          <p:cNvSpPr>
            <a:spLocks noGrp="1"/>
          </p:cNvSpPr>
          <p:nvPr>
            <p:ph type="body" idx="1"/>
          </p:nvPr>
        </p:nvSpPr>
        <p:spPr/>
        <p:txBody>
          <a:bodyPr/>
          <a:lstStyle/>
          <a:p>
            <a:r>
              <a:rPr lang="en-GB" b="1" dirty="0">
                <a:solidFill>
                  <a:srgbClr val="4D4D4D"/>
                </a:solidFill>
                <a:latin typeface="Arial" panose="020B0604020202020204" pitchFamily="34" charset="0"/>
              </a:rPr>
              <a:t>The main fields of action:</a:t>
            </a:r>
          </a:p>
          <a:p>
            <a:r>
              <a:rPr lang="en-GB" dirty="0"/>
              <a:t/>
            </a:r>
            <a:br>
              <a:rPr lang="en-GB" dirty="0"/>
            </a:br>
            <a:r>
              <a:rPr lang="en-GB" dirty="0">
                <a:solidFill>
                  <a:srgbClr val="4D4D4D"/>
                </a:solidFill>
                <a:latin typeface="Arial" panose="020B0604020202020204" pitchFamily="34" charset="0"/>
              </a:rPr>
              <a:t>- Restoration of damaged and degraded nature areas (swamps restoration) </a:t>
            </a:r>
          </a:p>
          <a:p>
            <a:r>
              <a:rPr lang="en-GB" dirty="0">
                <a:solidFill>
                  <a:srgbClr val="4D4D4D"/>
                </a:solidFill>
                <a:latin typeface="Arial" panose="020B0604020202020204" pitchFamily="34" charset="0"/>
              </a:rPr>
              <a:t>- Preparation of the management plans for protected areas (NP and RP, Strict nature reserve)</a:t>
            </a:r>
          </a:p>
          <a:p>
            <a:r>
              <a:rPr lang="en-GB" dirty="0">
                <a:solidFill>
                  <a:srgbClr val="4D4D4D"/>
                </a:solidFill>
                <a:latin typeface="Arial" panose="020B0604020202020204" pitchFamily="34" charset="0"/>
              </a:rPr>
              <a:t>- Integrated planning of river basins</a:t>
            </a:r>
          </a:p>
          <a:p>
            <a:r>
              <a:rPr lang="en-GB" dirty="0">
                <a:solidFill>
                  <a:srgbClr val="4D4D4D"/>
                </a:solidFill>
                <a:latin typeface="Arial" panose="020B0604020202020204" pitchFamily="34" charset="0"/>
              </a:rPr>
              <a:t>- Promotion of sustainable farming</a:t>
            </a:r>
          </a:p>
          <a:p>
            <a:r>
              <a:rPr lang="en-GB" dirty="0">
                <a:solidFill>
                  <a:srgbClr val="4D4D4D"/>
                </a:solidFill>
                <a:latin typeface="Arial" panose="020B0604020202020204" pitchFamily="34" charset="0"/>
              </a:rPr>
              <a:t>- Promotion of sustainable tourism and ecotourism</a:t>
            </a:r>
          </a:p>
          <a:p>
            <a:r>
              <a:rPr lang="en-GB" dirty="0">
                <a:solidFill>
                  <a:srgbClr val="4D4D4D"/>
                </a:solidFill>
                <a:latin typeface="Arial" panose="020B0604020202020204" pitchFamily="34" charset="0"/>
              </a:rPr>
              <a:t>- Promotion of traditional sustainable businesses </a:t>
            </a:r>
            <a:r>
              <a:rPr lang="en-GB" dirty="0"/>
              <a:t/>
            </a:r>
            <a:br>
              <a:rPr lang="en-GB" dirty="0"/>
            </a:br>
            <a:r>
              <a:rPr lang="en-GB" dirty="0">
                <a:solidFill>
                  <a:srgbClr val="4D4D4D"/>
                </a:solidFill>
                <a:latin typeface="Arial" panose="020B0604020202020204" pitchFamily="34" charset="0"/>
              </a:rPr>
              <a:t>- Strengthening of administrational capacities of protected areas administrations</a:t>
            </a:r>
            <a:r>
              <a:rPr lang="en-GB" dirty="0"/>
              <a:t/>
            </a:r>
            <a:br>
              <a:rPr lang="en-GB" dirty="0"/>
            </a:br>
            <a:r>
              <a:rPr lang="en-GB" dirty="0">
                <a:solidFill>
                  <a:srgbClr val="4D4D4D"/>
                </a:solidFill>
                <a:latin typeface="Arial" panose="020B0604020202020204" pitchFamily="34" charset="0"/>
              </a:rPr>
              <a:t>- Development of nature conservation policy amendments and environmental lobbying</a:t>
            </a:r>
            <a:r>
              <a:rPr lang="en-GB" dirty="0"/>
              <a:t/>
            </a:r>
            <a:br>
              <a:rPr lang="en-GB" dirty="0"/>
            </a:br>
            <a:r>
              <a:rPr lang="en-GB" dirty="0">
                <a:solidFill>
                  <a:srgbClr val="4D4D4D"/>
                </a:solidFill>
                <a:latin typeface="Arial" panose="020B0604020202020204" pitchFamily="34" charset="0"/>
              </a:rPr>
              <a:t>- Environmental education and awareness raising</a:t>
            </a:r>
            <a:endParaRPr lang="en-GB" sz="1600" dirty="0">
              <a:latin typeface="OpenSans"/>
            </a:endParaRPr>
          </a:p>
          <a:p>
            <a:endParaRPr lang="en-GB" dirty="0"/>
          </a:p>
        </p:txBody>
      </p:sp>
      <p:sp>
        <p:nvSpPr>
          <p:cNvPr id="4" name="Slide Number Placeholder 3"/>
          <p:cNvSpPr>
            <a:spLocks noGrp="1"/>
          </p:cNvSpPr>
          <p:nvPr>
            <p:ph type="sldNum" sz="quarter" idx="5"/>
          </p:nvPr>
        </p:nvSpPr>
        <p:spPr/>
        <p:txBody>
          <a:bodyPr/>
          <a:lstStyle/>
          <a:p>
            <a:pPr>
              <a:defRPr/>
            </a:pPr>
            <a:fld id="{EC2DBDDA-83A9-471C-BED1-ABBC2AA90532}" type="slidenum">
              <a:rPr lang="en-GB" altLang="lv-LV" smtClean="0"/>
              <a:pPr>
                <a:defRPr/>
              </a:pPr>
              <a:t>2</a:t>
            </a:fld>
            <a:endParaRPr lang="en-GB" altLang="lv-LV"/>
          </a:p>
        </p:txBody>
      </p:sp>
    </p:spTree>
    <p:extLst>
      <p:ext uri="{BB962C8B-B14F-4D97-AF65-F5344CB8AC3E}">
        <p14:creationId xmlns:p14="http://schemas.microsoft.com/office/powerpoint/2010/main" val="191444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lt-LT"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8374" indent="-287836">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51344" indent="-230269">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11881" indent="-230269">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72419" indent="-230269">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32957"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93494"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54032"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914569" indent="-230269"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fld id="{F8328D20-AB60-40E8-9D7A-D217E107E7B3}" type="slidenum">
              <a:rPr lang="en-GB" altLang="lt-LT" smtClean="0">
                <a:latin typeface="Calibri" panose="020F0502020204030204" pitchFamily="34" charset="0"/>
              </a:rPr>
              <a:pPr/>
              <a:t>3</a:t>
            </a:fld>
            <a:endParaRPr lang="en-GB" altLang="lt-LT">
              <a:latin typeface="Calibri" panose="020F0502020204030204" pitchFamily="34" charset="0"/>
            </a:endParaRPr>
          </a:p>
        </p:txBody>
      </p:sp>
    </p:spTree>
    <p:extLst>
      <p:ext uri="{BB962C8B-B14F-4D97-AF65-F5344CB8AC3E}">
        <p14:creationId xmlns:p14="http://schemas.microsoft.com/office/powerpoint/2010/main" val="177756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ea typeface="Calibri" panose="020F0502020204030204" pitchFamily="34" charset="0"/>
              </a:rPr>
              <a:t>PP4 NHF staff will develop content, prepare descriptions and maps </a:t>
            </a:r>
            <a:r>
              <a:rPr lang="en-GB" b="1" dirty="0">
                <a:effectLst/>
                <a:latin typeface="Arial" panose="020B0604020202020204" pitchFamily="34" charset="0"/>
                <a:ea typeface="Calibri" panose="020F0502020204030204" pitchFamily="34" charset="0"/>
              </a:rPr>
              <a:t>(</a:t>
            </a:r>
            <a:r>
              <a:rPr lang="en-GB" b="1" dirty="0" err="1">
                <a:effectLst/>
                <a:latin typeface="Arial" panose="020B0604020202020204" pitchFamily="34" charset="0"/>
                <a:ea typeface="Calibri" panose="020F0502020204030204" pitchFamily="34" charset="0"/>
              </a:rPr>
              <a:t>Marijus</a:t>
            </a:r>
            <a:r>
              <a:rPr lang="en-GB" b="1" dirty="0">
                <a:effectLst/>
                <a:latin typeface="Arial" panose="020B0604020202020204" pitchFamily="34" charset="0"/>
                <a:ea typeface="Calibri" panose="020F0502020204030204" pitchFamily="34" charset="0"/>
              </a:rPr>
              <a:t>)</a:t>
            </a:r>
            <a:r>
              <a:rPr lang="en-GB" dirty="0">
                <a:effectLst/>
                <a:latin typeface="Arial" panose="020B0604020202020204" pitchFamily="34" charset="0"/>
                <a:ea typeface="Calibri" panose="020F0502020204030204" pitchFamily="34" charset="0"/>
              </a:rPr>
              <a:t> of routes.</a:t>
            </a:r>
          </a:p>
          <a:p>
            <a:r>
              <a:rPr lang="en-GB" dirty="0">
                <a:effectLst/>
                <a:latin typeface="Arial" panose="020B0604020202020204" pitchFamily="34" charset="0"/>
                <a:ea typeface="Calibri" panose="020F0502020204030204" pitchFamily="34" charset="0"/>
              </a:rPr>
              <a:t>External service will be procured for design (visualisation), translation (LT, LV, EN languages) and printing of the leaflets presenting new routes.  6000 copies will be printed. </a:t>
            </a:r>
          </a:p>
          <a:p>
            <a:endParaRPr lang="en-GB" dirty="0">
              <a:latin typeface="Arial" panose="020B0604020202020204" pitchFamily="34" charset="0"/>
              <a:ea typeface="Calibri" panose="020F0502020204030204" pitchFamily="34" charset="0"/>
            </a:endParaRPr>
          </a:p>
          <a:p>
            <a:r>
              <a:rPr lang="en-GB" sz="1000" dirty="0">
                <a:latin typeface="Arial" panose="020B0604020202020204" pitchFamily="34" charset="0"/>
                <a:ea typeface="Calibri" panose="020F0502020204030204" pitchFamily="34" charset="0"/>
              </a:rPr>
              <a:t>(Equipment will be acquired </a:t>
            </a:r>
            <a:r>
              <a:rPr lang="en-GB" sz="1000" b="1" dirty="0">
                <a:latin typeface="Arial" panose="020B0604020202020204" pitchFamily="34" charset="0"/>
                <a:ea typeface="Calibri" panose="020F0502020204030204" pitchFamily="34" charset="0"/>
              </a:rPr>
              <a:t>(</a:t>
            </a:r>
            <a:r>
              <a:rPr lang="en-GB" sz="1000" b="1" dirty="0" err="1">
                <a:latin typeface="Arial" panose="020B0604020202020204" pitchFamily="34" charset="0"/>
                <a:ea typeface="Calibri" panose="020F0502020204030204" pitchFamily="34" charset="0"/>
              </a:rPr>
              <a:t>perka</a:t>
            </a:r>
            <a:r>
              <a:rPr lang="en-GB" sz="1000" b="1" dirty="0">
                <a:latin typeface="Arial" panose="020B0604020202020204" pitchFamily="34" charset="0"/>
                <a:ea typeface="Calibri" panose="020F0502020204030204" pitchFamily="34" charset="0"/>
              </a:rPr>
              <a:t> ŽRP)</a:t>
            </a:r>
            <a:r>
              <a:rPr lang="en-GB" sz="1000" dirty="0">
                <a:latin typeface="Arial" panose="020B0604020202020204" pitchFamily="34" charset="0"/>
                <a:ea typeface="Calibri" panose="020F0502020204030204" pitchFamily="34" charset="0"/>
              </a:rPr>
              <a:t> within WP I for possibility to explore routes in bad weather (rainfall, storm, heavy snowing) conditions.)</a:t>
            </a:r>
            <a:endParaRPr lang="en-GB" sz="1000" dirty="0"/>
          </a:p>
        </p:txBody>
      </p:sp>
      <p:sp>
        <p:nvSpPr>
          <p:cNvPr id="4" name="Slide Number Placeholder 3"/>
          <p:cNvSpPr>
            <a:spLocks noGrp="1"/>
          </p:cNvSpPr>
          <p:nvPr>
            <p:ph type="sldNum" sz="quarter" idx="5"/>
          </p:nvPr>
        </p:nvSpPr>
        <p:spPr/>
        <p:txBody>
          <a:bodyPr/>
          <a:lstStyle/>
          <a:p>
            <a:pPr>
              <a:defRPr/>
            </a:pPr>
            <a:fld id="{EC2DBDDA-83A9-471C-BED1-ABBC2AA90532}" type="slidenum">
              <a:rPr lang="en-GB" altLang="lv-LV" smtClean="0"/>
              <a:pPr>
                <a:defRPr/>
              </a:pPr>
              <a:t>4</a:t>
            </a:fld>
            <a:endParaRPr lang="en-GB" altLang="lv-LV"/>
          </a:p>
        </p:txBody>
      </p:sp>
    </p:spTree>
    <p:extLst>
      <p:ext uri="{BB962C8B-B14F-4D97-AF65-F5344CB8AC3E}">
        <p14:creationId xmlns:p14="http://schemas.microsoft.com/office/powerpoint/2010/main" val="396404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02" indent="-172702">
              <a:buFont typeface="Wingdings" panose="05000000000000000000" pitchFamily="2" charset="2"/>
              <a:buChar char="q"/>
            </a:pPr>
            <a:endParaRPr lang="en-GB" dirty="0">
              <a:effectLst/>
              <a:latin typeface="Arial" panose="020B0604020202020204" pitchFamily="34" charset="0"/>
              <a:ea typeface="Calibri" panose="020F0502020204030204" pitchFamily="34" charset="0"/>
            </a:endParaRPr>
          </a:p>
          <a:p>
            <a:pPr marL="172702" indent="-172702">
              <a:buFont typeface="Wingdings" panose="05000000000000000000" pitchFamily="2" charset="2"/>
              <a:buChar char="q"/>
            </a:pPr>
            <a:r>
              <a:rPr lang="en-GB" dirty="0">
                <a:effectLst/>
                <a:latin typeface="Arial" panose="020B0604020202020204" pitchFamily="34" charset="0"/>
                <a:ea typeface="Calibri" panose="020F0502020204030204" pitchFamily="34" charset="0"/>
              </a:rPr>
              <a:t>The programme will contain teacher and student work sheets/lessons on culture heritage and nature related topics. </a:t>
            </a:r>
          </a:p>
          <a:p>
            <a:r>
              <a:rPr lang="en-GB" dirty="0">
                <a:effectLst/>
                <a:latin typeface="Arial" panose="020B0604020202020204" pitchFamily="34" charset="0"/>
                <a:ea typeface="Calibri" panose="020F0502020204030204" pitchFamily="34" charset="0"/>
              </a:rPr>
              <a:t>About 70-90 pages of different materials will be prepared. </a:t>
            </a:r>
          </a:p>
          <a:p>
            <a:r>
              <a:rPr lang="en-GB" dirty="0">
                <a:effectLst/>
                <a:latin typeface="Arial" panose="020B0604020202020204" pitchFamily="34" charset="0"/>
                <a:ea typeface="Calibri" panose="020F0502020204030204" pitchFamily="34" charset="0"/>
              </a:rPr>
              <a:t>PP4 NHF staff will develop initial concept of games. </a:t>
            </a:r>
          </a:p>
          <a:p>
            <a:r>
              <a:rPr lang="en-GB" dirty="0">
                <a:effectLst/>
                <a:latin typeface="Arial" panose="020B0604020202020204" pitchFamily="34" charset="0"/>
                <a:ea typeface="Calibri" panose="020F0502020204030204" pitchFamily="34" charset="0"/>
              </a:rPr>
              <a:t>External services will be procured for methodologically correct content, design and layout, making illustrations, drawings, sketching for educational programme. </a:t>
            </a:r>
          </a:p>
          <a:p>
            <a:endParaRPr lang="en-GB" dirty="0">
              <a:latin typeface="Arial" panose="020B0604020202020204" pitchFamily="34" charset="0"/>
              <a:ea typeface="Calibri" panose="020F0502020204030204" pitchFamily="34" charset="0"/>
            </a:endParaRPr>
          </a:p>
          <a:p>
            <a:endParaRPr lang="en-GB" dirty="0">
              <a:latin typeface="Arial" panose="020B0604020202020204" pitchFamily="34" charset="0"/>
              <a:ea typeface="Calibri" panose="020F0502020204030204" pitchFamily="34" charset="0"/>
            </a:endParaRPr>
          </a:p>
          <a:p>
            <a:pPr marL="172702" indent="-172702">
              <a:buFont typeface="Wingdings" panose="05000000000000000000" pitchFamily="2" charset="2"/>
              <a:buChar char="q"/>
            </a:pPr>
            <a:r>
              <a:rPr lang="en-GB" dirty="0">
                <a:latin typeface="Arial" panose="020B0604020202020204" pitchFamily="34" charset="0"/>
              </a:rPr>
              <a:t>Development of texts will be done by PP4 NHF staff. </a:t>
            </a:r>
          </a:p>
          <a:p>
            <a:r>
              <a:rPr lang="en-GB" dirty="0">
                <a:latin typeface="Arial" panose="020B0604020202020204" pitchFamily="34" charset="0"/>
              </a:rPr>
              <a:t>External services will be procured for: translation of texts from LT in EN, procurement of photos to illustrate information, </a:t>
            </a:r>
            <a:r>
              <a:rPr lang="en-GB" dirty="0">
                <a:solidFill>
                  <a:srgbClr val="FF0000"/>
                </a:solidFill>
                <a:latin typeface="Arial" panose="020B0604020202020204" pitchFamily="34" charset="0"/>
              </a:rPr>
              <a:t>preparation of design and layout in PDF format</a:t>
            </a:r>
            <a:r>
              <a:rPr lang="en-GB" dirty="0">
                <a:latin typeface="Arial" panose="020B0604020202020204" pitchFamily="34" charset="0"/>
              </a:rPr>
              <a:t>, printing. </a:t>
            </a:r>
          </a:p>
          <a:p>
            <a:r>
              <a:rPr lang="en-GB" dirty="0">
                <a:latin typeface="Arial" panose="020B0604020202020204" pitchFamily="34" charset="0"/>
              </a:rPr>
              <a:t>Production of stands will be done using other sources of PP2 ZRP (production costs are not included in the budget of the proposed project).</a:t>
            </a:r>
          </a:p>
          <a:p>
            <a:pPr marL="172702" indent="-172702">
              <a:buFont typeface="Wingdings" panose="05000000000000000000" pitchFamily="2" charset="2"/>
              <a:buChar char="q"/>
            </a:pPr>
            <a:endParaRPr lang="en-GB" dirty="0">
              <a:effectLst/>
              <a:latin typeface="Arial" panose="020B0604020202020204" pitchFamily="34" charset="0"/>
              <a:ea typeface="Calibri" panose="020F0502020204030204" pitchFamily="34" charset="0"/>
            </a:endParaRPr>
          </a:p>
          <a:p>
            <a:endParaRPr lang="en-GB"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EC2DBDDA-83A9-471C-BED1-ABBC2AA90532}" type="slidenum">
              <a:rPr lang="en-GB" altLang="lv-LV" smtClean="0"/>
              <a:pPr>
                <a:defRPr/>
              </a:pPr>
              <a:t>5</a:t>
            </a:fld>
            <a:endParaRPr lang="en-GB" altLang="lv-LV"/>
          </a:p>
        </p:txBody>
      </p:sp>
    </p:spTree>
    <p:extLst>
      <p:ext uri="{BB962C8B-B14F-4D97-AF65-F5344CB8AC3E}">
        <p14:creationId xmlns:p14="http://schemas.microsoft.com/office/powerpoint/2010/main" val="25069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288" y="4777244"/>
            <a:ext cx="5439101" cy="4591329"/>
          </a:xfrm>
        </p:spPr>
        <p:txBody>
          <a:bodyPr/>
          <a:lstStyle/>
          <a:p>
            <a:pPr marL="172702" indent="-172702">
              <a:lnSpc>
                <a:spcPct val="107000"/>
              </a:lnSpc>
              <a:spcBef>
                <a:spcPts val="0"/>
              </a:spcBef>
              <a:spcAft>
                <a:spcPts val="806"/>
              </a:spcAft>
              <a:buFont typeface="Wingdings" panose="05000000000000000000" pitchFamily="2" charset="2"/>
              <a:buChar char="q"/>
            </a:pPr>
            <a:r>
              <a:rPr lang="en-GB" sz="900" dirty="0">
                <a:latin typeface="Arial" panose="020B0604020202020204" pitchFamily="34" charset="0"/>
                <a:ea typeface="Calibri" panose="020F0502020204030204" pitchFamily="34" charset="0"/>
                <a:cs typeface="Times New Roman" panose="02020603050405020304" pitchFamily="18" charset="0"/>
              </a:rPr>
              <a:t>Travel route shall be based on web map application already prepared </a:t>
            </a:r>
            <a:r>
              <a:rPr lang="en-GB"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under the completed project </a:t>
            </a:r>
            <a:r>
              <a:rPr lang="en-GB" sz="900" dirty="0">
                <a:latin typeface="Arial" panose="020B0604020202020204" pitchFamily="34" charset="0"/>
                <a:ea typeface="Calibri" panose="020F0502020204030204" pitchFamily="34" charset="0"/>
                <a:cs typeface="Times New Roman" panose="02020603050405020304" pitchFamily="18" charset="0"/>
              </a:rPr>
              <a:t>Explore </a:t>
            </a:r>
            <a:r>
              <a:rPr lang="en-GB" sz="900" dirty="0" err="1">
                <a:latin typeface="Arial" panose="020B0604020202020204" pitchFamily="34" charset="0"/>
                <a:ea typeface="Calibri" panose="020F0502020204030204" pitchFamily="34" charset="0"/>
                <a:cs typeface="Times New Roman" panose="02020603050405020304" pitchFamily="18" charset="0"/>
              </a:rPr>
              <a:t>Zemgale</a:t>
            </a:r>
            <a:r>
              <a:rPr lang="en-GB" sz="900" dirty="0">
                <a:latin typeface="Arial" panose="020B0604020202020204" pitchFamily="34" charset="0"/>
                <a:ea typeface="Calibri" panose="020F0502020204030204" pitchFamily="34" charset="0"/>
                <a:cs typeface="Times New Roman" panose="02020603050405020304" pitchFamily="18" charset="0"/>
              </a:rPr>
              <a:t> by Bicycle</a:t>
            </a:r>
            <a:r>
              <a:rPr lang="en-GB"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GB" sz="900" dirty="0">
                <a:latin typeface="Arial" panose="020B0604020202020204" pitchFamily="34" charset="0"/>
                <a:ea typeface="Calibri" panose="020F0502020204030204" pitchFamily="34" charset="0"/>
                <a:cs typeface="Times New Roman" panose="02020603050405020304" pitchFamily="18" charset="0"/>
              </a:rPr>
              <a:t>(LLI-264)</a:t>
            </a:r>
            <a:r>
              <a:rPr lang="en-GB"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basis</a:t>
            </a:r>
            <a:r>
              <a:rPr lang="en-GB" sz="900" dirty="0">
                <a:latin typeface="Arial" panose="020B0604020202020204" pitchFamily="34" charset="0"/>
                <a:ea typeface="Calibri" panose="020F0502020204030204" pitchFamily="34" charset="0"/>
                <a:cs typeface="Times New Roman" panose="02020603050405020304" pitchFamily="18" charset="0"/>
              </a:rPr>
              <a:t>, yet it shall be presented in the </a:t>
            </a:r>
            <a:r>
              <a:rPr lang="en-GB"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extended version </a:t>
            </a:r>
            <a:r>
              <a:rPr lang="en-GB" sz="900" dirty="0">
                <a:latin typeface="Arial" panose="020B0604020202020204" pitchFamily="34" charset="0"/>
                <a:ea typeface="Calibri" panose="020F0502020204030204" pitchFamily="34" charset="0"/>
                <a:cs typeface="Times New Roman" panose="02020603050405020304" pitchFamily="18" charset="0"/>
              </a:rPr>
              <a:t>and shall include descriptions and mapping of the nature and culture objects of several Interreg Latvia-Lithuania projects of similar nature and same territory. </a:t>
            </a:r>
          </a:p>
          <a:p>
            <a:pPr>
              <a:lnSpc>
                <a:spcPct val="107000"/>
              </a:lnSpc>
              <a:spcBef>
                <a:spcPts val="0"/>
              </a:spcBef>
              <a:spcAft>
                <a:spcPts val="806"/>
              </a:spcAft>
            </a:pPr>
            <a:r>
              <a:rPr lang="en-GB" sz="900" dirty="0">
                <a:latin typeface="Arial" panose="020B0604020202020204" pitchFamily="34" charset="0"/>
                <a:ea typeface="Calibri" panose="020F0502020204030204" pitchFamily="34" charset="0"/>
                <a:cs typeface="Times New Roman" panose="02020603050405020304" pitchFamily="18" charset="0"/>
              </a:rPr>
              <a:t>In particular, the travel route shall include objects of interest identified under projects Explore </a:t>
            </a:r>
            <a:r>
              <a:rPr lang="en-GB" sz="900" dirty="0" err="1">
                <a:latin typeface="Arial" panose="020B0604020202020204" pitchFamily="34" charset="0"/>
                <a:ea typeface="Calibri" panose="020F0502020204030204" pitchFamily="34" charset="0"/>
                <a:cs typeface="Times New Roman" panose="02020603050405020304" pitchFamily="18" charset="0"/>
              </a:rPr>
              <a:t>Zemgale</a:t>
            </a:r>
            <a:r>
              <a:rPr lang="en-GB" sz="900" dirty="0">
                <a:latin typeface="Arial" panose="020B0604020202020204" pitchFamily="34" charset="0"/>
                <a:ea typeface="Calibri" panose="020F0502020204030204" pitchFamily="34" charset="0"/>
                <a:cs typeface="Times New Roman" panose="02020603050405020304" pitchFamily="18" charset="0"/>
              </a:rPr>
              <a:t> by Bicycle, 4Seasons Parks, the new projects LLI-453 Traces of Crusades and LLI-444 </a:t>
            </a:r>
            <a:r>
              <a:rPr lang="en-GB" sz="900" dirty="0" err="1">
                <a:latin typeface="Arial" panose="020B0604020202020204" pitchFamily="34" charset="0"/>
                <a:ea typeface="Calibri" panose="020F0502020204030204" pitchFamily="34" charset="0"/>
                <a:cs typeface="Times New Roman" panose="02020603050405020304" pitchFamily="18" charset="0"/>
              </a:rPr>
              <a:t>NovelForHeritage</a:t>
            </a:r>
            <a:r>
              <a:rPr lang="en-GB" sz="9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806"/>
              </a:spcAft>
            </a:pPr>
            <a:r>
              <a:rPr lang="en-GB" sz="900" dirty="0">
                <a:latin typeface="Arial" panose="020B0604020202020204" pitchFamily="34" charset="0"/>
                <a:ea typeface="Calibri" panose="020F0502020204030204" pitchFamily="34" charset="0"/>
                <a:cs typeface="Times New Roman" panose="02020603050405020304" pitchFamily="18" charset="0"/>
              </a:rPr>
              <a:t>The partners of all projects shall be consulted in order to make the product a complimentary rather than duplicating. At present, </a:t>
            </a:r>
            <a:r>
              <a:rPr lang="en-GB" sz="900" dirty="0" err="1">
                <a:latin typeface="Arial" panose="020B0604020202020204" pitchFamily="34" charset="0"/>
                <a:ea typeface="Calibri" panose="020F0502020204030204" pitchFamily="34" charset="0"/>
                <a:cs typeface="Times New Roman" panose="02020603050405020304" pitchFamily="18" charset="0"/>
              </a:rPr>
              <a:t>webmap</a:t>
            </a:r>
            <a:r>
              <a:rPr lang="en-GB" sz="900" dirty="0">
                <a:latin typeface="Arial" panose="020B0604020202020204" pitchFamily="34" charset="0"/>
                <a:ea typeface="Calibri" panose="020F0502020204030204" pitchFamily="34" charset="0"/>
                <a:cs typeface="Times New Roman" panose="02020603050405020304" pitchFamily="18" charset="0"/>
              </a:rPr>
              <a:t> application is only available for LLI-264, thus, by making an extended </a:t>
            </a:r>
            <a:r>
              <a:rPr lang="en-GB" sz="900" dirty="0" err="1">
                <a:latin typeface="Arial" panose="020B0604020202020204" pitchFamily="34" charset="0"/>
                <a:ea typeface="Calibri" panose="020F0502020204030204" pitchFamily="34" charset="0"/>
                <a:cs typeface="Times New Roman" panose="02020603050405020304" pitchFamily="18" charset="0"/>
              </a:rPr>
              <a:t>webmap</a:t>
            </a:r>
            <a:r>
              <a:rPr lang="en-GB" sz="900" dirty="0">
                <a:latin typeface="Arial" panose="020B0604020202020204" pitchFamily="34" charset="0"/>
                <a:ea typeface="Calibri" panose="020F0502020204030204" pitchFamily="34" charset="0"/>
                <a:cs typeface="Times New Roman" panose="02020603050405020304" pitchFamily="18" charset="0"/>
              </a:rPr>
              <a:t>, it shall allow the traveller to have a much greater territorial coverage of objects. </a:t>
            </a:r>
          </a:p>
          <a:p>
            <a:pPr>
              <a:lnSpc>
                <a:spcPct val="107000"/>
              </a:lnSpc>
              <a:spcBef>
                <a:spcPts val="0"/>
              </a:spcBef>
              <a:spcAft>
                <a:spcPts val="806"/>
              </a:spcAft>
            </a:pPr>
            <a:r>
              <a:rPr lang="en-GB" sz="900" dirty="0">
                <a:latin typeface="Arial" panose="020B0604020202020204" pitchFamily="34" charset="0"/>
                <a:ea typeface="Calibri" panose="020F0502020204030204" pitchFamily="34" charset="0"/>
                <a:cs typeface="Times New Roman" panose="02020603050405020304" pitchFamily="18" charset="0"/>
              </a:rPr>
              <a:t>It is planned, that the travel route itinerary shall begin in Jelgava and stretch through </a:t>
            </a:r>
            <a:r>
              <a:rPr lang="en-GB" sz="900" dirty="0" err="1">
                <a:latin typeface="Arial" panose="020B0604020202020204" pitchFamily="34" charset="0"/>
                <a:ea typeface="Calibri" panose="020F0502020204030204" pitchFamily="34" charset="0"/>
                <a:cs typeface="Times New Roman" panose="02020603050405020304" pitchFamily="18" charset="0"/>
              </a:rPr>
              <a:t>Duobele</a:t>
            </a:r>
            <a:r>
              <a:rPr lang="en-GB" sz="900" dirty="0">
                <a:latin typeface="Arial" panose="020B0604020202020204" pitchFamily="34" charset="0"/>
                <a:ea typeface="Calibri" panose="020F0502020204030204" pitchFamily="34" charset="0"/>
                <a:cs typeface="Times New Roman" panose="02020603050405020304" pitchFamily="18" charset="0"/>
              </a:rPr>
              <a:t>, </a:t>
            </a:r>
            <a:r>
              <a:rPr lang="en-GB" sz="900" dirty="0" err="1">
                <a:latin typeface="Arial" panose="020B0604020202020204" pitchFamily="34" charset="0"/>
                <a:ea typeface="Calibri" panose="020F0502020204030204" pitchFamily="34" charset="0"/>
                <a:cs typeface="Times New Roman" panose="02020603050405020304" pitchFamily="18" charset="0"/>
              </a:rPr>
              <a:t>Tervete</a:t>
            </a:r>
            <a:r>
              <a:rPr lang="en-GB" sz="900" dirty="0">
                <a:latin typeface="Arial" panose="020B0604020202020204" pitchFamily="34" charset="0"/>
                <a:ea typeface="Calibri" panose="020F0502020204030204" pitchFamily="34" charset="0"/>
                <a:cs typeface="Times New Roman" panose="02020603050405020304" pitchFamily="18" charset="0"/>
              </a:rPr>
              <a:t>, </a:t>
            </a:r>
            <a:r>
              <a:rPr lang="en-GB" sz="900" dirty="0" err="1">
                <a:latin typeface="Arial" panose="020B0604020202020204" pitchFamily="34" charset="0"/>
                <a:ea typeface="Calibri" panose="020F0502020204030204" pitchFamily="34" charset="0"/>
                <a:cs typeface="Times New Roman" panose="02020603050405020304" pitchFamily="18" charset="0"/>
              </a:rPr>
              <a:t>Zagare</a:t>
            </a:r>
            <a:r>
              <a:rPr lang="en-GB" sz="900" dirty="0">
                <a:latin typeface="Arial" panose="020B0604020202020204" pitchFamily="34" charset="0"/>
                <a:ea typeface="Calibri" panose="020F0502020204030204" pitchFamily="34" charset="0"/>
                <a:cs typeface="Times New Roman" panose="02020603050405020304" pitchFamily="18" charset="0"/>
              </a:rPr>
              <a:t>, </a:t>
            </a:r>
            <a:r>
              <a:rPr lang="en-GB" sz="900" dirty="0" err="1">
                <a:latin typeface="Arial" panose="020B0604020202020204" pitchFamily="34" charset="0"/>
                <a:ea typeface="Calibri" panose="020F0502020204030204" pitchFamily="34" charset="0"/>
                <a:cs typeface="Times New Roman" panose="02020603050405020304" pitchFamily="18" charset="0"/>
              </a:rPr>
              <a:t>Joniskis</a:t>
            </a:r>
            <a:r>
              <a:rPr lang="en-GB" sz="900" dirty="0">
                <a:latin typeface="Arial" panose="020B0604020202020204" pitchFamily="34" charset="0"/>
                <a:ea typeface="Calibri" panose="020F0502020204030204" pitchFamily="34" charset="0"/>
                <a:cs typeface="Times New Roman" panose="02020603050405020304" pitchFamily="18" charset="0"/>
              </a:rPr>
              <a:t>, </a:t>
            </a:r>
            <a:r>
              <a:rPr lang="en-GB" sz="900" dirty="0" err="1">
                <a:latin typeface="Arial" panose="020B0604020202020204" pitchFamily="34" charset="0"/>
                <a:ea typeface="Calibri" panose="020F0502020204030204" pitchFamily="34" charset="0"/>
                <a:cs typeface="Times New Roman" panose="02020603050405020304" pitchFamily="18" charset="0"/>
              </a:rPr>
              <a:t>Eleja</a:t>
            </a:r>
            <a:r>
              <a:rPr lang="en-GB" sz="900" dirty="0">
                <a:latin typeface="Arial" panose="020B0604020202020204" pitchFamily="34" charset="0"/>
                <a:ea typeface="Calibri" panose="020F0502020204030204" pitchFamily="34" charset="0"/>
                <a:cs typeface="Times New Roman" panose="02020603050405020304" pitchFamily="18" charset="0"/>
              </a:rPr>
              <a:t>, going back to Jelgava thus making a circle route that could be titled “The circle of heritage”. In addition, the cooperation among projects and partners on both sides of the border shall result in greater visibility, coordination and attract more visitors. </a:t>
            </a:r>
          </a:p>
          <a:p>
            <a:pPr marL="172702" indent="-172702">
              <a:lnSpc>
                <a:spcPct val="107000"/>
              </a:lnSpc>
              <a:spcBef>
                <a:spcPts val="0"/>
              </a:spcBef>
              <a:spcAft>
                <a:spcPts val="806"/>
              </a:spcAft>
              <a:buFont typeface="Wingdings" panose="05000000000000000000" pitchFamily="2" charset="2"/>
              <a:buChar char="§"/>
            </a:pPr>
            <a:r>
              <a:rPr lang="en-GB" sz="900" dirty="0" err="1">
                <a:latin typeface="Arial" panose="020B0604020202020204" pitchFamily="34" charset="0"/>
                <a:ea typeface="Calibri" panose="020F0502020204030204" pitchFamily="34" charset="0"/>
                <a:cs typeface="Times New Roman" panose="02020603050405020304" pitchFamily="18" charset="0"/>
              </a:rPr>
              <a:t>Webmap</a:t>
            </a:r>
            <a:r>
              <a:rPr lang="en-GB" sz="900" dirty="0">
                <a:latin typeface="Arial" panose="020B0604020202020204" pitchFamily="34" charset="0"/>
                <a:ea typeface="Calibri" panose="020F0502020204030204" pitchFamily="34" charset="0"/>
                <a:cs typeface="Times New Roman" panose="02020603050405020304" pitchFamily="18" charset="0"/>
              </a:rPr>
              <a:t> application (will be developed by PP4 staff) will be accessible through mobile phones and thus be useful to bike travellers, hikers, families, groups of friends, schools, and so on. </a:t>
            </a:r>
          </a:p>
          <a:p>
            <a:pPr marL="172702" indent="-172702">
              <a:lnSpc>
                <a:spcPct val="107000"/>
              </a:lnSpc>
              <a:spcBef>
                <a:spcPts val="0"/>
              </a:spcBef>
              <a:spcAft>
                <a:spcPts val="806"/>
              </a:spcAft>
              <a:buFont typeface="Wingdings" panose="05000000000000000000" pitchFamily="2" charset="2"/>
              <a:buChar char="§"/>
            </a:pPr>
            <a:r>
              <a:rPr lang="en-GB" sz="900" dirty="0">
                <a:latin typeface="Arial" panose="020B0604020202020204" pitchFamily="34" charset="0"/>
                <a:ea typeface="Calibri" panose="020F0502020204030204" pitchFamily="34" charset="0"/>
                <a:cs typeface="Times New Roman" panose="02020603050405020304" pitchFamily="18" charset="0"/>
              </a:rPr>
              <a:t>For those interested in traditional information presentation shall be offered a printed route booklet with descriptions and map. </a:t>
            </a:r>
          </a:p>
          <a:p>
            <a:pPr>
              <a:lnSpc>
                <a:spcPct val="107000"/>
              </a:lnSpc>
              <a:spcBef>
                <a:spcPts val="0"/>
              </a:spcBef>
              <a:spcAft>
                <a:spcPts val="806"/>
              </a:spcAft>
            </a:pPr>
            <a:r>
              <a:rPr lang="en-GB" sz="900" dirty="0">
                <a:latin typeface="Arial" panose="020B0604020202020204" pitchFamily="34" charset="0"/>
                <a:ea typeface="Calibri" panose="020F0502020204030204" pitchFamily="34" charset="0"/>
                <a:cs typeface="Times New Roman" panose="02020603050405020304" pitchFamily="18" charset="0"/>
              </a:rPr>
              <a:t>In addition, it is planned that during project event planned under Activity T3.3 where representatives of above projects, and other related Interreg projects implemented in </a:t>
            </a:r>
            <a:r>
              <a:rPr lang="en-GB" sz="900" dirty="0" err="1">
                <a:latin typeface="Arial" panose="020B0604020202020204" pitchFamily="34" charset="0"/>
                <a:ea typeface="Calibri" panose="020F0502020204030204" pitchFamily="34" charset="0"/>
                <a:cs typeface="Times New Roman" panose="02020603050405020304" pitchFamily="18" charset="0"/>
              </a:rPr>
              <a:t>Zemgale</a:t>
            </a:r>
            <a:r>
              <a:rPr lang="en-GB" sz="900" dirty="0">
                <a:latin typeface="Arial" panose="020B0604020202020204" pitchFamily="34" charset="0"/>
                <a:ea typeface="Calibri" panose="020F0502020204030204" pitchFamily="34" charset="0"/>
                <a:cs typeface="Times New Roman" panose="02020603050405020304" pitchFamily="18" charset="0"/>
              </a:rPr>
              <a:t> shall be invited to attend. </a:t>
            </a:r>
            <a:endParaRPr lang="en-GB" sz="900" dirty="0"/>
          </a:p>
        </p:txBody>
      </p:sp>
      <p:sp>
        <p:nvSpPr>
          <p:cNvPr id="4" name="Slide Number Placeholder 3"/>
          <p:cNvSpPr>
            <a:spLocks noGrp="1"/>
          </p:cNvSpPr>
          <p:nvPr>
            <p:ph type="sldNum" sz="quarter" idx="5"/>
          </p:nvPr>
        </p:nvSpPr>
        <p:spPr/>
        <p:txBody>
          <a:bodyPr/>
          <a:lstStyle/>
          <a:p>
            <a:pPr>
              <a:defRPr/>
            </a:pPr>
            <a:fld id="{EC2DBDDA-83A9-471C-BED1-ABBC2AA90532}" type="slidenum">
              <a:rPr lang="en-GB" altLang="lv-LV" smtClean="0"/>
              <a:pPr>
                <a:defRPr/>
              </a:pPr>
              <a:t>6</a:t>
            </a:fld>
            <a:endParaRPr lang="en-GB" altLang="lv-LV" dirty="0"/>
          </a:p>
        </p:txBody>
      </p:sp>
    </p:spTree>
    <p:extLst>
      <p:ext uri="{BB962C8B-B14F-4D97-AF65-F5344CB8AC3E}">
        <p14:creationId xmlns:p14="http://schemas.microsoft.com/office/powerpoint/2010/main" val="367277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C2DBDDA-83A9-471C-BED1-ABBC2AA90532}" type="slidenum">
              <a:rPr lang="en-GB" altLang="lv-LV" smtClean="0"/>
              <a:pPr>
                <a:defRPr/>
              </a:pPr>
              <a:t>7</a:t>
            </a:fld>
            <a:endParaRPr lang="en-GB" altLang="lv-LV"/>
          </a:p>
        </p:txBody>
      </p:sp>
    </p:spTree>
    <p:extLst>
      <p:ext uri="{BB962C8B-B14F-4D97-AF65-F5344CB8AC3E}">
        <p14:creationId xmlns:p14="http://schemas.microsoft.com/office/powerpoint/2010/main" val="2207994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538"/>
            <a:ext cx="60356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r="28981"/>
          <a:stretch>
            <a:fillRect/>
          </a:stretch>
        </p:blipFill>
        <p:spPr bwMode="auto">
          <a:xfrm>
            <a:off x="7862888" y="0"/>
            <a:ext cx="4329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97000" y="2996224"/>
            <a:ext cx="6083300" cy="1909762"/>
          </a:xfrm>
        </p:spPr>
        <p:txBody>
          <a:bodyPr anchor="b">
            <a:normAutofit/>
          </a:bodyPr>
          <a:lstStyle>
            <a:lvl1pPr algn="l">
              <a:lnSpc>
                <a:spcPct val="100000"/>
              </a:lnSpc>
              <a:defRPr sz="4000" b="1"/>
            </a:lvl1pPr>
          </a:lstStyle>
          <a:p>
            <a:r>
              <a:rPr lang="en-US" noProof="0"/>
              <a:t>Click to edit Master title style</a:t>
            </a:r>
            <a:endParaRPr lang="en-US" noProof="0" dirty="0"/>
          </a:p>
        </p:txBody>
      </p:sp>
      <p:sp>
        <p:nvSpPr>
          <p:cNvPr id="3" name="Subtitle 2"/>
          <p:cNvSpPr>
            <a:spLocks noGrp="1"/>
          </p:cNvSpPr>
          <p:nvPr>
            <p:ph type="subTitle" idx="1"/>
          </p:nvPr>
        </p:nvSpPr>
        <p:spPr>
          <a:xfrm>
            <a:off x="1397000" y="5089297"/>
            <a:ext cx="6083300" cy="8664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Tree>
    <p:extLst>
      <p:ext uri="{BB962C8B-B14F-4D97-AF65-F5344CB8AC3E}">
        <p14:creationId xmlns:p14="http://schemas.microsoft.com/office/powerpoint/2010/main" val="414047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0" y="6200775"/>
            <a:ext cx="12192000" cy="657225"/>
            <a:chOff x="-6092" y="914400"/>
            <a:chExt cx="6102092" cy="788312"/>
          </a:xfrm>
        </p:grpSpPr>
        <p:sp>
          <p:nvSpPr>
            <p:cNvPr id="4" name="Rectangle 3"/>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5"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6" name="Straight Connector 5"/>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8" name="TextBox 7"/>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Tree>
    <p:extLst>
      <p:ext uri="{BB962C8B-B14F-4D97-AF65-F5344CB8AC3E}">
        <p14:creationId xmlns:p14="http://schemas.microsoft.com/office/powerpoint/2010/main" val="118066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grpSp>
        <p:nvGrpSpPr>
          <p:cNvPr id="5" name="Group 3"/>
          <p:cNvGrpSpPr>
            <a:grpSpLocks/>
          </p:cNvGrpSpPr>
          <p:nvPr/>
        </p:nvGrpSpPr>
        <p:grpSpPr bwMode="auto">
          <a:xfrm>
            <a:off x="0" y="6200775"/>
            <a:ext cx="12192000" cy="657225"/>
            <a:chOff x="-6092" y="914400"/>
            <a:chExt cx="6102092" cy="788312"/>
          </a:xfrm>
        </p:grpSpPr>
        <p:sp>
          <p:nvSpPr>
            <p:cNvPr id="7" name="Rectangle 6"/>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8"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9" name="TextBox 8"/>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0" name="TextBox 9"/>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43026" y="1629741"/>
            <a:ext cx="3600000" cy="1140362"/>
          </a:xfrm>
        </p:spPr>
        <p:txBody>
          <a:bodyPr anchor="t">
            <a:normAutofit/>
          </a:bodyPr>
          <a:lstStyle>
            <a:lvl1pPr>
              <a:defRPr sz="2800"/>
            </a:lvl1pPr>
          </a:lstStyle>
          <a:p>
            <a:r>
              <a:rPr lang="en-US"/>
              <a:t>Click to edit Master title style</a:t>
            </a:r>
            <a:endParaRPr lang="en-GB" dirty="0"/>
          </a:p>
        </p:txBody>
      </p:sp>
      <p:sp>
        <p:nvSpPr>
          <p:cNvPr id="3" name="Content Placeholder 2"/>
          <p:cNvSpPr>
            <a:spLocks noGrp="1"/>
          </p:cNvSpPr>
          <p:nvPr>
            <p:ph idx="1"/>
          </p:nvPr>
        </p:nvSpPr>
        <p:spPr>
          <a:xfrm>
            <a:off x="5301662" y="1629740"/>
            <a:ext cx="6482351" cy="423131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0"/>
          </p:nvPr>
        </p:nvSpPr>
        <p:spPr>
          <a:xfrm>
            <a:off x="1343024" y="2919498"/>
            <a:ext cx="3600000" cy="294155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37308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grpSp>
        <p:nvGrpSpPr>
          <p:cNvPr id="7" name="Group 3"/>
          <p:cNvGrpSpPr>
            <a:grpSpLocks/>
          </p:cNvGrpSpPr>
          <p:nvPr/>
        </p:nvGrpSpPr>
        <p:grpSpPr bwMode="auto">
          <a:xfrm>
            <a:off x="0" y="6200775"/>
            <a:ext cx="12192000" cy="657225"/>
            <a:chOff x="-6092" y="914400"/>
            <a:chExt cx="6102092" cy="788312"/>
          </a:xfrm>
        </p:grpSpPr>
        <p:sp>
          <p:nvSpPr>
            <p:cNvPr id="8" name="Rectangle 7"/>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9"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0" name="TextBox 9"/>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1" name="TextBox 10"/>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7600" y="363600"/>
            <a:ext cx="7030800" cy="946800"/>
          </a:xfrm>
        </p:spPr>
        <p:txBody>
          <a:bodyPr>
            <a:normAutofit/>
          </a:bodyPr>
          <a:lstStyle>
            <a:lvl1pPr>
              <a:defRPr sz="3600"/>
            </a:lvl1pPr>
          </a:lstStyle>
          <a:p>
            <a:r>
              <a:rPr lang="en-US"/>
              <a:t>Click to edit Master title style</a:t>
            </a:r>
            <a:endParaRPr lang="en-GB" dirty="0"/>
          </a:p>
        </p:txBody>
      </p:sp>
      <p:sp>
        <p:nvSpPr>
          <p:cNvPr id="3" name="Content Placeholder 2"/>
          <p:cNvSpPr>
            <a:spLocks noGrp="1"/>
          </p:cNvSpPr>
          <p:nvPr>
            <p:ph idx="1"/>
          </p:nvPr>
        </p:nvSpPr>
        <p:spPr>
          <a:xfrm>
            <a:off x="5286049" y="3597310"/>
            <a:ext cx="6482351" cy="226374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0"/>
          </p:nvPr>
        </p:nvSpPr>
        <p:spPr>
          <a:xfrm>
            <a:off x="1343025" y="1630363"/>
            <a:ext cx="3600000" cy="182844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
        <p:nvSpPr>
          <p:cNvPr id="15" name="Content Placeholder 14"/>
          <p:cNvSpPr>
            <a:spLocks noGrp="1"/>
          </p:cNvSpPr>
          <p:nvPr>
            <p:ph sz="quarter" idx="11"/>
          </p:nvPr>
        </p:nvSpPr>
        <p:spPr>
          <a:xfrm>
            <a:off x="5301662" y="1629740"/>
            <a:ext cx="6482351" cy="1829071"/>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
        <p:nvSpPr>
          <p:cNvPr id="17" name="Content Placeholder 16"/>
          <p:cNvSpPr>
            <a:spLocks noGrp="1"/>
          </p:cNvSpPr>
          <p:nvPr>
            <p:ph sz="quarter" idx="12"/>
          </p:nvPr>
        </p:nvSpPr>
        <p:spPr>
          <a:xfrm>
            <a:off x="1343025" y="3597310"/>
            <a:ext cx="3600000" cy="226374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318372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8" name="Flowchart: Process 7"/>
          <p:cNvSpPr/>
          <p:nvPr/>
        </p:nvSpPr>
        <p:spPr>
          <a:xfrm>
            <a:off x="7872413" y="0"/>
            <a:ext cx="4319587" cy="6858000"/>
          </a:xfrm>
          <a:prstGeom prst="flowChartProcess">
            <a:avLst/>
          </a:prstGeom>
          <a:solidFill>
            <a:srgbClr val="A3ABD8"/>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lt-LT" altLang="en-US">
              <a:solidFill>
                <a:srgbClr val="FFFFFF"/>
              </a:solidFill>
            </a:endParaRPr>
          </a:p>
        </p:txBody>
      </p:sp>
      <p:grpSp>
        <p:nvGrpSpPr>
          <p:cNvPr id="9" name="Group 6"/>
          <p:cNvGrpSpPr>
            <a:grpSpLocks/>
          </p:cNvGrpSpPr>
          <p:nvPr/>
        </p:nvGrpSpPr>
        <p:grpSpPr bwMode="auto">
          <a:xfrm>
            <a:off x="0" y="6200775"/>
            <a:ext cx="12192000" cy="657225"/>
            <a:chOff x="0" y="6200775"/>
            <a:chExt cx="12192000" cy="657225"/>
          </a:xfrm>
        </p:grpSpPr>
        <p:grpSp>
          <p:nvGrpSpPr>
            <p:cNvPr id="11" name="Group 7"/>
            <p:cNvGrpSpPr>
              <a:grpSpLocks/>
            </p:cNvGrpSpPr>
            <p:nvPr/>
          </p:nvGrpSpPr>
          <p:grpSpPr bwMode="auto">
            <a:xfrm>
              <a:off x="0" y="6200775"/>
              <a:ext cx="12192000" cy="657225"/>
              <a:chOff x="-6092" y="914400"/>
              <a:chExt cx="6102092" cy="788312"/>
            </a:xfrm>
          </p:grpSpPr>
          <p:sp>
            <p:nvSpPr>
              <p:cNvPr id="15" name="Rectangle 14"/>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16"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2" name="TextBox 11"/>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4" name="TextBox 13"/>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grpSp>
      <p:sp>
        <p:nvSpPr>
          <p:cNvPr id="3" name="Content Placeholder 2"/>
          <p:cNvSpPr>
            <a:spLocks noGrp="1"/>
          </p:cNvSpPr>
          <p:nvPr>
            <p:ph idx="1"/>
          </p:nvPr>
        </p:nvSpPr>
        <p:spPr>
          <a:xfrm>
            <a:off x="1343024" y="1676400"/>
            <a:ext cx="6259559" cy="435509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p:nvPr>
        </p:nvSpPr>
        <p:spPr>
          <a:xfrm>
            <a:off x="4737462" y="365125"/>
            <a:ext cx="2865121" cy="945943"/>
          </a:xfrm>
        </p:spPr>
        <p:txBody>
          <a:bodyPr>
            <a:noAutofit/>
          </a:bodyPr>
          <a:lstStyle>
            <a:lvl1pPr>
              <a:defRPr sz="2800"/>
            </a:lvl1pPr>
          </a:lstStyle>
          <a:p>
            <a:r>
              <a:rPr lang="en-US"/>
              <a:t>Click to edit Master title style</a:t>
            </a:r>
            <a:endParaRPr lang="lt-LT" dirty="0"/>
          </a:p>
        </p:txBody>
      </p:sp>
      <p:sp>
        <p:nvSpPr>
          <p:cNvPr id="13" name="Vertical Text Placeholder 12"/>
          <p:cNvSpPr>
            <a:spLocks noGrp="1"/>
          </p:cNvSpPr>
          <p:nvPr>
            <p:ph type="body" orient="vert" sz="quarter" idx="10"/>
          </p:nvPr>
        </p:nvSpPr>
        <p:spPr>
          <a:xfrm>
            <a:off x="8059738" y="365125"/>
            <a:ext cx="792000" cy="5665788"/>
          </a:xfrm>
        </p:spPr>
        <p:txBody>
          <a:bodyPr vert="vert270"/>
          <a:lstStyle>
            <a:lvl1pPr marL="360000" indent="0">
              <a:spcBef>
                <a:spcPts val="0"/>
              </a:spcBef>
              <a:buNone/>
              <a:defRPr>
                <a:solidFill>
                  <a:schemeClr val="bg1"/>
                </a:solidFill>
              </a:defRPr>
            </a:lvl1pPr>
            <a:lvl2pPr marL="0" indent="0">
              <a:spcBef>
                <a:spcPts val="0"/>
              </a:spcBef>
              <a:buNone/>
              <a:defRPr>
                <a:solidFill>
                  <a:schemeClr val="bg1"/>
                </a:solidFill>
              </a:defRPr>
            </a:lvl2pPr>
            <a:lvl3pPr marL="0" indent="0">
              <a:spcBef>
                <a:spcPts val="0"/>
              </a:spcBef>
              <a:buNone/>
              <a:defRPr>
                <a:solidFill>
                  <a:schemeClr val="bg1"/>
                </a:solidFill>
              </a:defRPr>
            </a:lvl3pPr>
            <a:lvl4pPr marL="0" indent="0">
              <a:spcBef>
                <a:spcPts val="0"/>
              </a:spcBef>
              <a:buNone/>
              <a:defRPr>
                <a:solidFill>
                  <a:schemeClr val="bg1"/>
                </a:solidFill>
              </a:defRPr>
            </a:lvl4pPr>
            <a:lvl5pPr marL="0" indent="0">
              <a:spcBef>
                <a:spcPts val="0"/>
              </a:spcBef>
              <a:buNone/>
              <a:defRPr>
                <a:solidFill>
                  <a:schemeClr val="bg1"/>
                </a:solidFill>
              </a:defRPr>
            </a:lvl5pPr>
          </a:lstStyle>
          <a:p>
            <a:pPr lvl="0"/>
            <a:r>
              <a:rPr lang="en-US"/>
              <a:t>Click to edit Master text styles</a:t>
            </a:r>
          </a:p>
        </p:txBody>
      </p:sp>
      <p:sp>
        <p:nvSpPr>
          <p:cNvPr id="4" name="Content Placeholder 3"/>
          <p:cNvSpPr>
            <a:spLocks noGrp="1"/>
          </p:cNvSpPr>
          <p:nvPr>
            <p:ph sz="quarter" idx="11"/>
          </p:nvPr>
        </p:nvSpPr>
        <p:spPr>
          <a:xfrm>
            <a:off x="9034463" y="365125"/>
            <a:ext cx="2974975" cy="56657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314083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8" name="Flowchart: Process 7"/>
          <p:cNvSpPr/>
          <p:nvPr/>
        </p:nvSpPr>
        <p:spPr>
          <a:xfrm>
            <a:off x="7872413" y="0"/>
            <a:ext cx="4319587" cy="6858000"/>
          </a:xfrm>
          <a:prstGeom prst="flowChartProcess">
            <a:avLst/>
          </a:prstGeom>
          <a:solidFill>
            <a:srgbClr val="FBB50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lt-LT" altLang="en-US">
              <a:solidFill>
                <a:srgbClr val="FFFFFF"/>
              </a:solidFill>
            </a:endParaRPr>
          </a:p>
        </p:txBody>
      </p:sp>
      <p:grpSp>
        <p:nvGrpSpPr>
          <p:cNvPr id="9" name="Group 6"/>
          <p:cNvGrpSpPr>
            <a:grpSpLocks/>
          </p:cNvGrpSpPr>
          <p:nvPr/>
        </p:nvGrpSpPr>
        <p:grpSpPr bwMode="auto">
          <a:xfrm>
            <a:off x="0" y="6200775"/>
            <a:ext cx="12192000" cy="657225"/>
            <a:chOff x="0" y="6200775"/>
            <a:chExt cx="12192000" cy="657225"/>
          </a:xfrm>
        </p:grpSpPr>
        <p:grpSp>
          <p:nvGrpSpPr>
            <p:cNvPr id="11" name="Group 7"/>
            <p:cNvGrpSpPr>
              <a:grpSpLocks/>
            </p:cNvGrpSpPr>
            <p:nvPr/>
          </p:nvGrpSpPr>
          <p:grpSpPr bwMode="auto">
            <a:xfrm>
              <a:off x="0" y="6200775"/>
              <a:ext cx="12192000" cy="657225"/>
              <a:chOff x="-6092" y="914400"/>
              <a:chExt cx="6102092" cy="788312"/>
            </a:xfrm>
          </p:grpSpPr>
          <p:sp>
            <p:nvSpPr>
              <p:cNvPr id="15" name="Rectangle 14"/>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16"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2" name="TextBox 11"/>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4" name="TextBox 13"/>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grpSp>
      <p:sp>
        <p:nvSpPr>
          <p:cNvPr id="3" name="Content Placeholder 2"/>
          <p:cNvSpPr>
            <a:spLocks noGrp="1"/>
          </p:cNvSpPr>
          <p:nvPr>
            <p:ph idx="1"/>
          </p:nvPr>
        </p:nvSpPr>
        <p:spPr>
          <a:xfrm>
            <a:off x="1343024" y="1676400"/>
            <a:ext cx="6259559" cy="435509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p:nvPr>
        </p:nvSpPr>
        <p:spPr>
          <a:xfrm>
            <a:off x="4737462" y="365125"/>
            <a:ext cx="2865121" cy="945943"/>
          </a:xfrm>
        </p:spPr>
        <p:txBody>
          <a:bodyPr>
            <a:noAutofit/>
          </a:bodyPr>
          <a:lstStyle>
            <a:lvl1pPr>
              <a:defRPr sz="2800"/>
            </a:lvl1pPr>
          </a:lstStyle>
          <a:p>
            <a:r>
              <a:rPr lang="en-US"/>
              <a:t>Click to edit Master title style</a:t>
            </a:r>
            <a:endParaRPr lang="lt-LT" dirty="0"/>
          </a:p>
        </p:txBody>
      </p:sp>
      <p:sp>
        <p:nvSpPr>
          <p:cNvPr id="13" name="Vertical Text Placeholder 12"/>
          <p:cNvSpPr>
            <a:spLocks noGrp="1"/>
          </p:cNvSpPr>
          <p:nvPr>
            <p:ph type="body" orient="vert" sz="quarter" idx="10"/>
          </p:nvPr>
        </p:nvSpPr>
        <p:spPr>
          <a:xfrm>
            <a:off x="8059738" y="365125"/>
            <a:ext cx="792000" cy="5665788"/>
          </a:xfrm>
        </p:spPr>
        <p:txBody>
          <a:bodyPr vert="vert270"/>
          <a:lstStyle>
            <a:lvl1pPr marL="360000" indent="0">
              <a:spcBef>
                <a:spcPts val="0"/>
              </a:spcBef>
              <a:buNone/>
              <a:defRPr>
                <a:solidFill>
                  <a:schemeClr val="bg1"/>
                </a:solidFill>
              </a:defRPr>
            </a:lvl1pPr>
            <a:lvl2pPr marL="0" indent="0">
              <a:spcBef>
                <a:spcPts val="0"/>
              </a:spcBef>
              <a:buNone/>
              <a:defRPr>
                <a:solidFill>
                  <a:schemeClr val="bg1"/>
                </a:solidFill>
              </a:defRPr>
            </a:lvl2pPr>
            <a:lvl3pPr marL="0" indent="0">
              <a:spcBef>
                <a:spcPts val="0"/>
              </a:spcBef>
              <a:buNone/>
              <a:defRPr>
                <a:solidFill>
                  <a:schemeClr val="bg1"/>
                </a:solidFill>
              </a:defRPr>
            </a:lvl3pPr>
            <a:lvl4pPr marL="0" indent="0">
              <a:spcBef>
                <a:spcPts val="0"/>
              </a:spcBef>
              <a:buNone/>
              <a:defRPr>
                <a:solidFill>
                  <a:schemeClr val="bg1"/>
                </a:solidFill>
              </a:defRPr>
            </a:lvl4pPr>
            <a:lvl5pPr marL="0" indent="0">
              <a:spcBef>
                <a:spcPts val="0"/>
              </a:spcBef>
              <a:buNone/>
              <a:defRPr>
                <a:solidFill>
                  <a:schemeClr val="bg1"/>
                </a:solidFill>
              </a:defRPr>
            </a:lvl5pPr>
          </a:lstStyle>
          <a:p>
            <a:pPr lvl="0"/>
            <a:r>
              <a:rPr lang="en-US"/>
              <a:t>Click to edit Master text styles</a:t>
            </a:r>
          </a:p>
        </p:txBody>
      </p:sp>
      <p:sp>
        <p:nvSpPr>
          <p:cNvPr id="4" name="Content Placeholder 3"/>
          <p:cNvSpPr>
            <a:spLocks noGrp="1"/>
          </p:cNvSpPr>
          <p:nvPr>
            <p:ph sz="quarter" idx="11"/>
          </p:nvPr>
        </p:nvSpPr>
        <p:spPr>
          <a:xfrm>
            <a:off x="9034463" y="365125"/>
            <a:ext cx="2974975" cy="56657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1583738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6200775"/>
            <a:ext cx="12192000" cy="657225"/>
            <a:chOff x="-6092" y="914400"/>
            <a:chExt cx="6102092" cy="788312"/>
          </a:xfrm>
        </p:grpSpPr>
        <p:sp>
          <p:nvSpPr>
            <p:cNvPr id="6" name="Rectangle 5"/>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7"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8" name="Straight Connector 7"/>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0" name="TextBox 9"/>
          <p:cNvSpPr txBox="1">
            <a:spLocks noChangeArrowheads="1"/>
          </p:cNvSpPr>
          <p:nvPr/>
        </p:nvSpPr>
        <p:spPr bwMode="auto">
          <a:xfrm>
            <a:off x="10153650" y="6350000"/>
            <a:ext cx="15113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sz="1700" b="1">
                <a:solidFill>
                  <a:schemeClr val="bg1"/>
                </a:solidFill>
              </a:rPr>
              <a:t>www.latlit.eu</a:t>
            </a:r>
            <a:endParaRPr lang="en-GB" altLang="en-US" sz="1700" b="1">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9989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Vertical Tex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6200775"/>
            <a:ext cx="12192000" cy="657225"/>
            <a:chOff x="-6092" y="914400"/>
            <a:chExt cx="6102092" cy="788312"/>
          </a:xfrm>
        </p:grpSpPr>
        <p:sp>
          <p:nvSpPr>
            <p:cNvPr id="6" name="Rectangle 5"/>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7"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8" name="Straight Connector 7"/>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0" name="TextBox 9"/>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vert27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699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Vertical Title and 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6200775"/>
            <a:ext cx="12192000" cy="657225"/>
            <a:chOff x="-6092" y="914400"/>
            <a:chExt cx="6102092" cy="788312"/>
          </a:xfrm>
        </p:grpSpPr>
        <p:sp>
          <p:nvSpPr>
            <p:cNvPr id="6" name="Rectangle 5"/>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7"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8" name="Straight Connector 7"/>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0" name="TextBox 9"/>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 name="Vertical Title 1"/>
          <p:cNvSpPr>
            <a:spLocks noGrp="1"/>
          </p:cNvSpPr>
          <p:nvPr>
            <p:ph type="title" orient="vert"/>
          </p:nvPr>
        </p:nvSpPr>
        <p:spPr>
          <a:xfrm>
            <a:off x="9637713" y="1666800"/>
            <a:ext cx="2146300" cy="4366800"/>
          </a:xfrm>
        </p:spPr>
        <p:txBody>
          <a:bodyPr vert="eaVert"/>
          <a:lstStyle/>
          <a:p>
            <a:r>
              <a:rPr lang="en-US"/>
              <a:t>Click to edit Master title style</a:t>
            </a:r>
            <a:endParaRPr lang="en-GB" dirty="0"/>
          </a:p>
        </p:txBody>
      </p:sp>
      <p:sp>
        <p:nvSpPr>
          <p:cNvPr id="12" name="Content Placeholder 11"/>
          <p:cNvSpPr>
            <a:spLocks noGrp="1"/>
          </p:cNvSpPr>
          <p:nvPr>
            <p:ph sz="quarter" idx="10"/>
          </p:nvPr>
        </p:nvSpPr>
        <p:spPr>
          <a:xfrm>
            <a:off x="1343025" y="1666800"/>
            <a:ext cx="8188325" cy="436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3521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Vertical Title and 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6200775"/>
            <a:ext cx="12192000" cy="657225"/>
            <a:chOff x="-6092" y="914400"/>
            <a:chExt cx="6102092" cy="788312"/>
          </a:xfrm>
        </p:grpSpPr>
        <p:sp>
          <p:nvSpPr>
            <p:cNvPr id="6" name="Rectangle 5"/>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7"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8" name="Straight Connector 7"/>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0" name="TextBox 9"/>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 name="Vertical Title 1"/>
          <p:cNvSpPr>
            <a:spLocks noGrp="1"/>
          </p:cNvSpPr>
          <p:nvPr>
            <p:ph type="title" orient="vert"/>
          </p:nvPr>
        </p:nvSpPr>
        <p:spPr>
          <a:xfrm>
            <a:off x="1349375" y="1654940"/>
            <a:ext cx="2146300" cy="4366800"/>
          </a:xfrm>
        </p:spPr>
        <p:txBody>
          <a:bodyPr vert="vert270" anchor="t"/>
          <a:lstStyle/>
          <a:p>
            <a:r>
              <a:rPr lang="en-US"/>
              <a:t>Click to edit Master title style</a:t>
            </a:r>
            <a:endParaRPr lang="en-GB" dirty="0"/>
          </a:p>
        </p:txBody>
      </p:sp>
      <p:sp>
        <p:nvSpPr>
          <p:cNvPr id="12" name="Content Placeholder 11"/>
          <p:cNvSpPr>
            <a:spLocks noGrp="1"/>
          </p:cNvSpPr>
          <p:nvPr>
            <p:ph sz="quarter" idx="10"/>
          </p:nvPr>
        </p:nvSpPr>
        <p:spPr>
          <a:xfrm>
            <a:off x="3595688" y="1657160"/>
            <a:ext cx="8188325" cy="43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2994269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st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025" y="2546580"/>
            <a:ext cx="10423823" cy="2171724"/>
          </a:xfrm>
        </p:spPr>
        <p:txBody>
          <a:bodyPr/>
          <a:lstStyle>
            <a:lvl1pPr algn="ctr">
              <a:defRPr/>
            </a:lvl1pPr>
          </a:lstStyle>
          <a:p>
            <a:r>
              <a:rPr lang="en-US"/>
              <a:t>Click to edit Master title style</a:t>
            </a:r>
            <a:endParaRPr lang="lt-LT"/>
          </a:p>
        </p:txBody>
      </p:sp>
    </p:spTree>
    <p:extLst>
      <p:ext uri="{BB962C8B-B14F-4D97-AF65-F5344CB8AC3E}">
        <p14:creationId xmlns:p14="http://schemas.microsoft.com/office/powerpoint/2010/main" val="71614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538"/>
            <a:ext cx="60356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6200775"/>
            <a:ext cx="12192000" cy="657225"/>
            <a:chOff x="-6092" y="914400"/>
            <a:chExt cx="6102092" cy="788312"/>
          </a:xfrm>
        </p:grpSpPr>
        <p:sp>
          <p:nvSpPr>
            <p:cNvPr id="6" name="Rectangle 5"/>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7"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p>
              <a:pPr algn="ctr" eaLnBrk="1" fontAlgn="auto" hangingPunct="1">
                <a:spcBef>
                  <a:spcPts val="0"/>
                </a:spcBef>
                <a:spcAft>
                  <a:spcPts val="0"/>
                </a:spcAft>
                <a:defRPr/>
              </a:pPr>
              <a:endParaRPr lang="en-GB" dirty="0"/>
            </a:p>
          </p:txBody>
        </p:sp>
      </p:grpSp>
      <p:sp>
        <p:nvSpPr>
          <p:cNvPr id="8" name="TextBox 7"/>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9" name="TextBox 8"/>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3" name="Subtitle 2"/>
          <p:cNvSpPr>
            <a:spLocks noGrp="1"/>
          </p:cNvSpPr>
          <p:nvPr>
            <p:ph type="subTitle" idx="1"/>
          </p:nvPr>
        </p:nvSpPr>
        <p:spPr>
          <a:xfrm>
            <a:off x="1397000" y="4642608"/>
            <a:ext cx="6083300" cy="8664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30" name="Title 29"/>
          <p:cNvSpPr>
            <a:spLocks noGrp="1"/>
          </p:cNvSpPr>
          <p:nvPr>
            <p:ph type="title"/>
          </p:nvPr>
        </p:nvSpPr>
        <p:spPr>
          <a:xfrm>
            <a:off x="1396800" y="2584800"/>
            <a:ext cx="6084000" cy="1911600"/>
          </a:xfrm>
        </p:spPr>
        <p:txBody>
          <a:bodyPr anchor="b">
            <a:normAutofit/>
          </a:bodyPr>
          <a:lstStyle>
            <a:lvl1pPr>
              <a:defRPr sz="4000" b="1" i="0">
                <a:latin typeface="Arial" panose="020B0604020202020204" pitchFamily="34" charset="0"/>
                <a:cs typeface="Arial" panose="020B0604020202020204" pitchFamily="34" charset="0"/>
              </a:defRPr>
            </a:lvl1pPr>
          </a:lstStyle>
          <a:p>
            <a:r>
              <a:rPr lang="en-US" noProof="0"/>
              <a:t>Click to edit Master title style</a:t>
            </a:r>
          </a:p>
        </p:txBody>
      </p:sp>
    </p:spTree>
    <p:extLst>
      <p:ext uri="{BB962C8B-B14F-4D97-AF65-F5344CB8AC3E}">
        <p14:creationId xmlns:p14="http://schemas.microsoft.com/office/powerpoint/2010/main" val="1938932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05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0" y="6200775"/>
            <a:ext cx="12192000" cy="657225"/>
            <a:chOff x="-6092" y="914400"/>
            <a:chExt cx="6102092" cy="788312"/>
          </a:xfrm>
        </p:grpSpPr>
        <p:sp>
          <p:nvSpPr>
            <p:cNvPr id="6" name="Rectangle 5"/>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7"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8" name="TextBox 7"/>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9" name="TextBox 8"/>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cxnSp>
        <p:nvCxnSpPr>
          <p:cNvPr id="10" name="Straight Connector 9"/>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1343024" y="1676400"/>
            <a:ext cx="10423823" cy="4355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3874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0" y="6200775"/>
            <a:ext cx="12192000" cy="657225"/>
            <a:chOff x="-6092" y="914400"/>
            <a:chExt cx="6102092" cy="788312"/>
          </a:xfrm>
        </p:grpSpPr>
        <p:sp>
          <p:nvSpPr>
            <p:cNvPr id="7" name="Rectangle 6"/>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8"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9" name="Straight Connector 8"/>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1" name="TextBox 10"/>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43023" y="1666800"/>
            <a:ext cx="4892400" cy="43668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91613" y="1657160"/>
            <a:ext cx="4892400" cy="43668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3217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horizontal">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p:cNvGrpSpPr>
          <p:nvPr/>
        </p:nvGrpSpPr>
        <p:grpSpPr bwMode="auto">
          <a:xfrm>
            <a:off x="0" y="6200775"/>
            <a:ext cx="12192000" cy="657225"/>
            <a:chOff x="-6092" y="914400"/>
            <a:chExt cx="6102092" cy="788312"/>
          </a:xfrm>
        </p:grpSpPr>
        <p:sp>
          <p:nvSpPr>
            <p:cNvPr id="8" name="Rectangle 7"/>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9"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0" name="TextBox 9"/>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1" name="TextBox 10"/>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cxnSp>
        <p:nvCxnSpPr>
          <p:cNvPr id="12" name="Straight Connector 11"/>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1343024" y="1676401"/>
            <a:ext cx="10423823" cy="206141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10"/>
          </p:nvPr>
        </p:nvSpPr>
        <p:spPr>
          <a:xfrm>
            <a:off x="1343024" y="3933867"/>
            <a:ext cx="10440989" cy="213038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344149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
          <p:cNvGrpSpPr>
            <a:grpSpLocks/>
          </p:cNvGrpSpPr>
          <p:nvPr/>
        </p:nvGrpSpPr>
        <p:grpSpPr bwMode="auto">
          <a:xfrm>
            <a:off x="0" y="6200775"/>
            <a:ext cx="12192000" cy="657225"/>
            <a:chOff x="-6092" y="914400"/>
            <a:chExt cx="6102092" cy="788312"/>
          </a:xfrm>
        </p:grpSpPr>
        <p:sp>
          <p:nvSpPr>
            <p:cNvPr id="9" name="Rectangle 8"/>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10"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11" name="Straight Connector 10"/>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3" name="TextBox 12"/>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 name="Title 1"/>
          <p:cNvSpPr>
            <a:spLocks noGrp="1"/>
          </p:cNvSpPr>
          <p:nvPr>
            <p:ph type="title"/>
          </p:nvPr>
        </p:nvSpPr>
        <p:spPr>
          <a:xfrm>
            <a:off x="4604400" y="365125"/>
            <a:ext cx="7164000" cy="946800"/>
          </a:xfrm>
        </p:spPr>
        <p:txBody>
          <a:bodyPr/>
          <a:lstStyle/>
          <a:p>
            <a:r>
              <a:rPr lang="en-US"/>
              <a:t>Click to edit Master title style</a:t>
            </a:r>
            <a:endParaRPr lang="en-GB"/>
          </a:p>
        </p:txBody>
      </p:sp>
      <p:sp>
        <p:nvSpPr>
          <p:cNvPr id="3" name="Text Placeholder 2"/>
          <p:cNvSpPr>
            <a:spLocks noGrp="1"/>
          </p:cNvSpPr>
          <p:nvPr>
            <p:ph type="body" idx="1"/>
          </p:nvPr>
        </p:nvSpPr>
        <p:spPr>
          <a:xfrm>
            <a:off x="1343025" y="1648764"/>
            <a:ext cx="4892400" cy="823912"/>
          </a:xfrm>
        </p:spPr>
        <p:txBody>
          <a:bodyPr anchor="b">
            <a:noAutofit/>
          </a:bodyPr>
          <a:lstStyle>
            <a:lvl1pPr marL="0" indent="0">
              <a:buNone/>
              <a:defRPr sz="2800" b="0">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3025" y="2505075"/>
            <a:ext cx="4892400" cy="355720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876000" y="1648800"/>
            <a:ext cx="4892400" cy="823912"/>
          </a:xfrm>
        </p:spPr>
        <p:txBody>
          <a:bodyPr anchor="b">
            <a:normAutofit/>
          </a:bodyPr>
          <a:lstStyle>
            <a:lvl1pPr marL="0" indent="0">
              <a:buNone/>
              <a:defRPr sz="2800" b="0" i="0">
                <a:solidFill>
                  <a:srgbClr val="034EA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76000" y="2505600"/>
            <a:ext cx="4892400" cy="35568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705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p:cNvGrpSpPr>
          <p:nvPr/>
        </p:nvGrpSpPr>
        <p:grpSpPr bwMode="auto">
          <a:xfrm>
            <a:off x="0" y="6200775"/>
            <a:ext cx="12192000" cy="657225"/>
            <a:chOff x="-6092" y="914400"/>
            <a:chExt cx="6102092" cy="788312"/>
          </a:xfrm>
        </p:grpSpPr>
        <p:sp>
          <p:nvSpPr>
            <p:cNvPr id="8" name="Rectangle 7"/>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9"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10" name="Straight Connector 9"/>
          <p:cNvCxnSpPr/>
          <p:nvPr/>
        </p:nvCxnSpPr>
        <p:spPr>
          <a:xfrm>
            <a:off x="0" y="162718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2" name="TextBox 11"/>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43024" y="1702160"/>
            <a:ext cx="3240000" cy="4366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934936" y="1702160"/>
            <a:ext cx="3240000" cy="4366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p:cNvSpPr>
            <a:spLocks noGrp="1"/>
          </p:cNvSpPr>
          <p:nvPr>
            <p:ph sz="quarter" idx="10"/>
          </p:nvPr>
        </p:nvSpPr>
        <p:spPr>
          <a:xfrm>
            <a:off x="8526848" y="1702160"/>
            <a:ext cx="3240000" cy="4366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113393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ictures Content">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4"/>
          <p:cNvGrpSpPr>
            <a:grpSpLocks/>
          </p:cNvGrpSpPr>
          <p:nvPr/>
        </p:nvGrpSpPr>
        <p:grpSpPr bwMode="auto">
          <a:xfrm>
            <a:off x="0" y="6200775"/>
            <a:ext cx="12192000" cy="657225"/>
            <a:chOff x="-6092" y="914400"/>
            <a:chExt cx="6102092" cy="788312"/>
          </a:xfrm>
        </p:grpSpPr>
        <p:sp>
          <p:nvSpPr>
            <p:cNvPr id="11" name="Rectangle 10"/>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12"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14" name="Straight Connector 13"/>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16" name="TextBox 15"/>
          <p:cNvSpPr txBox="1">
            <a:spLocks noChangeArrowheads="1"/>
          </p:cNvSpPr>
          <p:nvPr/>
        </p:nvSpPr>
        <p:spPr bwMode="auto">
          <a:xfrm>
            <a:off x="10153650" y="635000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lv-LV" altLang="en-US" b="1">
                <a:solidFill>
                  <a:schemeClr val="bg1"/>
                </a:solidFill>
              </a:rPr>
              <a:t>www.latlit.eu</a:t>
            </a:r>
            <a:endParaRPr lang="en-GB" altLang="en-US" b="1">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43024" y="3352800"/>
            <a:ext cx="3240000" cy="271615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934936" y="3352800"/>
            <a:ext cx="3240000" cy="271616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p:cNvSpPr>
            <a:spLocks noGrp="1"/>
          </p:cNvSpPr>
          <p:nvPr>
            <p:ph sz="quarter" idx="10"/>
          </p:nvPr>
        </p:nvSpPr>
        <p:spPr>
          <a:xfrm>
            <a:off x="8526848" y="3352800"/>
            <a:ext cx="3240000" cy="271616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
        <p:nvSpPr>
          <p:cNvPr id="7" name="Content Placeholder 6"/>
          <p:cNvSpPr>
            <a:spLocks noGrp="1"/>
          </p:cNvSpPr>
          <p:nvPr>
            <p:ph sz="quarter" idx="14"/>
          </p:nvPr>
        </p:nvSpPr>
        <p:spPr>
          <a:xfrm>
            <a:off x="1343025" y="1663337"/>
            <a:ext cx="3239999" cy="152018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
        <p:nvSpPr>
          <p:cNvPr id="19" name="Content Placeholder 18"/>
          <p:cNvSpPr>
            <a:spLocks noGrp="1"/>
          </p:cNvSpPr>
          <p:nvPr>
            <p:ph sz="quarter" idx="15"/>
          </p:nvPr>
        </p:nvSpPr>
        <p:spPr>
          <a:xfrm>
            <a:off x="4934936" y="1666875"/>
            <a:ext cx="3240000" cy="1516647"/>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
        <p:nvSpPr>
          <p:cNvPr id="21" name="Content Placeholder 20"/>
          <p:cNvSpPr>
            <a:spLocks noGrp="1"/>
          </p:cNvSpPr>
          <p:nvPr>
            <p:ph sz="quarter" idx="16"/>
          </p:nvPr>
        </p:nvSpPr>
        <p:spPr>
          <a:xfrm>
            <a:off x="8526847" y="1666876"/>
            <a:ext cx="3257165" cy="1516648"/>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Tree>
    <p:extLst>
      <p:ext uri="{BB962C8B-B14F-4D97-AF65-F5344CB8AC3E}">
        <p14:creationId xmlns:p14="http://schemas.microsoft.com/office/powerpoint/2010/main" val="72953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03188"/>
            <a:ext cx="40036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0" y="6200775"/>
            <a:ext cx="12192000" cy="657225"/>
            <a:chOff x="-6092" y="914400"/>
            <a:chExt cx="6102092" cy="788312"/>
          </a:xfrm>
        </p:grpSpPr>
        <p:sp>
          <p:nvSpPr>
            <p:cNvPr id="5" name="Rectangle 4"/>
            <p:cNvSpPr/>
            <p:nvPr/>
          </p:nvSpPr>
          <p:spPr>
            <a:xfrm>
              <a:off x="264" y="914400"/>
              <a:ext cx="6095736" cy="788312"/>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defRPr/>
              </a:pPr>
              <a:endParaRPr lang="en-GB" altLang="en-US">
                <a:solidFill>
                  <a:srgbClr val="FFFFFF"/>
                </a:solidFill>
              </a:endParaRPr>
            </a:p>
          </p:txBody>
        </p:sp>
        <p:sp>
          <p:nvSpPr>
            <p:cNvPr id="6" name="Isosceles Triangle 6"/>
            <p:cNvSpPr/>
            <p:nvPr/>
          </p:nvSpPr>
          <p:spPr>
            <a:xfrm rot="5400000">
              <a:off x="-231010" y="1139318"/>
              <a:ext cx="788312" cy="338475"/>
            </a:xfrm>
            <a:custGeom>
              <a:avLst/>
              <a:gdLst>
                <a:gd name="connsiteX0" fmla="*/ 1 w 788312"/>
                <a:gd name="connsiteY0" fmla="*/ 243082 h 636399"/>
                <a:gd name="connsiteX1" fmla="*/ 394156 w 788312"/>
                <a:gd name="connsiteY1" fmla="*/ 0 h 636399"/>
                <a:gd name="connsiteX2" fmla="*/ 788311 w 788312"/>
                <a:gd name="connsiteY2" fmla="*/ 243082 h 636399"/>
                <a:gd name="connsiteX3" fmla="*/ 637757 w 788312"/>
                <a:gd name="connsiteY3" fmla="*/ 636397 h 636399"/>
                <a:gd name="connsiteX4" fmla="*/ 150555 w 788312"/>
                <a:gd name="connsiteY4" fmla="*/ 636397 h 636399"/>
                <a:gd name="connsiteX5" fmla="*/ 1 w 788312"/>
                <a:gd name="connsiteY5" fmla="*/ 243082 h 636399"/>
                <a:gd name="connsiteX0" fmla="*/ 0 w 788310"/>
                <a:gd name="connsiteY0" fmla="*/ 243082 h 639812"/>
                <a:gd name="connsiteX1" fmla="*/ 394155 w 788310"/>
                <a:gd name="connsiteY1" fmla="*/ 0 h 639812"/>
                <a:gd name="connsiteX2" fmla="*/ 788310 w 788310"/>
                <a:gd name="connsiteY2" fmla="*/ 243082 h 639812"/>
                <a:gd name="connsiteX3" fmla="*/ 637756 w 788310"/>
                <a:gd name="connsiteY3" fmla="*/ 636397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29573 h 639812"/>
                <a:gd name="connsiteX4" fmla="*/ 3840 w 788310"/>
                <a:gd name="connsiteY4" fmla="*/ 639812 h 639812"/>
                <a:gd name="connsiteX5" fmla="*/ 0 w 788310"/>
                <a:gd name="connsiteY5" fmla="*/ 243082 h 639812"/>
                <a:gd name="connsiteX0" fmla="*/ 0 w 788310"/>
                <a:gd name="connsiteY0" fmla="*/ 243082 h 639812"/>
                <a:gd name="connsiteX1" fmla="*/ 394155 w 788310"/>
                <a:gd name="connsiteY1" fmla="*/ 0 h 639812"/>
                <a:gd name="connsiteX2" fmla="*/ 788310 w 788310"/>
                <a:gd name="connsiteY2" fmla="*/ 243082 h 639812"/>
                <a:gd name="connsiteX3" fmla="*/ 787881 w 788310"/>
                <a:gd name="connsiteY3" fmla="*/ 636717 h 639812"/>
                <a:gd name="connsiteX4" fmla="*/ 3840 w 788310"/>
                <a:gd name="connsiteY4" fmla="*/ 639812 h 639812"/>
                <a:gd name="connsiteX5" fmla="*/ 0 w 788310"/>
                <a:gd name="connsiteY5" fmla="*/ 243082 h 639812"/>
                <a:gd name="connsiteX0" fmla="*/ 0 w 788310"/>
                <a:gd name="connsiteY0" fmla="*/ 243082 h 642194"/>
                <a:gd name="connsiteX1" fmla="*/ 394155 w 788310"/>
                <a:gd name="connsiteY1" fmla="*/ 0 h 642194"/>
                <a:gd name="connsiteX2" fmla="*/ 788310 w 788310"/>
                <a:gd name="connsiteY2" fmla="*/ 243082 h 642194"/>
                <a:gd name="connsiteX3" fmla="*/ 787881 w 788310"/>
                <a:gd name="connsiteY3" fmla="*/ 636717 h 642194"/>
                <a:gd name="connsiteX4" fmla="*/ 1459 w 788310"/>
                <a:gd name="connsiteY4" fmla="*/ 642194 h 642194"/>
                <a:gd name="connsiteX5" fmla="*/ 0 w 788310"/>
                <a:gd name="connsiteY5" fmla="*/ 243082 h 6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10" h="642194">
                  <a:moveTo>
                    <a:pt x="0" y="243082"/>
                  </a:moveTo>
                  <a:lnTo>
                    <a:pt x="394155" y="0"/>
                  </a:lnTo>
                  <a:lnTo>
                    <a:pt x="788310" y="243082"/>
                  </a:lnTo>
                  <a:lnTo>
                    <a:pt x="787881" y="636717"/>
                  </a:lnTo>
                  <a:lnTo>
                    <a:pt x="1459" y="642194"/>
                  </a:lnTo>
                  <a:cubicBezTo>
                    <a:pt x="973" y="509157"/>
                    <a:pt x="486" y="376119"/>
                    <a:pt x="0" y="243082"/>
                  </a:cubicBezTo>
                  <a:close/>
                </a:path>
              </a:pathLst>
            </a:custGeom>
            <a:solidFill>
              <a:srgbClr val="95A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cxnSp>
        <p:nvCxnSpPr>
          <p:cNvPr id="7" name="Straight Connector 6"/>
          <p:cNvCxnSpPr/>
          <p:nvPr/>
        </p:nvCxnSpPr>
        <p:spPr>
          <a:xfrm>
            <a:off x="0" y="1481138"/>
            <a:ext cx="12192000" cy="0"/>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71525" y="6350000"/>
            <a:ext cx="742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fontAlgn="base">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eaLnBrk="1" hangingPunct="1">
              <a:defRPr/>
            </a:pPr>
            <a:r>
              <a:rPr lang="en-GB" altLang="en-US" b="1">
                <a:solidFill>
                  <a:schemeClr val="bg1"/>
                </a:solidFill>
                <a:cs typeface="Arial" panose="020B0604020202020204" pitchFamily="34" charset="0"/>
              </a:rPr>
              <a:t>Latvia-Lithuania Cross Border Cooperation Programme 2014-2020</a:t>
            </a:r>
          </a:p>
        </p:txBody>
      </p:sp>
      <p:sp>
        <p:nvSpPr>
          <p:cNvPr id="9" name="TextBox 8"/>
          <p:cNvSpPr txBox="1">
            <a:spLocks noChangeArrowheads="1"/>
          </p:cNvSpPr>
          <p:nvPr/>
        </p:nvSpPr>
        <p:spPr bwMode="auto">
          <a:xfrm>
            <a:off x="10180638" y="6350000"/>
            <a:ext cx="1585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r" eaLnBrk="1" hangingPunct="1">
              <a:defRPr/>
            </a:pPr>
            <a:r>
              <a:rPr lang="lv-LV" altLang="en-US" b="1">
                <a:solidFill>
                  <a:schemeClr val="bg1"/>
                </a:solidFill>
              </a:rPr>
              <a:t>www.latlit.eu</a:t>
            </a:r>
            <a:endParaRPr lang="en-GB" altLang="en-US" b="1">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4260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737100" y="365125"/>
            <a:ext cx="7029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1343025" y="1724025"/>
            <a:ext cx="10423525"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899" r:id="rId20"/>
  </p:sldLayoutIdLst>
  <p:txStyles>
    <p:titleStyle>
      <a:lvl1pPr algn="l" rtl="0" eaLnBrk="0" fontAlgn="base" hangingPunct="0">
        <a:spcBef>
          <a:spcPct val="0"/>
        </a:spcBef>
        <a:spcAft>
          <a:spcPct val="0"/>
        </a:spcAft>
        <a:defRPr sz="3600" kern="1200">
          <a:solidFill>
            <a:srgbClr val="003399"/>
          </a:solidFill>
          <a:latin typeface="+mn-lt"/>
          <a:ea typeface="+mj-ea"/>
          <a:cs typeface="Cambria Math" panose="02040503050406030204" pitchFamily="18" charset="0"/>
        </a:defRPr>
      </a:lvl1pPr>
      <a:lvl2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2pPr>
      <a:lvl3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3pPr>
      <a:lvl4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4pPr>
      <a:lvl5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5pPr>
      <a:lvl6pPr marL="4572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6pPr>
      <a:lvl7pPr marL="9144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7pPr>
      <a:lvl8pPr marL="13716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8pPr>
      <a:lvl9pPr marL="18288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9pPr>
    </p:titleStyle>
    <p:bodyStyle>
      <a:lvl1pPr marL="287338" indent="-287338" algn="l" rtl="0" eaLnBrk="0" fontAlgn="base" hangingPunct="0">
        <a:spcBef>
          <a:spcPts val="300"/>
        </a:spcBef>
        <a:spcAft>
          <a:spcPct val="0"/>
        </a:spcAft>
        <a:buFont typeface="Arial" panose="020B0604020202020204" pitchFamily="34" charset="0"/>
        <a:buChar char="•"/>
        <a:defRPr sz="2400" kern="1200">
          <a:solidFill>
            <a:schemeClr val="tx1"/>
          </a:solidFill>
          <a:latin typeface="+mn-lt"/>
          <a:ea typeface="+mn-ea"/>
          <a:cs typeface="Cambria Math" panose="02040503050406030204" pitchFamily="18" charset="0"/>
        </a:defRPr>
      </a:lvl1pPr>
      <a:lvl2pPr marL="685800" indent="-287338" algn="l" rtl="0" eaLnBrk="0" fontAlgn="base" hangingPunct="0">
        <a:spcBef>
          <a:spcPts val="300"/>
        </a:spcBef>
        <a:spcAft>
          <a:spcPct val="0"/>
        </a:spcAft>
        <a:buFont typeface="Arial" panose="020B0604020202020204" pitchFamily="34" charset="0"/>
        <a:buChar char="•"/>
        <a:defRPr sz="2000" kern="1200">
          <a:solidFill>
            <a:schemeClr val="tx1"/>
          </a:solidFill>
          <a:latin typeface="+mn-lt"/>
          <a:ea typeface="+mn-ea"/>
          <a:cs typeface="Cambria Math" panose="02040503050406030204" pitchFamily="18" charset="0"/>
        </a:defRPr>
      </a:lvl2pPr>
      <a:lvl3pPr marL="1143000" indent="-287338" algn="l" rtl="0" eaLnBrk="0" fontAlgn="base" hangingPunct="0">
        <a:spcBef>
          <a:spcPts val="300"/>
        </a:spcBef>
        <a:spcAft>
          <a:spcPct val="0"/>
        </a:spcAft>
        <a:buFont typeface="Arial" panose="020B0604020202020204" pitchFamily="34" charset="0"/>
        <a:buChar char="•"/>
        <a:defRPr kern="1200">
          <a:solidFill>
            <a:schemeClr val="tx1"/>
          </a:solidFill>
          <a:latin typeface="+mn-lt"/>
          <a:ea typeface="+mn-ea"/>
          <a:cs typeface="Cambria Math" panose="02040503050406030204" pitchFamily="18" charset="0"/>
        </a:defRPr>
      </a:lvl3pPr>
      <a:lvl4pPr marL="1600200" indent="-287338" algn="l" rtl="0" eaLnBrk="0" fontAlgn="base" hangingPunct="0">
        <a:spcBef>
          <a:spcPts val="300"/>
        </a:spcBef>
        <a:spcAft>
          <a:spcPct val="0"/>
        </a:spcAft>
        <a:buFont typeface="Arial" panose="020B0604020202020204" pitchFamily="34" charset="0"/>
        <a:buChar char="•"/>
        <a:defRPr sz="1600" kern="1200">
          <a:solidFill>
            <a:schemeClr val="tx1"/>
          </a:solidFill>
          <a:latin typeface="+mn-lt"/>
          <a:ea typeface="+mn-ea"/>
          <a:cs typeface="Cambria Math" panose="02040503050406030204" pitchFamily="18" charset="0"/>
        </a:defRPr>
      </a:lvl4pPr>
      <a:lvl5pPr marL="2057400" indent="-287338" algn="l" rtl="0" eaLnBrk="0" fontAlgn="base" hangingPunct="0">
        <a:spcBef>
          <a:spcPts val="300"/>
        </a:spcBef>
        <a:spcAft>
          <a:spcPct val="0"/>
        </a:spcAft>
        <a:buFont typeface="Arial" panose="020B0604020202020204" pitchFamily="34" charset="0"/>
        <a:buChar char="•"/>
        <a:defRPr sz="1600" kern="1200">
          <a:solidFill>
            <a:schemeClr val="tx1"/>
          </a:solidFill>
          <a:latin typeface="+mn-lt"/>
          <a:ea typeface="+mn-ea"/>
          <a:cs typeface="Cambria Math" panose="020405030504060302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jfi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7765" y="-112531"/>
            <a:ext cx="6096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5"/>
          <p:cNvSpPr txBox="1">
            <a:spLocks noChangeArrowheads="1"/>
          </p:cNvSpPr>
          <p:nvPr/>
        </p:nvSpPr>
        <p:spPr bwMode="auto">
          <a:xfrm>
            <a:off x="269968" y="2647408"/>
            <a:ext cx="7959634" cy="383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0"/>
              </a:spcBef>
              <a:buFont typeface="Arial" panose="020B0604020202020204" pitchFamily="34" charset="0"/>
              <a:buChar char="•"/>
              <a:defRPr sz="24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buChar char="•"/>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buChar cha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l">
              <a:buNone/>
            </a:pPr>
            <a:r>
              <a:rPr lang="en-GB" sz="2800" b="1" dirty="0">
                <a:solidFill>
                  <a:srgbClr val="003399"/>
                </a:solidFill>
              </a:rPr>
              <a:t>Sustainable Integration of Novel Solutions into Cultural Heritage Sites</a:t>
            </a:r>
          </a:p>
          <a:p>
            <a:pPr algn="l">
              <a:buNone/>
            </a:pPr>
            <a:endParaRPr lang="en-GB" sz="2000" b="1" dirty="0">
              <a:solidFill>
                <a:srgbClr val="003399"/>
              </a:solidFill>
            </a:endParaRPr>
          </a:p>
          <a:p>
            <a:pPr algn="ctr">
              <a:buNone/>
            </a:pPr>
            <a:r>
              <a:rPr lang="en-GB" altLang="lt-LT" sz="2000" b="1" dirty="0">
                <a:solidFill>
                  <a:srgbClr val="9FAEE5"/>
                </a:solidFill>
              </a:rPr>
              <a:t>Project </a:t>
            </a:r>
            <a:r>
              <a:rPr lang="en-GB" altLang="lt-LT" sz="2000" b="1" dirty="0" smtClean="0">
                <a:solidFill>
                  <a:srgbClr val="9FAEE5"/>
                </a:solidFill>
              </a:rPr>
              <a:t>partner - PP4: </a:t>
            </a:r>
            <a:endParaRPr lang="en-GB" altLang="lt-LT" sz="2000" b="1" dirty="0">
              <a:solidFill>
                <a:srgbClr val="9FAEE5"/>
              </a:solidFill>
            </a:endParaRPr>
          </a:p>
          <a:p>
            <a:pPr algn="ctr">
              <a:buNone/>
            </a:pPr>
            <a:r>
              <a:rPr lang="en-GB" altLang="lt-LT" sz="2000" b="1" dirty="0">
                <a:solidFill>
                  <a:srgbClr val="9FAEE5"/>
                </a:solidFill>
              </a:rPr>
              <a:t>Nature Heritage Fund (Lithuania) </a:t>
            </a:r>
          </a:p>
          <a:p>
            <a:pPr algn="ctr">
              <a:buNone/>
            </a:pPr>
            <a:endParaRPr lang="lt-LT" altLang="lv-LV" sz="2800" b="1" dirty="0">
              <a:solidFill>
                <a:srgbClr val="003399"/>
              </a:solidFill>
              <a:ea typeface="Arial Unicode MS" panose="020B0604020202020204" pitchFamily="34" charset="-128"/>
              <a:cs typeface="Arial Unicode MS" panose="020B0604020202020204" pitchFamily="34" charset="-128"/>
            </a:endParaRPr>
          </a:p>
          <a:p>
            <a:pPr algn="ctr">
              <a:buNone/>
            </a:pPr>
            <a:r>
              <a:rPr lang="lt-LT" altLang="lt-LT" sz="2000" b="1" dirty="0">
                <a:solidFill>
                  <a:srgbClr val="9FAEE5"/>
                </a:solidFill>
              </a:rPr>
              <a:t>LLI-444 NovelForHeritage</a:t>
            </a:r>
            <a:endParaRPr lang="lt-LT" altLang="lt-LT" sz="2000" dirty="0">
              <a:solidFill>
                <a:srgbClr val="9FAEE5"/>
              </a:solidFill>
            </a:endParaRPr>
          </a:p>
          <a:p>
            <a:pPr algn="ctr">
              <a:buNone/>
            </a:pPr>
            <a:endParaRPr lang="lt-LT" altLang="lt-LT" sz="2000" dirty="0">
              <a:solidFill>
                <a:srgbClr val="003399"/>
              </a:solidFill>
            </a:endParaRPr>
          </a:p>
          <a:p>
            <a:pPr algn="ctr">
              <a:buNone/>
            </a:pPr>
            <a:r>
              <a:rPr lang="lt-LT" altLang="lt-LT" sz="2000" b="1" dirty="0" err="1">
                <a:solidFill>
                  <a:srgbClr val="9FAEE5"/>
                </a:solidFill>
              </a:rPr>
              <a:t>Kick</a:t>
            </a:r>
            <a:r>
              <a:rPr lang="lt-LT" altLang="lt-LT" sz="2000" b="1" dirty="0">
                <a:solidFill>
                  <a:srgbClr val="9FAEE5"/>
                </a:solidFill>
              </a:rPr>
              <a:t>-</a:t>
            </a:r>
            <a:r>
              <a:rPr lang="lt-LT" altLang="lt-LT" sz="2000" b="1" dirty="0" err="1">
                <a:solidFill>
                  <a:srgbClr val="9FAEE5"/>
                </a:solidFill>
              </a:rPr>
              <a:t>off</a:t>
            </a:r>
            <a:r>
              <a:rPr lang="lt-LT" altLang="lt-LT" sz="2000" b="1" dirty="0">
                <a:solidFill>
                  <a:srgbClr val="9FAEE5"/>
                </a:solidFill>
              </a:rPr>
              <a:t> </a:t>
            </a:r>
            <a:r>
              <a:rPr lang="lt-LT" altLang="lt-LT" sz="2000" b="1" dirty="0" err="1">
                <a:solidFill>
                  <a:srgbClr val="9FAEE5"/>
                </a:solidFill>
              </a:rPr>
              <a:t>meeting</a:t>
            </a:r>
            <a:r>
              <a:rPr lang="en-GB" altLang="lt-LT" sz="2000" b="1" dirty="0">
                <a:solidFill>
                  <a:srgbClr val="9FAEE5"/>
                </a:solidFill>
              </a:rPr>
              <a:t/>
            </a:r>
            <a:br>
              <a:rPr lang="en-GB" altLang="lt-LT" sz="2000" b="1" dirty="0">
                <a:solidFill>
                  <a:srgbClr val="9FAEE5"/>
                </a:solidFill>
              </a:rPr>
            </a:br>
            <a:r>
              <a:rPr lang="lt-LT" altLang="lt-LT" sz="2000" b="1" dirty="0" err="1">
                <a:solidFill>
                  <a:srgbClr val="9FAEE5"/>
                </a:solidFill>
              </a:rPr>
              <a:t>August</a:t>
            </a:r>
            <a:r>
              <a:rPr lang="lt-LT" altLang="lt-LT" sz="2000" b="1" dirty="0">
                <a:solidFill>
                  <a:srgbClr val="9FAEE5"/>
                </a:solidFill>
              </a:rPr>
              <a:t> 27, 2020</a:t>
            </a:r>
            <a:endParaRPr lang="lt-LT" altLang="lt-LT" sz="2000" dirty="0">
              <a:solidFill>
                <a:srgbClr val="9FAEE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01AED-CFED-4C28-80B8-ED3FEF09FB53}"/>
              </a:ext>
            </a:extLst>
          </p:cNvPr>
          <p:cNvSpPr>
            <a:spLocks noGrp="1"/>
          </p:cNvSpPr>
          <p:nvPr>
            <p:ph type="title"/>
          </p:nvPr>
        </p:nvSpPr>
        <p:spPr>
          <a:xfrm>
            <a:off x="4798060" y="251914"/>
            <a:ext cx="7029450" cy="946150"/>
          </a:xfrm>
        </p:spPr>
        <p:txBody>
          <a:bodyPr/>
          <a:lstStyle/>
          <a:p>
            <a:pPr algn="ctr">
              <a:buNone/>
            </a:pPr>
            <a:r>
              <a:rPr lang="en-GB" sz="2400" b="1" dirty="0">
                <a:solidFill>
                  <a:srgbClr val="003399"/>
                </a:solidFill>
              </a:rPr>
              <a:t>Sustainable Integration of Novel Solutions into Cultural Heritage Sites</a:t>
            </a:r>
            <a:endParaRPr lang="en-US" altLang="lt-LT" sz="2400" b="1" dirty="0">
              <a:solidFill>
                <a:srgbClr val="003399"/>
              </a:solidFill>
            </a:endParaRPr>
          </a:p>
        </p:txBody>
      </p:sp>
      <p:sp>
        <p:nvSpPr>
          <p:cNvPr id="3" name="Content Placeholder 2">
            <a:extLst>
              <a:ext uri="{FF2B5EF4-FFF2-40B4-BE49-F238E27FC236}">
                <a16:creationId xmlns="" xmlns:a16="http://schemas.microsoft.com/office/drawing/2014/main" id="{217CDEDE-6684-43A6-89C0-1C782CE1BB88}"/>
              </a:ext>
            </a:extLst>
          </p:cNvPr>
          <p:cNvSpPr>
            <a:spLocks noGrp="1"/>
          </p:cNvSpPr>
          <p:nvPr>
            <p:ph idx="1"/>
          </p:nvPr>
        </p:nvSpPr>
        <p:spPr>
          <a:xfrm>
            <a:off x="3694336" y="1711233"/>
            <a:ext cx="7147834" cy="4355099"/>
          </a:xfrm>
        </p:spPr>
        <p:txBody>
          <a:bodyPr/>
          <a:lstStyle/>
          <a:p>
            <a:pPr marL="0" indent="0" algn="l">
              <a:buNone/>
            </a:pPr>
            <a:endParaRPr lang="en-GB" sz="2000" dirty="0" smtClean="0">
              <a:latin typeface="Arial" panose="020B0604020202020204" pitchFamily="34" charset="0"/>
              <a:ea typeface="Cambria Math" panose="02040503050406030204" pitchFamily="18" charset="0"/>
            </a:endParaRPr>
          </a:p>
          <a:p>
            <a:pPr marL="0" indent="0" algn="l">
              <a:buNone/>
            </a:pPr>
            <a:endParaRPr lang="en-GB" sz="2000" dirty="0">
              <a:latin typeface="Arial" panose="020B0604020202020204" pitchFamily="34" charset="0"/>
              <a:ea typeface="Cambria Math" panose="02040503050406030204" pitchFamily="18" charset="0"/>
            </a:endParaRPr>
          </a:p>
          <a:p>
            <a:pPr marL="0" indent="0" algn="l">
              <a:buNone/>
            </a:pPr>
            <a:r>
              <a:rPr lang="en-GB" sz="2000" dirty="0" smtClean="0">
                <a:latin typeface="Arial" panose="020B0604020202020204" pitchFamily="34" charset="0"/>
                <a:ea typeface="Cambria Math" panose="02040503050406030204" pitchFamily="18" charset="0"/>
              </a:rPr>
              <a:t>Nature </a:t>
            </a:r>
            <a:r>
              <a:rPr lang="en-GB" sz="2000" dirty="0">
                <a:latin typeface="Arial" panose="020B0604020202020204" pitchFamily="34" charset="0"/>
                <a:ea typeface="Cambria Math" panose="02040503050406030204" pitchFamily="18" charset="0"/>
              </a:rPr>
              <a:t>Heritage Fund, NHF (</a:t>
            </a:r>
            <a:r>
              <a:rPr lang="en-GB" sz="2000" dirty="0" err="1">
                <a:latin typeface="Arial" panose="020B0604020202020204" pitchFamily="34" charset="0"/>
                <a:ea typeface="Cambria Math" panose="02040503050406030204" pitchFamily="18" charset="0"/>
              </a:rPr>
              <a:t>Gamtos</a:t>
            </a:r>
            <a:r>
              <a:rPr lang="en-GB" sz="2000" dirty="0">
                <a:latin typeface="Arial" panose="020B0604020202020204" pitchFamily="34" charset="0"/>
                <a:ea typeface="Cambria Math" panose="02040503050406030204" pitchFamily="18" charset="0"/>
              </a:rPr>
              <a:t> </a:t>
            </a:r>
            <a:r>
              <a:rPr lang="en-GB" sz="2000" dirty="0" err="1">
                <a:latin typeface="Arial" panose="020B0604020202020204" pitchFamily="34" charset="0"/>
                <a:ea typeface="Cambria Math" panose="02040503050406030204" pitchFamily="18" charset="0"/>
              </a:rPr>
              <a:t>Paveldo</a:t>
            </a:r>
            <a:r>
              <a:rPr lang="en-GB" sz="2000" dirty="0">
                <a:latin typeface="Arial" panose="020B0604020202020204" pitchFamily="34" charset="0"/>
                <a:ea typeface="Cambria Math" panose="02040503050406030204" pitchFamily="18" charset="0"/>
              </a:rPr>
              <a:t> </a:t>
            </a:r>
            <a:r>
              <a:rPr lang="en-GB" sz="2000" dirty="0" err="1">
                <a:latin typeface="Arial" panose="020B0604020202020204" pitchFamily="34" charset="0"/>
                <a:ea typeface="Cambria Math" panose="02040503050406030204" pitchFamily="18" charset="0"/>
              </a:rPr>
              <a:t>Fondas</a:t>
            </a:r>
            <a:r>
              <a:rPr lang="en-GB" sz="2000" dirty="0">
                <a:latin typeface="Arial" panose="020B0604020202020204" pitchFamily="34" charset="0"/>
                <a:ea typeface="Cambria Math" panose="02040503050406030204" pitchFamily="18" charset="0"/>
              </a:rPr>
              <a:t>, GPF)</a:t>
            </a:r>
          </a:p>
          <a:p>
            <a:pPr marL="0" indent="0" algn="l">
              <a:buNone/>
            </a:pPr>
            <a:r>
              <a:rPr lang="en-GB" sz="2000" dirty="0">
                <a:latin typeface="Arial" panose="020B0604020202020204" pitchFamily="34" charset="0"/>
                <a:ea typeface="Cambria Math" panose="02040503050406030204" pitchFamily="18" charset="0"/>
              </a:rPr>
              <a:t>is active in all Lithuania focusing on strengthening protected areas as epicentres for sustainable development in the country</a:t>
            </a:r>
          </a:p>
          <a:p>
            <a:pPr algn="l"/>
            <a:endParaRPr lang="en-GB" sz="2000" dirty="0">
              <a:latin typeface="Arial" panose="020B0604020202020204" pitchFamily="34" charset="0"/>
              <a:ea typeface="Cambria Math" panose="02040503050406030204" pitchFamily="18" charset="0"/>
            </a:endParaRPr>
          </a:p>
          <a:p>
            <a:pPr marL="0" indent="0" algn="l">
              <a:buNone/>
            </a:pPr>
            <a:endParaRPr lang="en-GB" sz="2000" dirty="0">
              <a:latin typeface="Arial" panose="020B0604020202020204" pitchFamily="34" charset="0"/>
              <a:ea typeface="Cambria Math" panose="02040503050406030204" pitchFamily="18" charset="0"/>
            </a:endParaRPr>
          </a:p>
          <a:p>
            <a:pPr marL="0" indent="0" algn="l">
              <a:buNone/>
            </a:pPr>
            <a:r>
              <a:rPr lang="en-GB" sz="2000" dirty="0">
                <a:latin typeface="Arial" panose="020B0604020202020204" pitchFamily="34" charset="0"/>
                <a:ea typeface="Cambria Math" panose="02040503050406030204" pitchFamily="18" charset="0"/>
              </a:rPr>
              <a:t>NHF since 2001 has implemented 101 project funded by various international financial instruments or state budget.</a:t>
            </a:r>
          </a:p>
        </p:txBody>
      </p:sp>
      <p:pic>
        <p:nvPicPr>
          <p:cNvPr id="13" name="Picture 12" descr="A picture containing drawing&#10;&#10;Description automatically generated">
            <a:extLst>
              <a:ext uri="{FF2B5EF4-FFF2-40B4-BE49-F238E27FC236}">
                <a16:creationId xmlns="" xmlns:a16="http://schemas.microsoft.com/office/drawing/2014/main" id="{6C3068CA-2688-449E-B376-B37375DAF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06" y="2402108"/>
            <a:ext cx="2610741" cy="2053783"/>
          </a:xfrm>
          <a:prstGeom prst="rect">
            <a:avLst/>
          </a:prstGeom>
        </p:spPr>
      </p:pic>
    </p:spTree>
    <p:extLst>
      <p:ext uri="{BB962C8B-B14F-4D97-AF65-F5344CB8AC3E}">
        <p14:creationId xmlns:p14="http://schemas.microsoft.com/office/powerpoint/2010/main" val="42798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GB" sz="2400" b="1" dirty="0">
                <a:solidFill>
                  <a:srgbClr val="003399"/>
                </a:solidFill>
              </a:rPr>
              <a:t>Sustainable Integration of Novel Solutions into Cultural Heritage Sites</a:t>
            </a:r>
            <a:endParaRPr lang="en-GB" altLang="en-US" sz="2400" dirty="0">
              <a:solidFill>
                <a:srgbClr val="95A4D4"/>
              </a:solidFill>
              <a:ea typeface="Arial Unicode MS" panose="020B0604020202020204" pitchFamily="34" charset="-128"/>
              <a:cs typeface="Arial Unicode MS" panose="020B0604020202020204"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569339551"/>
              </p:ext>
            </p:extLst>
          </p:nvPr>
        </p:nvGraphicFramePr>
        <p:xfrm>
          <a:off x="641259" y="4196853"/>
          <a:ext cx="7370626" cy="1706880"/>
        </p:xfrm>
        <a:graphic>
          <a:graphicData uri="http://schemas.openxmlformats.org/drawingml/2006/table">
            <a:tbl>
              <a:tblPr/>
              <a:tblGrid>
                <a:gridCol w="313848">
                  <a:extLst>
                    <a:ext uri="{9D8B030D-6E8A-4147-A177-3AD203B41FA5}">
                      <a16:colId xmlns="" xmlns:a16="http://schemas.microsoft.com/office/drawing/2014/main" val="20000"/>
                    </a:ext>
                  </a:extLst>
                </a:gridCol>
                <a:gridCol w="7056778">
                  <a:extLst>
                    <a:ext uri="{9D8B030D-6E8A-4147-A177-3AD203B41FA5}">
                      <a16:colId xmlns="" xmlns:a16="http://schemas.microsoft.com/office/drawing/2014/main" val="20001"/>
                    </a:ext>
                  </a:extLst>
                </a:gridCol>
              </a:tblGrid>
              <a:tr h="322153">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altLang="lt-LT" sz="1800" b="1" i="0" u="none" strike="noStrike" cap="none" normalizeH="0" baseline="0" dirty="0">
                        <a:ln>
                          <a:noFill/>
                        </a:ln>
                        <a:solidFill>
                          <a:srgbClr val="FFFFFF"/>
                        </a:solidFill>
                        <a:effectLst/>
                        <a:latin typeface="Arial" panose="020B0604020202020204" pitchFamily="34" charset="0"/>
                        <a:ea typeface="Cambria Math" panose="02040503050406030204" pitchFamily="18" charset="0"/>
                        <a:cs typeface="Cambria Math" panose="020405030504060302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lt-LT" altLang="lt-LT" sz="2200" b="0" i="0" u="none" strike="noStrike" cap="none" normalizeH="0" baseline="0" dirty="0">
                        <a:ln>
                          <a:noFill/>
                        </a:ln>
                        <a:solidFill>
                          <a:srgbClr val="003399"/>
                        </a:solidFill>
                        <a:effectLst/>
                        <a:latin typeface="Arial" panose="020B0604020202020204" pitchFamily="34" charset="0"/>
                        <a:ea typeface="Cambria Math" panose="02040503050406030204" pitchFamily="18" charset="0"/>
                        <a:cs typeface="Cambria Math" panose="02040503050406030204"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65942">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altLang="lt-LT" sz="1800" b="0" i="0" u="none" strike="noStrike" cap="none" normalizeH="0" baseline="0">
                        <a:ln>
                          <a:noFill/>
                        </a:ln>
                        <a:solidFill>
                          <a:srgbClr val="000000"/>
                        </a:solidFill>
                        <a:effectLst/>
                        <a:latin typeface="Arial" panose="020B0604020202020204" pitchFamily="34" charset="0"/>
                        <a:ea typeface="Cambria Math" panose="02040503050406030204" pitchFamily="18" charset="0"/>
                        <a:cs typeface="Cambria Math" panose="020405030504060302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lt-LT" sz="2200" b="0" i="0" u="none" strike="noStrike" cap="none" normalizeH="0" baseline="0" dirty="0">
                        <a:ln>
                          <a:noFill/>
                        </a:ln>
                        <a:solidFill>
                          <a:srgbClr val="000000"/>
                        </a:solidFill>
                        <a:effectLst/>
                        <a:latin typeface="Arial" panose="020B0604020202020204" pitchFamily="34" charset="0"/>
                        <a:ea typeface="Cambria Math" panose="02040503050406030204" pitchFamily="18" charset="0"/>
                        <a:cs typeface="Cambria Math" panose="02040503050406030204"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2234">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altLang="lt-LT" sz="1800" b="0" i="0" u="none" strike="noStrike" cap="none" normalizeH="0" baseline="0">
                        <a:ln>
                          <a:noFill/>
                        </a:ln>
                        <a:solidFill>
                          <a:srgbClr val="000000"/>
                        </a:solidFill>
                        <a:effectLst/>
                        <a:latin typeface="Arial" panose="020B0604020202020204" pitchFamily="34" charset="0"/>
                        <a:ea typeface="Cambria Math" panose="02040503050406030204" pitchFamily="18" charset="0"/>
                        <a:cs typeface="Cambria Math" panose="020405030504060302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lt-LT" sz="2200" b="0" i="0" u="none" strike="noStrike" cap="none" normalizeH="0" baseline="0" dirty="0">
                        <a:ln>
                          <a:noFill/>
                        </a:ln>
                        <a:solidFill>
                          <a:srgbClr val="000000"/>
                        </a:solidFill>
                        <a:effectLst/>
                        <a:latin typeface="Arial" panose="020B0604020202020204" pitchFamily="34" charset="0"/>
                        <a:ea typeface="Cambria Math" panose="02040503050406030204" pitchFamily="18" charset="0"/>
                        <a:cs typeface="Cambria Math" panose="02040503050406030204"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65942">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altLang="lt-LT" sz="1800" b="0" i="0" u="sng" strike="noStrike" cap="none" normalizeH="0" baseline="0">
                        <a:ln>
                          <a:noFill/>
                        </a:ln>
                        <a:solidFill>
                          <a:srgbClr val="000000"/>
                        </a:solidFill>
                        <a:effectLst/>
                        <a:latin typeface="Arial" panose="020B0604020202020204" pitchFamily="34" charset="0"/>
                        <a:ea typeface="Cambria Math" panose="02040503050406030204" pitchFamily="18" charset="0"/>
                        <a:cs typeface="Cambria Math" panose="020405030504060302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lt-LT" sz="2200" b="0" i="0" u="none" strike="noStrike" cap="none" normalizeH="0" baseline="0" dirty="0">
                        <a:ln>
                          <a:noFill/>
                        </a:ln>
                        <a:solidFill>
                          <a:srgbClr val="000000"/>
                        </a:solidFill>
                        <a:effectLst/>
                        <a:latin typeface="Arial" panose="020B0604020202020204" pitchFamily="34" charset="0"/>
                        <a:ea typeface="Cambria Math" panose="02040503050406030204" pitchFamily="18" charset="0"/>
                        <a:cs typeface="Cambria Math" panose="02040503050406030204"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pic>
        <p:nvPicPr>
          <p:cNvPr id="14" name="Picture 13" descr="A picture containing text, map&#10;&#10;Description automatically generated">
            <a:extLst>
              <a:ext uri="{FF2B5EF4-FFF2-40B4-BE49-F238E27FC236}">
                <a16:creationId xmlns="" xmlns:a16="http://schemas.microsoft.com/office/drawing/2014/main" id="{5C3602E9-94C4-4859-8EE3-73FD8DC9E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074" y="1501203"/>
            <a:ext cx="2519926" cy="4549594"/>
          </a:xfrm>
          <a:prstGeom prst="rect">
            <a:avLst/>
          </a:prstGeom>
        </p:spPr>
      </p:pic>
      <p:pic>
        <p:nvPicPr>
          <p:cNvPr id="15" name="Picture 14" descr="A group of people standing in front of a tree&#10;&#10;Description automatically generated">
            <a:extLst>
              <a:ext uri="{FF2B5EF4-FFF2-40B4-BE49-F238E27FC236}">
                <a16:creationId xmlns="" xmlns:a16="http://schemas.microsoft.com/office/drawing/2014/main" id="{181B38EB-B5A2-4C84-BB86-4A3851FF91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366" y="1570867"/>
            <a:ext cx="2754345" cy="2065758"/>
          </a:xfrm>
          <a:prstGeom prst="rect">
            <a:avLst/>
          </a:prstGeom>
        </p:spPr>
      </p:pic>
      <p:pic>
        <p:nvPicPr>
          <p:cNvPr id="17" name="Picture 16" descr="A tree in a forest&#10;&#10;Description automatically generated">
            <a:extLst>
              <a:ext uri="{FF2B5EF4-FFF2-40B4-BE49-F238E27FC236}">
                <a16:creationId xmlns="" xmlns:a16="http://schemas.microsoft.com/office/drawing/2014/main" id="{0D6CF983-7D6E-48F2-8B62-732D40774B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083" y="3333837"/>
            <a:ext cx="3484327" cy="2613245"/>
          </a:xfrm>
          <a:prstGeom prst="rect">
            <a:avLst/>
          </a:prstGeom>
        </p:spPr>
      </p:pic>
      <p:pic>
        <p:nvPicPr>
          <p:cNvPr id="19" name="Picture 18" descr="A screenshot of a map&#10;&#10;Description automatically generated">
            <a:extLst>
              <a:ext uri="{FF2B5EF4-FFF2-40B4-BE49-F238E27FC236}">
                <a16:creationId xmlns="" xmlns:a16="http://schemas.microsoft.com/office/drawing/2014/main" id="{1D7B810E-E194-4850-8868-CE6483B4E6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68933">
            <a:off x="9770751" y="2876800"/>
            <a:ext cx="1274307" cy="179840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36950529"/>
              </p:ext>
            </p:extLst>
          </p:nvPr>
        </p:nvGraphicFramePr>
        <p:xfrm>
          <a:off x="342875" y="1236345"/>
          <a:ext cx="6701618" cy="4930140"/>
        </p:xfrm>
        <a:graphic>
          <a:graphicData uri="http://schemas.openxmlformats.org/drawingml/2006/table">
            <a:tbl>
              <a:tblPr/>
              <a:tblGrid>
                <a:gridCol w="6701618"/>
              </a:tblGrid>
              <a:tr h="3112179">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endPar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endParaRPr>
                    </a:p>
                    <a:p>
                      <a:r>
                        <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rPr>
                        <a:t>NHF competencies</a:t>
                      </a:r>
                    </a:p>
                    <a:p>
                      <a:r>
                        <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rPr>
                        <a:t>to be provided to the partners and role in the project: </a:t>
                      </a:r>
                    </a:p>
                    <a:p>
                      <a:endPar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endParaRPr>
                    </a:p>
                    <a:p>
                      <a:pPr marL="285750" indent="-285750">
                        <a:buFont typeface="Wingdings" panose="05000000000000000000" pitchFamily="2" charset="2"/>
                        <a:buChar char="§"/>
                      </a:pPr>
                      <a:r>
                        <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rPr>
                        <a:t>   Parks’ management - best practice transfer </a:t>
                      </a:r>
                    </a:p>
                    <a:p>
                      <a:pPr marL="285750" indent="-285750">
                        <a:buFont typeface="Wingdings" panose="05000000000000000000" pitchFamily="2" charset="2"/>
                        <a:buChar char="§"/>
                      </a:pPr>
                      <a:r>
                        <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rPr>
                        <a:t>   Development of thematic tourism routes, methodological and educational tools</a:t>
                      </a:r>
                    </a:p>
                    <a:p>
                      <a:pPr marL="0" marR="0" lvl="0" indent="0" algn="l" defTabSz="914400" rtl="0" eaLnBrk="1" fontAlgn="base" latinLnBrk="0" hangingPunct="1">
                        <a:lnSpc>
                          <a:spcPct val="100000"/>
                        </a:lnSpc>
                        <a:spcBef>
                          <a:spcPts val="600"/>
                        </a:spcBef>
                        <a:spcAft>
                          <a:spcPct val="0"/>
                        </a:spcAft>
                        <a:buClrTx/>
                        <a:buSzTx/>
                        <a:buFontTx/>
                        <a:buNone/>
                        <a:tabLst/>
                      </a:pPr>
                      <a:endParaRPr lang="en-GB" sz="2000" b="0" i="0" u="none" strike="noStrike" kern="1200" baseline="0" dirty="0" smtClean="0">
                        <a:solidFill>
                          <a:schemeClr val="tx1"/>
                        </a:solidFill>
                        <a:latin typeface="Arial" panose="020B0604020202020204" pitchFamily="34" charset="0"/>
                        <a:ea typeface="Cambria Math" panose="02040503050406030204" pitchFamily="18" charset="0"/>
                        <a:cs typeface="Cambria Math" panose="020405030504060302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pPr>
                      <a:r>
                        <a:rPr lang="en-GB" sz="2000" b="0" i="0" u="none" strike="noStrike" kern="1200" baseline="0" dirty="0" smtClean="0">
                          <a:solidFill>
                            <a:schemeClr val="tx1"/>
                          </a:solidFill>
                          <a:latin typeface="Arial" panose="020B0604020202020204" pitchFamily="34" charset="0"/>
                          <a:ea typeface="Cambria Math" panose="02040503050406030204" pitchFamily="18" charset="0"/>
                          <a:cs typeface="Cambria Math" panose="02040503050406030204" pitchFamily="18" charset="0"/>
                        </a:rPr>
                        <a:t>4 staff members shall be working on project implementation</a:t>
                      </a:r>
                      <a:endPar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pPr>
                      <a:endParaRPr kumimoji="0" lang="lt-LT" altLang="lt-LT" sz="2200" b="0" i="0" u="none" strike="noStrike" cap="none" normalizeH="0" baseline="0" dirty="0">
                        <a:ln>
                          <a:noFill/>
                        </a:ln>
                        <a:solidFill>
                          <a:srgbClr val="003399"/>
                        </a:solidFill>
                        <a:effectLst/>
                        <a:latin typeface="Arial" panose="020B0604020202020204" pitchFamily="34" charset="0"/>
                        <a:ea typeface="Cambria Math" panose="02040503050406030204" pitchFamily="18" charset="0"/>
                        <a:cs typeface="Cambria Math" panose="02040503050406030204"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828290">
                <a:tc>
                  <a:txBody>
                    <a:bodyPr/>
                    <a:lstStyle>
                      <a:lvl1pPr>
                        <a:spcBef>
                          <a:spcPts val="300"/>
                        </a:spcBef>
                        <a:buFont typeface="Arial" panose="020B0604020202020204" pitchFamily="34" charset="0"/>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defRPr sz="14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rPr>
                        <a:t>Project will make </a:t>
                      </a:r>
                      <a:r>
                        <a:rPr lang="en-GB" sz="2000" b="0" i="0" u="none" strike="noStrike" kern="1200" baseline="0" dirty="0" err="1">
                          <a:solidFill>
                            <a:schemeClr val="tx1"/>
                          </a:solidFill>
                          <a:latin typeface="Arial" panose="020B0604020202020204" pitchFamily="34" charset="0"/>
                          <a:ea typeface="Cambria Math" panose="02040503050406030204" pitchFamily="18" charset="0"/>
                          <a:cs typeface="Cambria Math" panose="02040503050406030204" pitchFamily="18" charset="0"/>
                        </a:rPr>
                        <a:t>Eleja</a:t>
                      </a:r>
                      <a:r>
                        <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rPr>
                        <a:t> Manor park and </a:t>
                      </a:r>
                      <a:r>
                        <a:rPr lang="en-GB" sz="2000" b="0" i="0" u="none" strike="noStrike" kern="1200" baseline="0" dirty="0" err="1">
                          <a:solidFill>
                            <a:schemeClr val="tx1"/>
                          </a:solidFill>
                          <a:latin typeface="Arial" panose="020B0604020202020204" pitchFamily="34" charset="0"/>
                          <a:ea typeface="Cambria Math" panose="02040503050406030204" pitchFamily="18" charset="0"/>
                          <a:cs typeface="Cambria Math" panose="02040503050406030204" pitchFamily="18" charset="0"/>
                        </a:rPr>
                        <a:t>Žagarė</a:t>
                      </a:r>
                      <a:r>
                        <a:rPr lang="en-GB"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rPr>
                        <a:t> Manor park more attractive for tourists</a:t>
                      </a:r>
                      <a:endParaRPr lang="lt-LT" altLang="lt-LT" sz="2000" b="0" i="0" u="none" strike="noStrike" kern="1200" baseline="0" dirty="0">
                        <a:solidFill>
                          <a:schemeClr val="tx1"/>
                        </a:solidFill>
                        <a:latin typeface="Arial" panose="020B0604020202020204" pitchFamily="34" charset="0"/>
                        <a:ea typeface="Cambria Math" panose="02040503050406030204" pitchFamily="18" charset="0"/>
                        <a:cs typeface="Cambria Math" panose="020405030504060302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lt-LT" sz="2200" b="0" i="0" u="none" strike="noStrike" cap="none" normalizeH="0" baseline="0" dirty="0">
                        <a:ln>
                          <a:noFill/>
                        </a:ln>
                        <a:solidFill>
                          <a:srgbClr val="000000"/>
                        </a:solidFill>
                        <a:effectLst/>
                        <a:latin typeface="Arial" panose="020B0604020202020204" pitchFamily="34" charset="0"/>
                        <a:ea typeface="Cambria Math" panose="02040503050406030204" pitchFamily="18" charset="0"/>
                        <a:cs typeface="Cambria Math" panose="02040503050406030204"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A6CFB21-E80E-4E63-81D0-1DB5D3C21F4E}"/>
              </a:ext>
            </a:extLst>
          </p:cNvPr>
          <p:cNvSpPr txBox="1"/>
          <p:nvPr/>
        </p:nvSpPr>
        <p:spPr>
          <a:xfrm>
            <a:off x="482781" y="2032264"/>
            <a:ext cx="11226438" cy="3693319"/>
          </a:xfrm>
          <a:prstGeom prst="rect">
            <a:avLst/>
          </a:prstGeom>
          <a:noFill/>
        </p:spPr>
        <p:txBody>
          <a:bodyPr wrap="square">
            <a:spAutoFit/>
          </a:bodyPr>
          <a:lstStyle/>
          <a:p>
            <a:pPr marL="285750" indent="-285750">
              <a:buFont typeface="Wingdings" panose="05000000000000000000" pitchFamily="2" charset="2"/>
              <a:buChar char="q"/>
            </a:pPr>
            <a:r>
              <a:rPr lang="en-GB" sz="1800" u="none" strike="noStrike" dirty="0">
                <a:effectLst/>
              </a:rPr>
              <a:t>2 walking routes for </a:t>
            </a:r>
            <a:r>
              <a:rPr lang="en-GB" sz="1800" u="none" strike="noStrike" dirty="0" err="1">
                <a:effectLst/>
              </a:rPr>
              <a:t>Žagarė</a:t>
            </a:r>
            <a:r>
              <a:rPr lang="en-GB" sz="1800" u="none" strike="noStrike" dirty="0">
                <a:effectLst/>
              </a:rPr>
              <a:t> Manor Park </a:t>
            </a:r>
            <a:r>
              <a:rPr lang="en-GB" dirty="0"/>
              <a:t>will be developed:</a:t>
            </a:r>
          </a:p>
          <a:p>
            <a:endParaRPr lang="en-GB" sz="1800" u="none" strike="noStrike" dirty="0">
              <a:effectLst/>
            </a:endParaRPr>
          </a:p>
          <a:p>
            <a:pPr lvl="3"/>
            <a:endParaRPr lang="en-GB" dirty="0"/>
          </a:p>
          <a:p>
            <a:pPr marL="1657350" lvl="3" indent="-285750">
              <a:buFont typeface="Wingdings" panose="05000000000000000000" pitchFamily="2" charset="2"/>
              <a:buChar char="§"/>
            </a:pPr>
            <a:r>
              <a:rPr lang="en-GB" u="none" strike="noStrike" dirty="0">
                <a:effectLst/>
              </a:rPr>
              <a:t>the dendrological </a:t>
            </a:r>
          </a:p>
          <a:p>
            <a:pPr marL="1714500" lvl="3" indent="-342900">
              <a:buAutoNum type="arabicParenR"/>
            </a:pPr>
            <a:endParaRPr lang="en-GB" dirty="0"/>
          </a:p>
          <a:p>
            <a:pPr marL="1657350" lvl="3" indent="-285750">
              <a:buFont typeface="Wingdings" panose="05000000000000000000" pitchFamily="2" charset="2"/>
              <a:buChar char="§"/>
            </a:pPr>
            <a:r>
              <a:rPr lang="en-GB" u="none" strike="noStrike" dirty="0">
                <a:effectLst/>
              </a:rPr>
              <a:t>the landscape architecture</a:t>
            </a:r>
          </a:p>
          <a:p>
            <a:pPr marL="285750" indent="-285750" algn="l">
              <a:buFontTx/>
              <a:buChar char="-"/>
            </a:pPr>
            <a:endParaRPr lang="en-GB" dirty="0"/>
          </a:p>
          <a:p>
            <a:pPr algn="l"/>
            <a:endParaRPr lang="en-GB" dirty="0"/>
          </a:p>
          <a:p>
            <a:pPr algn="l"/>
            <a:endParaRPr lang="en-GB" dirty="0"/>
          </a:p>
          <a:p>
            <a:pPr algn="l"/>
            <a:endParaRPr lang="en-GB" dirty="0"/>
          </a:p>
          <a:p>
            <a:pPr marL="285750" indent="-285750" algn="l">
              <a:buFont typeface="Wingdings" panose="05000000000000000000" pitchFamily="2" charset="2"/>
              <a:buChar char="q"/>
            </a:pPr>
            <a:r>
              <a:rPr lang="en-GB" dirty="0"/>
              <a:t>L</a:t>
            </a:r>
            <a:r>
              <a:rPr lang="en-GB" sz="1800" u="none" strike="noStrike" dirty="0">
                <a:effectLst/>
              </a:rPr>
              <a:t>eaflets, presenting new routes (LT, LV, EN).  6000 copies will be printed.</a:t>
            </a:r>
          </a:p>
          <a:p>
            <a:pPr algn="l"/>
            <a:endParaRPr lang="en-GB" dirty="0"/>
          </a:p>
          <a:p>
            <a:pPr marL="285750" indent="-285750" algn="l">
              <a:buFont typeface="Wingdings" panose="05000000000000000000" pitchFamily="2" charset="2"/>
              <a:buChar char="§"/>
            </a:pPr>
            <a:endParaRPr lang="en-GB" dirty="0"/>
          </a:p>
        </p:txBody>
      </p:sp>
      <p:pic>
        <p:nvPicPr>
          <p:cNvPr id="29" name="Picture 28" descr="A close up of a device&#10;&#10;Description automatically generated">
            <a:extLst>
              <a:ext uri="{FF2B5EF4-FFF2-40B4-BE49-F238E27FC236}">
                <a16:creationId xmlns="" xmlns:a16="http://schemas.microsoft.com/office/drawing/2014/main" id="{70F6B54B-1D5A-4109-9B60-8D181C018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5099" y="4673526"/>
            <a:ext cx="1013559" cy="668949"/>
          </a:xfrm>
          <a:prstGeom prst="rect">
            <a:avLst/>
          </a:prstGeom>
        </p:spPr>
      </p:pic>
      <p:pic>
        <p:nvPicPr>
          <p:cNvPr id="39" name="Picture 38" descr="A close up of a device&#10;&#10;Description automatically generated">
            <a:extLst>
              <a:ext uri="{FF2B5EF4-FFF2-40B4-BE49-F238E27FC236}">
                <a16:creationId xmlns="" xmlns:a16="http://schemas.microsoft.com/office/drawing/2014/main" id="{53C5DB2F-936A-441C-A32B-ACFA0AA9B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658" y="4687320"/>
            <a:ext cx="1013559" cy="668949"/>
          </a:xfrm>
          <a:prstGeom prst="rect">
            <a:avLst/>
          </a:prstGeom>
        </p:spPr>
      </p:pic>
      <p:pic>
        <p:nvPicPr>
          <p:cNvPr id="41" name="Picture 40" descr="A close up of a device&#10;&#10;Description automatically generated">
            <a:extLst>
              <a:ext uri="{FF2B5EF4-FFF2-40B4-BE49-F238E27FC236}">
                <a16:creationId xmlns="" xmlns:a16="http://schemas.microsoft.com/office/drawing/2014/main" id="{C8D44CDC-2135-425B-AB98-376C5B67C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2217" y="4687320"/>
            <a:ext cx="1013559" cy="668949"/>
          </a:xfrm>
          <a:prstGeom prst="rect">
            <a:avLst/>
          </a:prstGeom>
        </p:spPr>
      </p:pic>
      <p:sp>
        <p:nvSpPr>
          <p:cNvPr id="42" name="Title 1">
            <a:extLst>
              <a:ext uri="{FF2B5EF4-FFF2-40B4-BE49-F238E27FC236}">
                <a16:creationId xmlns="" xmlns:a16="http://schemas.microsoft.com/office/drawing/2014/main" id="{14AC91B3-E23D-455A-AC37-2CF0680B7477}"/>
              </a:ext>
            </a:extLst>
          </p:cNvPr>
          <p:cNvSpPr txBox="1">
            <a:spLocks/>
          </p:cNvSpPr>
          <p:nvPr/>
        </p:nvSpPr>
        <p:spPr>
          <a:xfrm>
            <a:off x="4737100" y="365125"/>
            <a:ext cx="7029450" cy="946150"/>
          </a:xfrm>
          <a:prstGeom prst="rect">
            <a:avLst/>
          </a:prstGeom>
        </p:spPr>
        <p:txBody>
          <a:bodyPr/>
          <a:lstStyle>
            <a:lvl1pPr algn="l" rtl="0" eaLnBrk="0" fontAlgn="base" hangingPunct="0">
              <a:spcBef>
                <a:spcPct val="0"/>
              </a:spcBef>
              <a:spcAft>
                <a:spcPct val="0"/>
              </a:spcAft>
              <a:defRPr sz="3600" kern="1200">
                <a:solidFill>
                  <a:srgbClr val="003399"/>
                </a:solidFill>
                <a:latin typeface="+mn-lt"/>
                <a:ea typeface="+mj-ea"/>
                <a:cs typeface="Cambria Math" panose="02040503050406030204" pitchFamily="18" charset="0"/>
              </a:defRPr>
            </a:lvl1pPr>
            <a:lvl2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2pPr>
            <a:lvl3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3pPr>
            <a:lvl4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4pPr>
            <a:lvl5pPr algn="l" rtl="0" eaLnBrk="0" fontAlgn="base" hangingPunct="0">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5pPr>
            <a:lvl6pPr marL="4572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6pPr>
            <a:lvl7pPr marL="9144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7pPr>
            <a:lvl8pPr marL="13716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8pPr>
            <a:lvl9pPr marL="1828800" algn="l" rtl="0" fontAlgn="base">
              <a:spcBef>
                <a:spcPct val="0"/>
              </a:spcBef>
              <a:spcAft>
                <a:spcPct val="0"/>
              </a:spcAft>
              <a:defRPr sz="3600">
                <a:solidFill>
                  <a:srgbClr val="003399"/>
                </a:solidFill>
                <a:latin typeface="Arial" panose="020B0604020202020204" pitchFamily="34" charset="0"/>
                <a:ea typeface="Cambria Math" panose="02040503050406030204" pitchFamily="18" charset="0"/>
                <a:cs typeface="Cambria Math" panose="02040503050406030204" pitchFamily="18" charset="0"/>
              </a:defRPr>
            </a:lvl9pPr>
          </a:lstStyle>
          <a:p>
            <a:pPr algn="ctr"/>
            <a:r>
              <a:rPr lang="en-GB" sz="2400" b="1"/>
              <a:t>Sustainable Integration of Novel Solutions into Cultural Heritage Sites</a:t>
            </a:r>
            <a:endParaRPr lang="en-GB" altLang="en-US" sz="2400" dirty="0">
              <a:solidFill>
                <a:srgbClr val="95A4D4"/>
              </a:solidFill>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 xmlns:a16="http://schemas.microsoft.com/office/drawing/2014/main" id="{B681FB3F-5A6E-4249-AFD0-74C2363C20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2162" y="2031564"/>
            <a:ext cx="2949449" cy="2411681"/>
          </a:xfrm>
          <a:prstGeom prst="rect">
            <a:avLst/>
          </a:prstGeom>
        </p:spPr>
      </p:pic>
      <p:pic>
        <p:nvPicPr>
          <p:cNvPr id="8" name="Picture 7" descr="A picture containing grass, building, clock, church&#10;&#10;Description automatically generated">
            <a:extLst>
              <a:ext uri="{FF2B5EF4-FFF2-40B4-BE49-F238E27FC236}">
                <a16:creationId xmlns="" xmlns:a16="http://schemas.microsoft.com/office/drawing/2014/main" id="{FD273905-2A7F-4575-BAFA-941D673762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340" y="3031852"/>
            <a:ext cx="2161895" cy="1516552"/>
          </a:xfrm>
          <a:prstGeom prst="rect">
            <a:avLst/>
          </a:prstGeom>
        </p:spPr>
      </p:pic>
      <p:pic>
        <p:nvPicPr>
          <p:cNvPr id="9" name="Picture 8" descr="A close up of a plant&#10;&#10;Description automatically generated">
            <a:extLst>
              <a:ext uri="{FF2B5EF4-FFF2-40B4-BE49-F238E27FC236}">
                <a16:creationId xmlns="" xmlns:a16="http://schemas.microsoft.com/office/drawing/2014/main" id="{9694BAA8-BB1A-4C3A-BE19-C8A7C2228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1461" y="1618949"/>
            <a:ext cx="2667265" cy="1757864"/>
          </a:xfrm>
          <a:prstGeom prst="rect">
            <a:avLst/>
          </a:prstGeom>
        </p:spPr>
      </p:pic>
    </p:spTree>
    <p:extLst>
      <p:ext uri="{BB962C8B-B14F-4D97-AF65-F5344CB8AC3E}">
        <p14:creationId xmlns:p14="http://schemas.microsoft.com/office/powerpoint/2010/main" val="25805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0-#ppt_w/2"/>
                                          </p:val>
                                        </p:tav>
                                        <p:tav tm="100000">
                                          <p:val>
                                            <p:strVal val="#ppt_x"/>
                                          </p:val>
                                        </p:tav>
                                      </p:tavLst>
                                    </p:anim>
                                    <p:anim calcmode="lin" valueType="num">
                                      <p:cBhvr additive="base">
                                        <p:cTn id="8" dur="1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1500" fill="hold"/>
                                        <p:tgtEl>
                                          <p:spTgt spid="39"/>
                                        </p:tgtEl>
                                        <p:attrNameLst>
                                          <p:attrName>ppt_x</p:attrName>
                                        </p:attrNameLst>
                                      </p:cBhvr>
                                      <p:tavLst>
                                        <p:tav tm="0">
                                          <p:val>
                                            <p:strVal val="0-#ppt_w/2"/>
                                          </p:val>
                                        </p:tav>
                                        <p:tav tm="100000">
                                          <p:val>
                                            <p:strVal val="#ppt_x"/>
                                          </p:val>
                                        </p:tav>
                                      </p:tavLst>
                                    </p:anim>
                                    <p:anim calcmode="lin" valueType="num">
                                      <p:cBhvr additive="base">
                                        <p:cTn id="13" dur="1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500" fill="hold"/>
                                        <p:tgtEl>
                                          <p:spTgt spid="41"/>
                                        </p:tgtEl>
                                        <p:attrNameLst>
                                          <p:attrName>ppt_x</p:attrName>
                                        </p:attrNameLst>
                                      </p:cBhvr>
                                      <p:tavLst>
                                        <p:tav tm="0">
                                          <p:val>
                                            <p:strVal val="0-#ppt_w/2"/>
                                          </p:val>
                                        </p:tav>
                                        <p:tav tm="100000">
                                          <p:val>
                                            <p:strVal val="#ppt_x"/>
                                          </p:val>
                                        </p:tav>
                                      </p:tavLst>
                                    </p:anim>
                                    <p:anim calcmode="lin" valueType="num">
                                      <p:cBhvr additive="base">
                                        <p:cTn id="18"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EB8D98FA-93AC-40E1-891C-E4C9D3E4BA24}"/>
              </a:ext>
            </a:extLst>
          </p:cNvPr>
          <p:cNvSpPr txBox="1">
            <a:spLocks noGrp="1"/>
          </p:cNvSpPr>
          <p:nvPr>
            <p:ph idx="1"/>
          </p:nvPr>
        </p:nvSpPr>
        <p:spPr>
          <a:xfrm>
            <a:off x="608643" y="2307185"/>
            <a:ext cx="7777711" cy="3000821"/>
          </a:xfrm>
          <a:prstGeom prst="rect">
            <a:avLst/>
          </a:prstGeom>
          <a:noFill/>
        </p:spPr>
        <p:txBody>
          <a:bodyPr wrap="square">
            <a:spAutoFit/>
          </a:bodyPr>
          <a:lstStyle/>
          <a:p>
            <a:pPr algn="l">
              <a:buFont typeface="Wingdings" panose="05000000000000000000" pitchFamily="2" charset="2"/>
              <a:buChar char="q"/>
            </a:pPr>
            <a:r>
              <a:rPr lang="en-GB" sz="1800" dirty="0"/>
              <a:t>Outdoor educational programme for pupils aged 12-16, for learning heritage and nature values (outdoor action, educational game for bigger groups).</a:t>
            </a:r>
          </a:p>
          <a:p>
            <a:pPr marL="285750" indent="-285750" algn="l">
              <a:buFont typeface="Wingdings" panose="05000000000000000000" pitchFamily="2" charset="2"/>
              <a:buChar char="§"/>
            </a:pPr>
            <a:endParaRPr lang="en-GB" sz="1800" dirty="0"/>
          </a:p>
          <a:p>
            <a:pPr marL="285750" indent="-285750" algn="l">
              <a:buFont typeface="Wingdings" panose="05000000000000000000" pitchFamily="2" charset="2"/>
              <a:buChar char="§"/>
            </a:pPr>
            <a:endParaRPr lang="en-GB" sz="1800" dirty="0"/>
          </a:p>
          <a:p>
            <a:pPr marL="285750" indent="-285750" algn="l">
              <a:buFont typeface="Wingdings" panose="05000000000000000000" pitchFamily="2" charset="2"/>
              <a:buChar char="§"/>
            </a:pPr>
            <a:endParaRPr lang="en-GB" sz="1800" dirty="0"/>
          </a:p>
          <a:p>
            <a:pPr marL="285750" indent="-285750" algn="l">
              <a:buFont typeface="Wingdings" panose="05000000000000000000" pitchFamily="2" charset="2"/>
              <a:buChar char="§"/>
            </a:pPr>
            <a:endParaRPr lang="en-GB" sz="1800" dirty="0"/>
          </a:p>
          <a:p>
            <a:pPr algn="l">
              <a:buFont typeface="Wingdings" panose="05000000000000000000" pitchFamily="2" charset="2"/>
              <a:buChar char="q"/>
            </a:pPr>
            <a:r>
              <a:rPr lang="en-GB" sz="1800" dirty="0"/>
              <a:t>50 informatively-educational stands for </a:t>
            </a:r>
            <a:r>
              <a:rPr lang="en-GB" sz="1800" dirty="0" err="1"/>
              <a:t>Žagarė</a:t>
            </a:r>
            <a:r>
              <a:rPr lang="en-GB" sz="1800" dirty="0"/>
              <a:t> Manor Park (layouts-preforms;16 about cultural heritage and arch., 34 – about dendrological objects; LT, EN) </a:t>
            </a:r>
          </a:p>
        </p:txBody>
      </p:sp>
      <p:pic>
        <p:nvPicPr>
          <p:cNvPr id="7" name="Picture 6" descr="A close up of a stool&#10;&#10;Description automatically generated">
            <a:extLst>
              <a:ext uri="{FF2B5EF4-FFF2-40B4-BE49-F238E27FC236}">
                <a16:creationId xmlns="" xmlns:a16="http://schemas.microsoft.com/office/drawing/2014/main" id="{EAB51AF8-161F-4A94-AE6D-1A7108487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435" y="4039326"/>
            <a:ext cx="2044696" cy="2044696"/>
          </a:xfrm>
          <a:prstGeom prst="rect">
            <a:avLst/>
          </a:prstGeom>
        </p:spPr>
      </p:pic>
      <p:pic>
        <p:nvPicPr>
          <p:cNvPr id="11" name="Picture 10" descr="A person standing in a field&#10;&#10;Description automatically generated">
            <a:extLst>
              <a:ext uri="{FF2B5EF4-FFF2-40B4-BE49-F238E27FC236}">
                <a16:creationId xmlns="" xmlns:a16="http://schemas.microsoft.com/office/drawing/2014/main" id="{BDEA4CAC-D57A-4A08-BA1B-EB0041903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638" y="1787703"/>
            <a:ext cx="2661493" cy="1775195"/>
          </a:xfrm>
          <a:prstGeom prst="rect">
            <a:avLst/>
          </a:prstGeom>
        </p:spPr>
      </p:pic>
      <p:sp>
        <p:nvSpPr>
          <p:cNvPr id="14" name="Title 1">
            <a:extLst>
              <a:ext uri="{FF2B5EF4-FFF2-40B4-BE49-F238E27FC236}">
                <a16:creationId xmlns="" xmlns:a16="http://schemas.microsoft.com/office/drawing/2014/main" id="{C34DF3C2-BD58-4C4A-9E18-5B9737B8A256}"/>
              </a:ext>
            </a:extLst>
          </p:cNvPr>
          <p:cNvSpPr>
            <a:spLocks noGrp="1"/>
          </p:cNvSpPr>
          <p:nvPr>
            <p:ph type="title"/>
          </p:nvPr>
        </p:nvSpPr>
        <p:spPr>
          <a:xfrm>
            <a:off x="4737100" y="365125"/>
            <a:ext cx="7029450" cy="946150"/>
          </a:xfrm>
        </p:spPr>
        <p:txBody>
          <a:bodyPr/>
          <a:lstStyle/>
          <a:p>
            <a:pPr algn="ctr"/>
            <a:r>
              <a:rPr lang="en-GB" sz="2400" b="1" dirty="0">
                <a:solidFill>
                  <a:srgbClr val="003399"/>
                </a:solidFill>
              </a:rPr>
              <a:t>Sustainable Integration of Novel Solutions into Cultural Heritage Sites</a:t>
            </a:r>
            <a:endParaRPr lang="en-GB" altLang="en-US" sz="2400" dirty="0">
              <a:solidFill>
                <a:srgbClr val="95A4D4"/>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3397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remove"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9E251EA-65C3-4AED-8082-4C24E6DC955A}"/>
              </a:ext>
            </a:extLst>
          </p:cNvPr>
          <p:cNvSpPr>
            <a:spLocks noGrp="1"/>
          </p:cNvSpPr>
          <p:nvPr>
            <p:ph idx="1"/>
          </p:nvPr>
        </p:nvSpPr>
        <p:spPr>
          <a:xfrm>
            <a:off x="744750" y="2338252"/>
            <a:ext cx="6770747" cy="4355099"/>
          </a:xfrm>
        </p:spPr>
        <p:txBody>
          <a:bodyPr/>
          <a:lstStyle/>
          <a:p>
            <a:pPr>
              <a:buFont typeface="Wingdings" panose="05000000000000000000" pitchFamily="2" charset="2"/>
              <a:buChar char="q"/>
            </a:pPr>
            <a:r>
              <a:rPr lang="en-GB" sz="1800" dirty="0">
                <a:effectLst/>
                <a:latin typeface="Arial" panose="020B0604020202020204" pitchFamily="34" charset="0"/>
                <a:ea typeface="Calibri" panose="020F0502020204030204" pitchFamily="34" charset="0"/>
              </a:rPr>
              <a:t>The travel route </a:t>
            </a:r>
            <a:r>
              <a:rPr lang="en-GB" sz="1800" dirty="0">
                <a:latin typeface="Arial" panose="020B0604020202020204" pitchFamily="34" charset="0"/>
                <a:ea typeface="Calibri" panose="020F0502020204030204" pitchFamily="34" charset="0"/>
              </a:rPr>
              <a:t>itinerary, capturing the circle route of Jelgava, </a:t>
            </a:r>
            <a:r>
              <a:rPr lang="en-GB" sz="1800" dirty="0" err="1">
                <a:latin typeface="Arial" panose="020B0604020202020204" pitchFamily="34" charset="0"/>
                <a:ea typeface="Calibri" panose="020F0502020204030204" pitchFamily="34" charset="0"/>
              </a:rPr>
              <a:t>Dobele</a:t>
            </a:r>
            <a:r>
              <a:rPr lang="en-GB" sz="1800" dirty="0">
                <a:latin typeface="Arial" panose="020B0604020202020204" pitchFamily="34" charset="0"/>
                <a:ea typeface="Calibri" panose="020F0502020204030204" pitchFamily="34" charset="0"/>
              </a:rPr>
              <a:t>, </a:t>
            </a:r>
            <a:r>
              <a:rPr lang="en-GB" sz="1800" dirty="0" err="1">
                <a:latin typeface="Arial" panose="020B0604020202020204" pitchFamily="34" charset="0"/>
                <a:ea typeface="Calibri" panose="020F0502020204030204" pitchFamily="34" charset="0"/>
              </a:rPr>
              <a:t>Tervete</a:t>
            </a:r>
            <a:r>
              <a:rPr lang="en-GB" sz="1800" dirty="0">
                <a:latin typeface="Arial" panose="020B0604020202020204" pitchFamily="34" charset="0"/>
                <a:ea typeface="Calibri" panose="020F0502020204030204" pitchFamily="34" charset="0"/>
              </a:rPr>
              <a:t>, </a:t>
            </a:r>
            <a:r>
              <a:rPr lang="en-GB" sz="1800" dirty="0" err="1">
                <a:latin typeface="Arial" panose="020B0604020202020204" pitchFamily="34" charset="0"/>
                <a:ea typeface="Calibri" panose="020F0502020204030204" pitchFamily="34" charset="0"/>
              </a:rPr>
              <a:t>Zagare</a:t>
            </a:r>
            <a:r>
              <a:rPr lang="en-GB" sz="1800" dirty="0">
                <a:latin typeface="Arial" panose="020B0604020202020204" pitchFamily="34" charset="0"/>
                <a:ea typeface="Calibri" panose="020F0502020204030204" pitchFamily="34" charset="0"/>
              </a:rPr>
              <a:t>, </a:t>
            </a:r>
            <a:r>
              <a:rPr lang="en-GB" sz="1800" dirty="0" err="1">
                <a:latin typeface="Arial" panose="020B0604020202020204" pitchFamily="34" charset="0"/>
                <a:ea typeface="Calibri" panose="020F0502020204030204" pitchFamily="34" charset="0"/>
              </a:rPr>
              <a:t>Joniskis</a:t>
            </a:r>
            <a:r>
              <a:rPr lang="en-GB" sz="1800" dirty="0">
                <a:latin typeface="Arial" panose="020B0604020202020204" pitchFamily="34" charset="0"/>
                <a:ea typeface="Calibri" panose="020F0502020204030204" pitchFamily="34" charset="0"/>
              </a:rPr>
              <a:t>, </a:t>
            </a:r>
            <a:r>
              <a:rPr lang="en-GB" sz="1800" dirty="0" err="1">
                <a:latin typeface="Arial" panose="020B0604020202020204" pitchFamily="34" charset="0"/>
                <a:ea typeface="Calibri" panose="020F0502020204030204" pitchFamily="34" charset="0"/>
              </a:rPr>
              <a:t>Eleja</a:t>
            </a:r>
            <a:r>
              <a:rPr lang="en-GB" sz="1800" dirty="0">
                <a:latin typeface="Arial" panose="020B0604020202020204" pitchFamily="34" charset="0"/>
                <a:ea typeface="Calibri" panose="020F0502020204030204" pitchFamily="34" charset="0"/>
              </a:rPr>
              <a:t>, outlining main points of interest, nature and culture heritage, information on local services availability </a:t>
            </a:r>
          </a:p>
          <a:p>
            <a:pPr>
              <a:buFont typeface="Wingdings" panose="05000000000000000000" pitchFamily="2" charset="2"/>
              <a:buChar char="q"/>
            </a:pPr>
            <a:endParaRPr lang="en-GB" sz="1800" dirty="0">
              <a:effectLst/>
              <a:latin typeface="Arial" panose="020B0604020202020204" pitchFamily="34" charset="0"/>
              <a:ea typeface="Calibri" panose="020F0502020204030204" pitchFamily="34" charset="0"/>
            </a:endParaRPr>
          </a:p>
          <a:p>
            <a:pPr>
              <a:buFont typeface="Wingdings" panose="05000000000000000000" pitchFamily="2" charset="2"/>
              <a:buChar char="§"/>
            </a:pPr>
            <a:r>
              <a:rPr lang="en-GB" sz="1800" dirty="0">
                <a:latin typeface="Arial" panose="020B0604020202020204" pitchFamily="34" charset="0"/>
                <a:ea typeface="Calibri" panose="020F0502020204030204" pitchFamily="34" charset="0"/>
              </a:rPr>
              <a:t>web map application will be developed. It will be downloadable via computers, smart phones, tablets </a:t>
            </a:r>
          </a:p>
          <a:p>
            <a:pPr marL="0" indent="0">
              <a:buNone/>
            </a:pPr>
            <a:r>
              <a:rPr lang="en-GB" sz="1800" dirty="0">
                <a:latin typeface="Arial" panose="020B0604020202020204" pitchFamily="34" charset="0"/>
                <a:ea typeface="Calibri" panose="020F0502020204030204" pitchFamily="34" charset="0"/>
              </a:rPr>
              <a:t> </a:t>
            </a:r>
            <a:endParaRPr lang="en-GB" sz="1800" dirty="0"/>
          </a:p>
          <a:p>
            <a:pPr>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description and map shall be prepared. There will be 8000 LV, 8000 LT, 4000 EN copies</a:t>
            </a:r>
          </a:p>
          <a:p>
            <a:pPr>
              <a:buFont typeface="Wingdings" panose="05000000000000000000" pitchFamily="2" charset="2"/>
              <a:buChar char="§"/>
            </a:pPr>
            <a:endParaRPr lang="en-GB" sz="1800" dirty="0">
              <a:effectLst/>
              <a:latin typeface="Arial" panose="020B0604020202020204" pitchFamily="34" charset="0"/>
              <a:ea typeface="Calibri" panose="020F0502020204030204" pitchFamily="34" charset="0"/>
            </a:endParaRPr>
          </a:p>
        </p:txBody>
      </p:sp>
      <p:sp>
        <p:nvSpPr>
          <p:cNvPr id="4" name="Title 1">
            <a:extLst>
              <a:ext uri="{FF2B5EF4-FFF2-40B4-BE49-F238E27FC236}">
                <a16:creationId xmlns="" xmlns:a16="http://schemas.microsoft.com/office/drawing/2014/main" id="{EA4935B6-ADD3-4C25-9DC6-AE8E66FC56DD}"/>
              </a:ext>
            </a:extLst>
          </p:cNvPr>
          <p:cNvSpPr>
            <a:spLocks noGrp="1"/>
          </p:cNvSpPr>
          <p:nvPr>
            <p:ph type="title"/>
          </p:nvPr>
        </p:nvSpPr>
        <p:spPr>
          <a:xfrm>
            <a:off x="4737100" y="365125"/>
            <a:ext cx="7029450" cy="946150"/>
          </a:xfrm>
        </p:spPr>
        <p:txBody>
          <a:bodyPr/>
          <a:lstStyle/>
          <a:p>
            <a:pPr algn="ctr"/>
            <a:r>
              <a:rPr lang="en-GB" sz="2400" b="1" dirty="0">
                <a:solidFill>
                  <a:srgbClr val="003399"/>
                </a:solidFill>
              </a:rPr>
              <a:t>Sustainable Integration of Novel Solutions into Cultural Heritage Sites</a:t>
            </a:r>
            <a:endParaRPr lang="en-GB" altLang="en-US" sz="2400" dirty="0">
              <a:solidFill>
                <a:srgbClr val="95A4D4"/>
              </a:solidFill>
              <a:ea typeface="Arial Unicode MS" panose="020B0604020202020204" pitchFamily="34" charset="-128"/>
              <a:cs typeface="Arial Unicode MS" panose="020B0604020202020204" pitchFamily="34" charset="-128"/>
            </a:endParaRPr>
          </a:p>
        </p:txBody>
      </p:sp>
      <p:pic>
        <p:nvPicPr>
          <p:cNvPr id="16" name="Picture 15" descr="A close up of a map&#10;&#10;Description automatically generated">
            <a:extLst>
              <a:ext uri="{FF2B5EF4-FFF2-40B4-BE49-F238E27FC236}">
                <a16:creationId xmlns="" xmlns:a16="http://schemas.microsoft.com/office/drawing/2014/main" id="{42D6457E-6CD8-4EB9-A83A-B0B180263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391" y="1516052"/>
            <a:ext cx="2676276" cy="4355099"/>
          </a:xfrm>
          <a:prstGeom prst="rect">
            <a:avLst/>
          </a:prstGeom>
        </p:spPr>
      </p:pic>
      <p:pic>
        <p:nvPicPr>
          <p:cNvPr id="22" name="Picture 21" descr="A close up of a cell phone&#10;&#10;Description automatically generated">
            <a:extLst>
              <a:ext uri="{FF2B5EF4-FFF2-40B4-BE49-F238E27FC236}">
                <a16:creationId xmlns="" xmlns:a16="http://schemas.microsoft.com/office/drawing/2014/main" id="{C5FF2B15-91FE-4E3F-9225-E4F14B5A31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112" y="2620489"/>
            <a:ext cx="1384663" cy="1759676"/>
          </a:xfrm>
          <a:prstGeom prst="rect">
            <a:avLst/>
          </a:prstGeom>
        </p:spPr>
      </p:pic>
      <p:pic>
        <p:nvPicPr>
          <p:cNvPr id="26" name="Picture 25" descr="A picture containing text&#10;&#10;Description automatically generated">
            <a:extLst>
              <a:ext uri="{FF2B5EF4-FFF2-40B4-BE49-F238E27FC236}">
                <a16:creationId xmlns="" xmlns:a16="http://schemas.microsoft.com/office/drawing/2014/main" id="{D94C0A70-0955-4ACD-80EB-00B3C06A0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34" y="4561937"/>
            <a:ext cx="1772201" cy="1309214"/>
          </a:xfrm>
          <a:prstGeom prst="rect">
            <a:avLst/>
          </a:prstGeom>
        </p:spPr>
      </p:pic>
    </p:spTree>
    <p:extLst>
      <p:ext uri="{BB962C8B-B14F-4D97-AF65-F5344CB8AC3E}">
        <p14:creationId xmlns:p14="http://schemas.microsoft.com/office/powerpoint/2010/main" val="275249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4188" y="0"/>
            <a:ext cx="6096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3"/>
          <p:cNvSpPr txBox="1">
            <a:spLocks noChangeArrowheads="1"/>
          </p:cNvSpPr>
          <p:nvPr/>
        </p:nvSpPr>
        <p:spPr bwMode="auto">
          <a:xfrm>
            <a:off x="1158875" y="3092450"/>
            <a:ext cx="6540500" cy="303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Font typeface="Arial" panose="020B0604020202020204" pitchFamily="34" charset="0"/>
              <a:buChar char="•"/>
              <a:defRPr sz="2400">
                <a:solidFill>
                  <a:schemeClr val="tx1"/>
                </a:solidFill>
                <a:latin typeface="Arial" panose="020B0604020202020204" pitchFamily="34" charset="0"/>
                <a:ea typeface="Cambria Math" panose="02040503050406030204" pitchFamily="18" charset="0"/>
                <a:cs typeface="Cambria Math" panose="02040503050406030204" pitchFamily="18" charset="0"/>
              </a:defRPr>
            </a:lvl1pPr>
            <a:lvl2pPr marL="742950" indent="-285750">
              <a:spcBef>
                <a:spcPts val="300"/>
              </a:spcBef>
              <a:buFont typeface="Arial" panose="020B0604020202020204" pitchFamily="34" charset="0"/>
              <a:buChar char="•"/>
              <a:defRPr sz="2000">
                <a:solidFill>
                  <a:schemeClr val="tx1"/>
                </a:solidFill>
                <a:latin typeface="Arial" panose="020B0604020202020204" pitchFamily="34" charset="0"/>
                <a:ea typeface="Cambria Math" panose="02040503050406030204" pitchFamily="18" charset="0"/>
                <a:cs typeface="Cambria Math" panose="02040503050406030204" pitchFamily="18" charset="0"/>
              </a:defRPr>
            </a:lvl2pPr>
            <a:lvl3pPr marL="1143000" indent="-228600">
              <a:spcBef>
                <a:spcPts val="300"/>
              </a:spcBef>
              <a:buFont typeface="Arial" panose="020B0604020202020204" pitchFamily="34" charset="0"/>
              <a:buChar char="•"/>
              <a:defRPr>
                <a:solidFill>
                  <a:schemeClr val="tx1"/>
                </a:solidFill>
                <a:latin typeface="Arial" panose="020B0604020202020204" pitchFamily="34" charset="0"/>
                <a:ea typeface="Cambria Math" panose="02040503050406030204" pitchFamily="18" charset="0"/>
                <a:cs typeface="Cambria Math" panose="02040503050406030204" pitchFamily="18" charset="0"/>
              </a:defRPr>
            </a:lvl3pPr>
            <a:lvl4pPr marL="1600200" indent="-228600">
              <a:spcBef>
                <a:spcPts val="300"/>
              </a:spcBef>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4pPr>
            <a:lvl5pPr marL="2057400" indent="-228600">
              <a:spcBef>
                <a:spcPts val="300"/>
              </a:spcBef>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5pPr>
            <a:lvl6pPr marL="25146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6pPr>
            <a:lvl7pPr marL="29718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7pPr>
            <a:lvl8pPr marL="34290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8pPr>
            <a:lvl9pPr marL="3886200" indent="-228600" eaLnBrk="0" fontAlgn="base" hangingPunct="0">
              <a:spcBef>
                <a:spcPts val="300"/>
              </a:spcBef>
              <a:spcAft>
                <a:spcPct val="0"/>
              </a:spcAft>
              <a:buFont typeface="Arial" panose="020B0604020202020204" pitchFamily="34" charset="0"/>
              <a:buChar char="•"/>
              <a:defRPr sz="1600">
                <a:solidFill>
                  <a:schemeClr val="tx1"/>
                </a:solidFill>
                <a:latin typeface="Arial" panose="020B0604020202020204" pitchFamily="34" charset="0"/>
                <a:ea typeface="Cambria Math" panose="02040503050406030204" pitchFamily="18" charset="0"/>
                <a:cs typeface="Cambria Math" panose="02040503050406030204" pitchFamily="18" charset="0"/>
              </a:defRPr>
            </a:lvl9pPr>
          </a:lstStyle>
          <a:p>
            <a:pPr algn="ctr" eaLnBrk="1" hangingPunct="1">
              <a:spcBef>
                <a:spcPct val="0"/>
              </a:spcBef>
              <a:buFontTx/>
              <a:buNone/>
            </a:pPr>
            <a:r>
              <a:rPr lang="lt-LT" altLang="lv-LV" sz="3600" b="1" dirty="0" err="1">
                <a:solidFill>
                  <a:srgbClr val="0A3399"/>
                </a:solidFill>
                <a:ea typeface="Arial Unicode MS" panose="020B0604020202020204" pitchFamily="34" charset="-128"/>
                <a:cs typeface="Arial Unicode MS" panose="020B0604020202020204" pitchFamily="34" charset="-128"/>
              </a:rPr>
              <a:t>Paldies</a:t>
            </a:r>
            <a:r>
              <a:rPr lang="en-US" altLang="lv-LV" sz="3600" b="1" dirty="0">
                <a:solidFill>
                  <a:srgbClr val="0A3399"/>
                </a:solidFill>
                <a:ea typeface="Arial Unicode MS" panose="020B0604020202020204" pitchFamily="34" charset="-128"/>
                <a:cs typeface="Arial Unicode MS" panose="020B0604020202020204" pitchFamily="34" charset="-128"/>
              </a:rPr>
              <a:t>!</a:t>
            </a:r>
            <a:endParaRPr lang="en-GB" altLang="lv-LV" sz="3600" b="1" dirty="0">
              <a:solidFill>
                <a:srgbClr val="0A3399"/>
              </a:solidFill>
              <a:ea typeface="Arial Unicode MS" panose="020B0604020202020204" pitchFamily="34" charset="-128"/>
              <a:cs typeface="Arial Unicode MS" panose="020B0604020202020204" pitchFamily="34" charset="-128"/>
            </a:endParaRPr>
          </a:p>
          <a:p>
            <a:pPr eaLnBrk="1" hangingPunct="1">
              <a:spcBef>
                <a:spcPct val="0"/>
              </a:spcBef>
              <a:buNone/>
            </a:pPr>
            <a:endParaRPr lang="en-US" altLang="lv-LV" sz="2000" b="1" dirty="0">
              <a:solidFill>
                <a:srgbClr val="95A4D4"/>
              </a:solidFill>
              <a:ea typeface="Arial Unicode MS" panose="020B0604020202020204" pitchFamily="34" charset="-128"/>
              <a:cs typeface="Arial Unicode MS" panose="020B0604020202020204" pitchFamily="34" charset="-128"/>
            </a:endParaRPr>
          </a:p>
          <a:p>
            <a:pPr eaLnBrk="1" hangingPunct="1">
              <a:spcBef>
                <a:spcPct val="0"/>
              </a:spcBef>
              <a:buNone/>
            </a:pPr>
            <a:r>
              <a:rPr lang="en-US" altLang="lv-LV" sz="2000" b="1" dirty="0">
                <a:solidFill>
                  <a:srgbClr val="95A4D4"/>
                </a:solidFill>
                <a:ea typeface="Arial Unicode MS" panose="020B0604020202020204" pitchFamily="34" charset="-128"/>
                <a:cs typeface="Arial Unicode MS" panose="020B0604020202020204" pitchFamily="34" charset="-128"/>
              </a:rPr>
              <a:t>Nature Heritage Fund</a:t>
            </a:r>
          </a:p>
          <a:p>
            <a:pPr eaLnBrk="1" hangingPunct="1">
              <a:spcBef>
                <a:spcPct val="0"/>
              </a:spcBef>
              <a:buFontTx/>
              <a:buNone/>
            </a:pPr>
            <a:endParaRPr lang="en-GB" altLang="lv-LV" sz="2000" b="1" dirty="0">
              <a:solidFill>
                <a:srgbClr val="95A4D4"/>
              </a:solidFill>
              <a:ea typeface="Arial Unicode MS" panose="020B0604020202020204" pitchFamily="34" charset="-128"/>
              <a:cs typeface="Arial Unicode MS" panose="020B0604020202020204" pitchFamily="34" charset="-128"/>
            </a:endParaRPr>
          </a:p>
          <a:p>
            <a:pPr eaLnBrk="1" hangingPunct="1">
              <a:lnSpc>
                <a:spcPct val="114000"/>
              </a:lnSpc>
              <a:spcBef>
                <a:spcPct val="0"/>
              </a:spcBef>
              <a:buFontTx/>
              <a:buNone/>
            </a:pPr>
            <a:r>
              <a:rPr lang="en-US" altLang="lv-LV" sz="1800" b="1" dirty="0" err="1">
                <a:solidFill>
                  <a:srgbClr val="95A4D4"/>
                </a:solidFill>
                <a:ea typeface="Arial Unicode MS" panose="020B0604020202020204" pitchFamily="34" charset="-128"/>
                <a:cs typeface="Arial Unicode MS" panose="020B0604020202020204" pitchFamily="34" charset="-128"/>
              </a:rPr>
              <a:t>Gintaras</a:t>
            </a:r>
            <a:r>
              <a:rPr lang="en-US" altLang="lv-LV" sz="1800" b="1" dirty="0">
                <a:solidFill>
                  <a:srgbClr val="95A4D4"/>
                </a:solidFill>
                <a:ea typeface="Arial Unicode MS" panose="020B0604020202020204" pitchFamily="34" charset="-128"/>
                <a:cs typeface="Arial Unicode MS" panose="020B0604020202020204" pitchFamily="34" charset="-128"/>
              </a:rPr>
              <a:t> </a:t>
            </a:r>
            <a:r>
              <a:rPr lang="en-US" altLang="lv-LV" sz="1800" b="1" dirty="0" err="1">
                <a:solidFill>
                  <a:srgbClr val="95A4D4"/>
                </a:solidFill>
                <a:ea typeface="Arial Unicode MS" panose="020B0604020202020204" pitchFamily="34" charset="-128"/>
                <a:cs typeface="Arial Unicode MS" panose="020B0604020202020204" pitchFamily="34" charset="-128"/>
              </a:rPr>
              <a:t>Venckus</a:t>
            </a:r>
            <a:r>
              <a:rPr lang="en-US" altLang="lv-LV" sz="1800" b="1" dirty="0">
                <a:solidFill>
                  <a:srgbClr val="95A4D4"/>
                </a:solidFill>
                <a:ea typeface="Arial Unicode MS" panose="020B0604020202020204" pitchFamily="34" charset="-128"/>
                <a:cs typeface="Arial Unicode MS" panose="020B0604020202020204" pitchFamily="34" charset="-128"/>
              </a:rPr>
              <a:t>, </a:t>
            </a:r>
            <a:r>
              <a:rPr lang="en-US" altLang="lv-LV" sz="1800" b="1" dirty="0" err="1">
                <a:solidFill>
                  <a:srgbClr val="95A4D4"/>
                </a:solidFill>
                <a:ea typeface="Arial Unicode MS" panose="020B0604020202020204" pitchFamily="34" charset="-128"/>
                <a:cs typeface="Arial Unicode MS" panose="020B0604020202020204" pitchFamily="34" charset="-128"/>
              </a:rPr>
              <a:t>g.venckus@gpf.lt</a:t>
            </a:r>
            <a:endParaRPr lang="en-US" altLang="lv-LV" sz="1800" b="1" dirty="0">
              <a:solidFill>
                <a:srgbClr val="95A4D4"/>
              </a:solidFill>
              <a:ea typeface="Arial Unicode MS" panose="020B0604020202020204" pitchFamily="34" charset="-128"/>
              <a:cs typeface="Arial Unicode MS" panose="020B0604020202020204" pitchFamily="34" charset="-128"/>
            </a:endParaRPr>
          </a:p>
          <a:p>
            <a:pPr eaLnBrk="1" hangingPunct="1">
              <a:lnSpc>
                <a:spcPct val="114000"/>
              </a:lnSpc>
              <a:spcBef>
                <a:spcPct val="0"/>
              </a:spcBef>
              <a:buFontTx/>
              <a:buNone/>
            </a:pPr>
            <a:r>
              <a:rPr lang="lv-LV" altLang="lv-LV" sz="1800" b="1" dirty="0">
                <a:solidFill>
                  <a:srgbClr val="95A4D4"/>
                </a:solidFill>
                <a:ea typeface="Arial Unicode MS" panose="020B0604020202020204" pitchFamily="34" charset="-128"/>
                <a:cs typeface="Arial Unicode MS" panose="020B0604020202020204" pitchFamily="34" charset="-128"/>
              </a:rPr>
              <a:t>Lina Jankauskienė</a:t>
            </a:r>
            <a:r>
              <a:rPr lang="en-US" altLang="lv-LV" sz="1800" b="1">
                <a:solidFill>
                  <a:srgbClr val="95A4D4"/>
                </a:solidFill>
                <a:ea typeface="Arial Unicode MS" panose="020B0604020202020204" pitchFamily="34" charset="-128"/>
                <a:cs typeface="Arial Unicode MS" panose="020B0604020202020204" pitchFamily="34" charset="-128"/>
              </a:rPr>
              <a:t>, </a:t>
            </a:r>
            <a:r>
              <a:rPr lang="lv-LV" altLang="lv-LV" sz="1800" b="1">
                <a:solidFill>
                  <a:srgbClr val="95A4D4"/>
                </a:solidFill>
                <a:ea typeface="Arial Unicode MS" panose="020B0604020202020204" pitchFamily="34" charset="-128"/>
                <a:cs typeface="Arial Unicode MS" panose="020B0604020202020204" pitchFamily="34" charset="-128"/>
              </a:rPr>
              <a:t>l.jankauskiene</a:t>
            </a:r>
            <a:r>
              <a:rPr lang="en-US" altLang="lv-LV" sz="1800" b="1" dirty="0">
                <a:solidFill>
                  <a:srgbClr val="95A4D4"/>
                </a:solidFill>
                <a:ea typeface="Arial Unicode MS" panose="020B0604020202020204" pitchFamily="34" charset="-128"/>
                <a:cs typeface="Arial Unicode MS" panose="020B0604020202020204" pitchFamily="34" charset="-128"/>
              </a:rPr>
              <a:t>@</a:t>
            </a:r>
            <a:r>
              <a:rPr lang="en-US" altLang="lv-LV" sz="1800" b="1" dirty="0" err="1">
                <a:solidFill>
                  <a:srgbClr val="95A4D4"/>
                </a:solidFill>
                <a:ea typeface="Arial Unicode MS" panose="020B0604020202020204" pitchFamily="34" charset="-128"/>
                <a:cs typeface="Arial Unicode MS" panose="020B0604020202020204" pitchFamily="34" charset="-128"/>
              </a:rPr>
              <a:t>gpf.lt</a:t>
            </a:r>
            <a:endParaRPr lang="lv-LV" altLang="lv-LV" sz="1800" b="1" dirty="0">
              <a:solidFill>
                <a:srgbClr val="95A4D4"/>
              </a:solidFill>
              <a:ea typeface="Arial Unicode MS" panose="020B0604020202020204" pitchFamily="34" charset="-128"/>
              <a:cs typeface="Arial Unicode MS" panose="020B0604020202020204" pitchFamily="34" charset="-128"/>
            </a:endParaRPr>
          </a:p>
          <a:p>
            <a:pPr eaLnBrk="1" hangingPunct="1">
              <a:spcBef>
                <a:spcPct val="0"/>
              </a:spcBef>
              <a:buFontTx/>
              <a:buNone/>
            </a:pPr>
            <a:endParaRPr lang="lv-LV" altLang="lv-LV" sz="1800" b="1" dirty="0">
              <a:solidFill>
                <a:srgbClr val="95A4D4"/>
              </a:solidFill>
              <a:ea typeface="Arial Unicode MS" panose="020B0604020202020204" pitchFamily="34" charset="-128"/>
              <a:cs typeface="Arial Unicode MS" panose="020B0604020202020204" pitchFamily="34" charset="-128"/>
            </a:endParaRPr>
          </a:p>
          <a:p>
            <a:pPr eaLnBrk="1" hangingPunct="1">
              <a:spcBef>
                <a:spcPct val="0"/>
              </a:spcBef>
              <a:buFontTx/>
              <a:buNone/>
            </a:pPr>
            <a:endParaRPr lang="en-GB" altLang="lv-LV" sz="3600" b="1" dirty="0">
              <a:solidFill>
                <a:srgbClr val="95A4D4"/>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07082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tLit Priorities Theme">
  <a:themeElements>
    <a:clrScheme name="LatLit Priorities Scheme">
      <a:dk1>
        <a:sysClr val="windowText" lastClr="000000"/>
      </a:dk1>
      <a:lt1>
        <a:sysClr val="window" lastClr="FFFFFF"/>
      </a:lt1>
      <a:dk2>
        <a:srgbClr val="003399"/>
      </a:dk2>
      <a:lt2>
        <a:srgbClr val="9FAEE5"/>
      </a:lt2>
      <a:accent1>
        <a:srgbClr val="9FAEE5"/>
      </a:accent1>
      <a:accent2>
        <a:srgbClr val="003399"/>
      </a:accent2>
      <a:accent3>
        <a:srgbClr val="98C222"/>
      </a:accent3>
      <a:accent4>
        <a:srgbClr val="EA6647"/>
      </a:accent4>
      <a:accent5>
        <a:srgbClr val="A36298"/>
      </a:accent5>
      <a:accent6>
        <a:srgbClr val="3C7486"/>
      </a:accent6>
      <a:hlink>
        <a:srgbClr val="0563C1"/>
      </a:hlink>
      <a:folHlink>
        <a:srgbClr val="954F72"/>
      </a:folHlink>
    </a:clrScheme>
    <a:fontScheme name="LatLit fonts">
      <a:majorFont>
        <a:latin typeface="Arial"/>
        <a:ea typeface="Cambria Math"/>
        <a:cs typeface=""/>
      </a:majorFont>
      <a:minorFont>
        <a:latin typeface="Arial"/>
        <a:ea typeface="Cambria Math"/>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tLit Priorities Theme" id="{D561ECC3-96F3-4A51-8401-B539DA9A2BE8}" vid="{5535AC07-52AF-46AC-997F-19991FDB0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LatLit Priorities Theme</Template>
  <TotalTime>10636</TotalTime>
  <Words>881</Words>
  <Application>Microsoft Office PowerPoint</Application>
  <PresentationFormat>Widescreen</PresentationFormat>
  <Paragraphs>94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 Unicode MS</vt:lpstr>
      <vt:lpstr>Arial</vt:lpstr>
      <vt:lpstr>Calibri</vt:lpstr>
      <vt:lpstr>Cambria Math</vt:lpstr>
      <vt:lpstr>OpenSans</vt:lpstr>
      <vt:lpstr>Times New Roman</vt:lpstr>
      <vt:lpstr>Wingdings</vt:lpstr>
      <vt:lpstr>LatLit Priorities Theme</vt:lpstr>
      <vt:lpstr>PowerPoint Presentation</vt:lpstr>
      <vt:lpstr>Sustainable Integration of Novel Solutions into Cultural Heritage Sites</vt:lpstr>
      <vt:lpstr>Sustainable Integration of Novel Solutions into Cultural Heritage Sites</vt:lpstr>
      <vt:lpstr>PowerPoint Presentation</vt:lpstr>
      <vt:lpstr>Sustainable Integration of Novel Solutions into Cultural Heritage Sites</vt:lpstr>
      <vt:lpstr>Sustainable Integration of Novel Solutions into Cultural Heritage Sites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Dainis Barkans</dc:creator>
  <cp:lastModifiedBy>Marijus Pileckas</cp:lastModifiedBy>
  <cp:revision>1972</cp:revision>
  <cp:lastPrinted>2020-08-25T10:12:17Z</cp:lastPrinted>
  <dcterms:created xsi:type="dcterms:W3CDTF">2015-11-13T10:20:07Z</dcterms:created>
  <dcterms:modified xsi:type="dcterms:W3CDTF">2020-08-26T11:03:36Z</dcterms:modified>
</cp:coreProperties>
</file>