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handoutMasterIdLst>
    <p:handoutMasterId r:id="rId24"/>
  </p:handoutMasterIdLst>
  <p:sldIdLst>
    <p:sldId id="344" r:id="rId2"/>
    <p:sldId id="346" r:id="rId3"/>
    <p:sldId id="347" r:id="rId4"/>
    <p:sldId id="348" r:id="rId5"/>
    <p:sldId id="326" r:id="rId6"/>
    <p:sldId id="318" r:id="rId7"/>
    <p:sldId id="325" r:id="rId8"/>
    <p:sldId id="343" r:id="rId9"/>
    <p:sldId id="352" r:id="rId10"/>
    <p:sldId id="349" r:id="rId11"/>
    <p:sldId id="355" r:id="rId12"/>
    <p:sldId id="324" r:id="rId13"/>
    <p:sldId id="323" r:id="rId14"/>
    <p:sldId id="329" r:id="rId15"/>
    <p:sldId id="353" r:id="rId16"/>
    <p:sldId id="356" r:id="rId17"/>
    <p:sldId id="357" r:id="rId18"/>
    <p:sldId id="358" r:id="rId19"/>
    <p:sldId id="360" r:id="rId20"/>
    <p:sldId id="359" r:id="rId21"/>
    <p:sldId id="354" r:id="rId22"/>
  </p:sldIdLst>
  <p:sldSz cx="10826750" cy="8120063" type="B4ISO"/>
  <p:notesSz cx="6745288" cy="9882188"/>
  <p:defaultTextStyle>
    <a:defPPr>
      <a:defRPr lang="lv-LV"/>
    </a:defPPr>
    <a:lvl1pPr marL="0" algn="l" defTabSz="1033455" rtl="0" eaLnBrk="1" latinLnBrk="0" hangingPunct="1">
      <a:defRPr sz="2000" kern="1200">
        <a:solidFill>
          <a:schemeClr val="tx1"/>
        </a:solidFill>
        <a:latin typeface="+mn-lt"/>
        <a:ea typeface="+mn-ea"/>
        <a:cs typeface="+mn-cs"/>
      </a:defRPr>
    </a:lvl1pPr>
    <a:lvl2pPr marL="516727" algn="l" defTabSz="1033455" rtl="0" eaLnBrk="1" latinLnBrk="0" hangingPunct="1">
      <a:defRPr sz="2000" kern="1200">
        <a:solidFill>
          <a:schemeClr val="tx1"/>
        </a:solidFill>
        <a:latin typeface="+mn-lt"/>
        <a:ea typeface="+mn-ea"/>
        <a:cs typeface="+mn-cs"/>
      </a:defRPr>
    </a:lvl2pPr>
    <a:lvl3pPr marL="1033455" algn="l" defTabSz="1033455" rtl="0" eaLnBrk="1" latinLnBrk="0" hangingPunct="1">
      <a:defRPr sz="2000" kern="1200">
        <a:solidFill>
          <a:schemeClr val="tx1"/>
        </a:solidFill>
        <a:latin typeface="+mn-lt"/>
        <a:ea typeface="+mn-ea"/>
        <a:cs typeface="+mn-cs"/>
      </a:defRPr>
    </a:lvl3pPr>
    <a:lvl4pPr marL="1550182" algn="l" defTabSz="1033455" rtl="0" eaLnBrk="1" latinLnBrk="0" hangingPunct="1">
      <a:defRPr sz="2000" kern="1200">
        <a:solidFill>
          <a:schemeClr val="tx1"/>
        </a:solidFill>
        <a:latin typeface="+mn-lt"/>
        <a:ea typeface="+mn-ea"/>
        <a:cs typeface="+mn-cs"/>
      </a:defRPr>
    </a:lvl4pPr>
    <a:lvl5pPr marL="2066910" algn="l" defTabSz="1033455" rtl="0" eaLnBrk="1" latinLnBrk="0" hangingPunct="1">
      <a:defRPr sz="2000" kern="1200">
        <a:solidFill>
          <a:schemeClr val="tx1"/>
        </a:solidFill>
        <a:latin typeface="+mn-lt"/>
        <a:ea typeface="+mn-ea"/>
        <a:cs typeface="+mn-cs"/>
      </a:defRPr>
    </a:lvl5pPr>
    <a:lvl6pPr marL="2583637" algn="l" defTabSz="1033455" rtl="0" eaLnBrk="1" latinLnBrk="0" hangingPunct="1">
      <a:defRPr sz="2000" kern="1200">
        <a:solidFill>
          <a:schemeClr val="tx1"/>
        </a:solidFill>
        <a:latin typeface="+mn-lt"/>
        <a:ea typeface="+mn-ea"/>
        <a:cs typeface="+mn-cs"/>
      </a:defRPr>
    </a:lvl6pPr>
    <a:lvl7pPr marL="3100365" algn="l" defTabSz="1033455" rtl="0" eaLnBrk="1" latinLnBrk="0" hangingPunct="1">
      <a:defRPr sz="2000" kern="1200">
        <a:solidFill>
          <a:schemeClr val="tx1"/>
        </a:solidFill>
        <a:latin typeface="+mn-lt"/>
        <a:ea typeface="+mn-ea"/>
        <a:cs typeface="+mn-cs"/>
      </a:defRPr>
    </a:lvl7pPr>
    <a:lvl8pPr marL="3617092" algn="l" defTabSz="1033455" rtl="0" eaLnBrk="1" latinLnBrk="0" hangingPunct="1">
      <a:defRPr sz="2000" kern="1200">
        <a:solidFill>
          <a:schemeClr val="tx1"/>
        </a:solidFill>
        <a:latin typeface="+mn-lt"/>
        <a:ea typeface="+mn-ea"/>
        <a:cs typeface="+mn-cs"/>
      </a:defRPr>
    </a:lvl8pPr>
    <a:lvl9pPr marL="4133820" algn="l" defTabSz="103345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8">
          <p15:clr>
            <a:srgbClr val="A4A3A4"/>
          </p15:clr>
        </p15:guide>
        <p15:guide id="2" pos="341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ce"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1187" autoAdjust="0"/>
  </p:normalViewPr>
  <p:slideViewPr>
    <p:cSldViewPr snapToGrid="0">
      <p:cViewPr varScale="1">
        <p:scale>
          <a:sx n="85" d="100"/>
          <a:sy n="85" d="100"/>
        </p:scale>
        <p:origin x="2022" y="90"/>
      </p:cViewPr>
      <p:guideLst>
        <p:guide orient="horz" pos="2558"/>
        <p:guide pos="34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22376" cy="494189"/>
          </a:xfrm>
          <a:prstGeom prst="rect">
            <a:avLst/>
          </a:prstGeom>
        </p:spPr>
        <p:txBody>
          <a:bodyPr vert="horz" lIns="91502" tIns="45751" rIns="91502" bIns="45751" rtlCol="0"/>
          <a:lstStyle>
            <a:lvl1pPr algn="l">
              <a:defRPr sz="1200"/>
            </a:lvl1pPr>
          </a:lstStyle>
          <a:p>
            <a:endParaRPr lang="lv-LV"/>
          </a:p>
        </p:txBody>
      </p:sp>
      <p:sp>
        <p:nvSpPr>
          <p:cNvPr id="3" name="Date Placeholder 2"/>
          <p:cNvSpPr>
            <a:spLocks noGrp="1"/>
          </p:cNvSpPr>
          <p:nvPr>
            <p:ph type="dt" sz="quarter" idx="1"/>
          </p:nvPr>
        </p:nvSpPr>
        <p:spPr>
          <a:xfrm>
            <a:off x="3821324" y="2"/>
            <a:ext cx="2922376" cy="494189"/>
          </a:xfrm>
          <a:prstGeom prst="rect">
            <a:avLst/>
          </a:prstGeom>
        </p:spPr>
        <p:txBody>
          <a:bodyPr vert="horz" lIns="91502" tIns="45751" rIns="91502" bIns="45751" rtlCol="0"/>
          <a:lstStyle>
            <a:lvl1pPr algn="r">
              <a:defRPr sz="1200"/>
            </a:lvl1pPr>
          </a:lstStyle>
          <a:p>
            <a:fld id="{4B7B9846-7DA4-4A71-B4E4-75004FBC9554}" type="datetimeFigureOut">
              <a:rPr lang="lv-LV" smtClean="0"/>
              <a:t>26.08.2020</a:t>
            </a:fld>
            <a:endParaRPr lang="lv-LV"/>
          </a:p>
        </p:txBody>
      </p:sp>
      <p:sp>
        <p:nvSpPr>
          <p:cNvPr id="4" name="Footer Placeholder 3"/>
          <p:cNvSpPr>
            <a:spLocks noGrp="1"/>
          </p:cNvSpPr>
          <p:nvPr>
            <p:ph type="ftr" sz="quarter" idx="2"/>
          </p:nvPr>
        </p:nvSpPr>
        <p:spPr>
          <a:xfrm>
            <a:off x="0" y="9386411"/>
            <a:ext cx="2922376" cy="494188"/>
          </a:xfrm>
          <a:prstGeom prst="rect">
            <a:avLst/>
          </a:prstGeom>
        </p:spPr>
        <p:txBody>
          <a:bodyPr vert="horz" lIns="91502" tIns="45751" rIns="91502" bIns="45751" rtlCol="0" anchor="b"/>
          <a:lstStyle>
            <a:lvl1pPr algn="l">
              <a:defRPr sz="1200"/>
            </a:lvl1pPr>
          </a:lstStyle>
          <a:p>
            <a:endParaRPr lang="lv-LV"/>
          </a:p>
        </p:txBody>
      </p:sp>
      <p:sp>
        <p:nvSpPr>
          <p:cNvPr id="5" name="Slide Number Placeholder 4"/>
          <p:cNvSpPr>
            <a:spLocks noGrp="1"/>
          </p:cNvSpPr>
          <p:nvPr>
            <p:ph type="sldNum" sz="quarter" idx="3"/>
          </p:nvPr>
        </p:nvSpPr>
        <p:spPr>
          <a:xfrm>
            <a:off x="3821324" y="9386411"/>
            <a:ext cx="2922376" cy="494188"/>
          </a:xfrm>
          <a:prstGeom prst="rect">
            <a:avLst/>
          </a:prstGeom>
        </p:spPr>
        <p:txBody>
          <a:bodyPr vert="horz" lIns="91502" tIns="45751" rIns="91502" bIns="45751" rtlCol="0" anchor="b"/>
          <a:lstStyle>
            <a:lvl1pPr algn="r">
              <a:defRPr sz="1200"/>
            </a:lvl1pPr>
          </a:lstStyle>
          <a:p>
            <a:fld id="{A3308962-7A2C-4DEC-9EDA-569DC2CD4F41}" type="slidenum">
              <a:rPr lang="lv-LV" smtClean="0"/>
              <a:t>‹#›</a:t>
            </a:fld>
            <a:endParaRPr lang="lv-LV"/>
          </a:p>
        </p:txBody>
      </p:sp>
    </p:spTree>
    <p:extLst>
      <p:ext uri="{BB962C8B-B14F-4D97-AF65-F5344CB8AC3E}">
        <p14:creationId xmlns:p14="http://schemas.microsoft.com/office/powerpoint/2010/main" val="3958981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3541" cy="494670"/>
          </a:xfrm>
          <a:prstGeom prst="rect">
            <a:avLst/>
          </a:prstGeom>
        </p:spPr>
        <p:txBody>
          <a:bodyPr vert="horz" lIns="91943" tIns="45971" rIns="91943" bIns="45971" rtlCol="0"/>
          <a:lstStyle>
            <a:lvl1pPr algn="l">
              <a:defRPr sz="1200"/>
            </a:lvl1pPr>
          </a:lstStyle>
          <a:p>
            <a:endParaRPr lang="lv-LV"/>
          </a:p>
        </p:txBody>
      </p:sp>
      <p:sp>
        <p:nvSpPr>
          <p:cNvPr id="3" name="Date Placeholder 2"/>
          <p:cNvSpPr>
            <a:spLocks noGrp="1"/>
          </p:cNvSpPr>
          <p:nvPr>
            <p:ph type="dt" idx="1"/>
          </p:nvPr>
        </p:nvSpPr>
        <p:spPr>
          <a:xfrm>
            <a:off x="3820158" y="0"/>
            <a:ext cx="2923540" cy="494670"/>
          </a:xfrm>
          <a:prstGeom prst="rect">
            <a:avLst/>
          </a:prstGeom>
        </p:spPr>
        <p:txBody>
          <a:bodyPr vert="horz" lIns="91943" tIns="45971" rIns="91943" bIns="45971" rtlCol="0"/>
          <a:lstStyle>
            <a:lvl1pPr algn="r">
              <a:defRPr sz="1200"/>
            </a:lvl1pPr>
          </a:lstStyle>
          <a:p>
            <a:fld id="{53884DED-FEBD-49F3-B989-06A8D8FC55DC}" type="datetimeFigureOut">
              <a:rPr lang="lv-LV" smtClean="0"/>
              <a:t>26.08.2020</a:t>
            </a:fld>
            <a:endParaRPr lang="lv-LV"/>
          </a:p>
        </p:txBody>
      </p:sp>
      <p:sp>
        <p:nvSpPr>
          <p:cNvPr id="4" name="Slide Image Placeholder 3"/>
          <p:cNvSpPr>
            <a:spLocks noGrp="1" noRot="1" noChangeAspect="1"/>
          </p:cNvSpPr>
          <p:nvPr>
            <p:ph type="sldImg" idx="2"/>
          </p:nvPr>
        </p:nvSpPr>
        <p:spPr>
          <a:xfrm>
            <a:off x="1150938" y="1236663"/>
            <a:ext cx="4443412" cy="3333750"/>
          </a:xfrm>
          <a:prstGeom prst="rect">
            <a:avLst/>
          </a:prstGeom>
          <a:noFill/>
          <a:ln w="12700">
            <a:solidFill>
              <a:prstClr val="black"/>
            </a:solidFill>
          </a:ln>
        </p:spPr>
        <p:txBody>
          <a:bodyPr vert="horz" lIns="91943" tIns="45971" rIns="91943" bIns="45971" rtlCol="0" anchor="ctr"/>
          <a:lstStyle/>
          <a:p>
            <a:endParaRPr lang="lv-LV"/>
          </a:p>
        </p:txBody>
      </p:sp>
      <p:sp>
        <p:nvSpPr>
          <p:cNvPr id="5" name="Notes Placeholder 4"/>
          <p:cNvSpPr>
            <a:spLocks noGrp="1"/>
          </p:cNvSpPr>
          <p:nvPr>
            <p:ph type="body" sz="quarter" idx="3"/>
          </p:nvPr>
        </p:nvSpPr>
        <p:spPr>
          <a:xfrm>
            <a:off x="674053" y="4756194"/>
            <a:ext cx="5397184" cy="3890121"/>
          </a:xfrm>
          <a:prstGeom prst="rect">
            <a:avLst/>
          </a:prstGeom>
        </p:spPr>
        <p:txBody>
          <a:bodyPr vert="horz" lIns="91943" tIns="45971" rIns="91943" bIns="459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1" y="9387518"/>
            <a:ext cx="2923541" cy="494670"/>
          </a:xfrm>
          <a:prstGeom prst="rect">
            <a:avLst/>
          </a:prstGeom>
        </p:spPr>
        <p:txBody>
          <a:bodyPr vert="horz" lIns="91943" tIns="45971" rIns="91943" bIns="45971" rtlCol="0" anchor="b"/>
          <a:lstStyle>
            <a:lvl1pPr algn="l">
              <a:defRPr sz="1200"/>
            </a:lvl1pPr>
          </a:lstStyle>
          <a:p>
            <a:endParaRPr lang="lv-LV"/>
          </a:p>
        </p:txBody>
      </p:sp>
      <p:sp>
        <p:nvSpPr>
          <p:cNvPr id="7" name="Slide Number Placeholder 6"/>
          <p:cNvSpPr>
            <a:spLocks noGrp="1"/>
          </p:cNvSpPr>
          <p:nvPr>
            <p:ph type="sldNum" sz="quarter" idx="5"/>
          </p:nvPr>
        </p:nvSpPr>
        <p:spPr>
          <a:xfrm>
            <a:off x="3820158" y="9387518"/>
            <a:ext cx="2923540" cy="494670"/>
          </a:xfrm>
          <a:prstGeom prst="rect">
            <a:avLst/>
          </a:prstGeom>
        </p:spPr>
        <p:txBody>
          <a:bodyPr vert="horz" lIns="91943" tIns="45971" rIns="91943" bIns="45971" rtlCol="0" anchor="b"/>
          <a:lstStyle>
            <a:lvl1pPr algn="r">
              <a:defRPr sz="1200"/>
            </a:lvl1pPr>
          </a:lstStyle>
          <a:p>
            <a:fld id="{AB299EE0-4AAD-499E-ADF1-A2268C5A2667}" type="slidenum">
              <a:rPr lang="lv-LV" smtClean="0"/>
              <a:t>‹#›</a:t>
            </a:fld>
            <a:endParaRPr lang="lv-LV"/>
          </a:p>
        </p:txBody>
      </p:sp>
    </p:spTree>
    <p:extLst>
      <p:ext uri="{BB962C8B-B14F-4D97-AF65-F5344CB8AC3E}">
        <p14:creationId xmlns:p14="http://schemas.microsoft.com/office/powerpoint/2010/main" val="360121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1</a:t>
            </a:fld>
            <a:endParaRPr lang="lv-LV"/>
          </a:p>
        </p:txBody>
      </p:sp>
    </p:spTree>
    <p:extLst>
      <p:ext uri="{BB962C8B-B14F-4D97-AF65-F5344CB8AC3E}">
        <p14:creationId xmlns:p14="http://schemas.microsoft.com/office/powerpoint/2010/main" val="37661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10</a:t>
            </a:fld>
            <a:endParaRPr lang="lv-LV"/>
          </a:p>
        </p:txBody>
      </p:sp>
    </p:spTree>
    <p:extLst>
      <p:ext uri="{BB962C8B-B14F-4D97-AF65-F5344CB8AC3E}">
        <p14:creationId xmlns:p14="http://schemas.microsoft.com/office/powerpoint/2010/main" val="268130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11</a:t>
            </a:fld>
            <a:endParaRPr lang="lv-LV"/>
          </a:p>
        </p:txBody>
      </p:sp>
    </p:spTree>
    <p:extLst>
      <p:ext uri="{BB962C8B-B14F-4D97-AF65-F5344CB8AC3E}">
        <p14:creationId xmlns:p14="http://schemas.microsoft.com/office/powerpoint/2010/main" val="2855495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12</a:t>
            </a:fld>
            <a:endParaRPr lang="lv-LV"/>
          </a:p>
        </p:txBody>
      </p:sp>
    </p:spTree>
    <p:extLst>
      <p:ext uri="{BB962C8B-B14F-4D97-AF65-F5344CB8AC3E}">
        <p14:creationId xmlns:p14="http://schemas.microsoft.com/office/powerpoint/2010/main" val="1703224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13</a:t>
            </a:fld>
            <a:endParaRPr lang="lv-LV"/>
          </a:p>
        </p:txBody>
      </p:sp>
    </p:spTree>
    <p:extLst>
      <p:ext uri="{BB962C8B-B14F-4D97-AF65-F5344CB8AC3E}">
        <p14:creationId xmlns:p14="http://schemas.microsoft.com/office/powerpoint/2010/main" val="409908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14</a:t>
            </a:fld>
            <a:endParaRPr lang="lv-LV"/>
          </a:p>
        </p:txBody>
      </p:sp>
    </p:spTree>
    <p:extLst>
      <p:ext uri="{BB962C8B-B14F-4D97-AF65-F5344CB8AC3E}">
        <p14:creationId xmlns:p14="http://schemas.microsoft.com/office/powerpoint/2010/main" val="3927440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15</a:t>
            </a:fld>
            <a:endParaRPr lang="lv-LV"/>
          </a:p>
        </p:txBody>
      </p:sp>
    </p:spTree>
    <p:extLst>
      <p:ext uri="{BB962C8B-B14F-4D97-AF65-F5344CB8AC3E}">
        <p14:creationId xmlns:p14="http://schemas.microsoft.com/office/powerpoint/2010/main" val="315433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16</a:t>
            </a:fld>
            <a:endParaRPr lang="lv-LV"/>
          </a:p>
        </p:txBody>
      </p:sp>
    </p:spTree>
    <p:extLst>
      <p:ext uri="{BB962C8B-B14F-4D97-AF65-F5344CB8AC3E}">
        <p14:creationId xmlns:p14="http://schemas.microsoft.com/office/powerpoint/2010/main" val="3969662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is planned with aim to promote the two addressed manor parks: </a:t>
            </a:r>
            <a:r>
              <a:rPr lang="en-US" dirty="0" err="1"/>
              <a:t>Eleja</a:t>
            </a:r>
            <a:r>
              <a:rPr lang="en-US" dirty="0"/>
              <a:t> Manor Park and </a:t>
            </a:r>
            <a:r>
              <a:rPr lang="en-US" dirty="0" err="1"/>
              <a:t>Žagare</a:t>
            </a:r>
            <a:r>
              <a:rPr lang="en-US" dirty="0"/>
              <a:t> Manor Park by introducing with them and services they offer LV and LT journalists, tourism operators and culture and nature thematic bloggers. One-day trip of 12-16 participants: a) tourism operators, </a:t>
            </a:r>
            <a:r>
              <a:rPr lang="en-US" dirty="0" err="1"/>
              <a:t>organising</a:t>
            </a:r>
            <a:r>
              <a:rPr lang="en-US" dirty="0"/>
              <a:t> thematically relevant short-term tours, b) journalists from specified architecture and landscape media, as well from media writing about culture, tourism, leisure time, c) popular culture and nature thematic bloggers  will be </a:t>
            </a:r>
            <a:r>
              <a:rPr lang="en-US" dirty="0" err="1"/>
              <a:t>organised</a:t>
            </a:r>
            <a:r>
              <a:rPr lang="en-US" dirty="0"/>
              <a:t>. Particular </a:t>
            </a:r>
            <a:r>
              <a:rPr lang="en-US" dirty="0" err="1"/>
              <a:t>programme</a:t>
            </a:r>
            <a:r>
              <a:rPr lang="en-US" dirty="0"/>
              <a:t> will be developed for the trip and send together with invitation. Verbal communication will be established in line with written invitation. If number of bodies who will express interest to take part in the trip will be larger than budget possibilities, those to be approved for the trip will be selected based on “offered benefits and their added value” principle.  During the trip the group will attend and get acquainted with both sites and offered services, will take part in activities </a:t>
            </a:r>
            <a:r>
              <a:rPr lang="en-US" dirty="0" err="1"/>
              <a:t>organised</a:t>
            </a:r>
            <a:r>
              <a:rPr lang="en-US" dirty="0"/>
              <a:t> for them, will meet parks’ maintainers, guides and other specialists, who would provide information and give experiences. LP1 JLM will cover catering and event provision costs arising while the group will visit </a:t>
            </a:r>
            <a:r>
              <a:rPr lang="en-US" dirty="0" err="1"/>
              <a:t>Eleja</a:t>
            </a:r>
            <a:r>
              <a:rPr lang="en-US" dirty="0"/>
              <a:t> Manor Park, PP3 ZRP – </a:t>
            </a:r>
            <a:r>
              <a:rPr lang="en-US" dirty="0" err="1"/>
              <a:t>Žagare</a:t>
            </a:r>
            <a:r>
              <a:rPr lang="en-US" dirty="0"/>
              <a:t> Manor Park. Transport costs will be paid by LP1 for the LV participants, by PP3 for LT participants. </a:t>
            </a:r>
            <a:endParaRPr lang="lv-LV" dirty="0"/>
          </a:p>
          <a:p>
            <a:r>
              <a:rPr lang="en-US" dirty="0"/>
              <a:t>One-day cross-border conference will be held aim to demonstrate to national stakeholders of both countries (LV and LT) work done, results  achieved and to raise their awareness on manor parks as sites attractive for tourism from perspective of leisure time </a:t>
            </a:r>
            <a:r>
              <a:rPr lang="en-US" dirty="0" err="1"/>
              <a:t>travellers</a:t>
            </a:r>
            <a:r>
              <a:rPr lang="en-US" dirty="0"/>
              <a:t>, as well as of visitors having professional interest. Location: Jelgava, LV. LP1 and PP2 will be responsible for overall </a:t>
            </a:r>
            <a:r>
              <a:rPr lang="en-US" dirty="0" err="1"/>
              <a:t>organisation</a:t>
            </a:r>
            <a:r>
              <a:rPr lang="en-US" dirty="0"/>
              <a:t> and provision of the conference. Representatives of all partners, as well of other stakeholders from LV and LT: regional authorities, culture and nature heritage supervision bodies, culture and nature tourism operators, other bodies, managing manor and castles parks, will be invited. Professionals: landscape architects, cultural heritage and nature sites managers, researchers, historians, </a:t>
            </a:r>
            <a:r>
              <a:rPr lang="en-US" dirty="0" err="1"/>
              <a:t>artisanals</a:t>
            </a:r>
            <a:r>
              <a:rPr lang="en-US" dirty="0"/>
              <a:t> (gardeners) will be invited as experts, providing justified views an opinion, raising constructive dialogue and proposing ideas for further developments. Representatives of other </a:t>
            </a:r>
            <a:r>
              <a:rPr lang="en-US" dirty="0" err="1"/>
              <a:t>G.Kuphaldt</a:t>
            </a:r>
            <a:r>
              <a:rPr lang="en-US" dirty="0"/>
              <a:t> sites from Estonia, Poland, Ukraine, Belarus, Russia, other regions of Latvia, Lithuania will be invited. During the conference research materials, developed tools will be demonstrated, new exhibition hall in </a:t>
            </a:r>
            <a:r>
              <a:rPr lang="en-US" dirty="0" err="1"/>
              <a:t>Eleja</a:t>
            </a:r>
            <a:r>
              <a:rPr lang="en-US" dirty="0"/>
              <a:t> visited. In order to transfer best practices from preciously implemented projects (LLI-313, for example), project partners will be invited to the public events of LLI-444 project in order also get information on different park management angles and approaches, including Activity T.3.3. Joint conference.</a:t>
            </a:r>
            <a:endParaRPr lang="lv-LV" dirty="0"/>
          </a:p>
        </p:txBody>
      </p:sp>
      <p:sp>
        <p:nvSpPr>
          <p:cNvPr id="4" name="Slide Number Placeholder 3"/>
          <p:cNvSpPr>
            <a:spLocks noGrp="1"/>
          </p:cNvSpPr>
          <p:nvPr>
            <p:ph type="sldNum" sz="quarter" idx="5"/>
          </p:nvPr>
        </p:nvSpPr>
        <p:spPr/>
        <p:txBody>
          <a:bodyPr/>
          <a:lstStyle/>
          <a:p>
            <a:fld id="{AB299EE0-4AAD-499E-ADF1-A2268C5A2667}" type="slidenum">
              <a:rPr lang="lv-LV" smtClean="0"/>
              <a:t>17</a:t>
            </a:fld>
            <a:endParaRPr lang="lv-LV"/>
          </a:p>
        </p:txBody>
      </p:sp>
    </p:spTree>
    <p:extLst>
      <p:ext uri="{BB962C8B-B14F-4D97-AF65-F5344CB8AC3E}">
        <p14:creationId xmlns:p14="http://schemas.microsoft.com/office/powerpoint/2010/main" val="98361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exhibition hall (423,4 m2) will be constructed in </a:t>
            </a:r>
            <a:r>
              <a:rPr lang="en-US" dirty="0" err="1"/>
              <a:t>Eleja</a:t>
            </a:r>
            <a:r>
              <a:rPr lang="en-US" dirty="0"/>
              <a:t> Manor Park according to the design project, approved by the construction board and the state cultural monuments protection inspection. The exhibition hall will be used to expose permanent exhibition of </a:t>
            </a:r>
            <a:r>
              <a:rPr lang="en-US" dirty="0" err="1"/>
              <a:t>G.Kuphald</a:t>
            </a:r>
            <a:r>
              <a:rPr lang="en-US" dirty="0"/>
              <a:t> landscape architecture heritage, development of manor parks and gardens, as well temporary exhibitions and other events related to architecture, cultural heritage, and related thematic. The  original beams of  the </a:t>
            </a:r>
            <a:r>
              <a:rPr lang="en-US" dirty="0" err="1"/>
              <a:t>Eleja</a:t>
            </a:r>
            <a:r>
              <a:rPr lang="en-US" dirty="0"/>
              <a:t> Manor Park Tea House will be integrated in the exposition. </a:t>
            </a:r>
            <a:endParaRPr lang="lv-LV" dirty="0"/>
          </a:p>
        </p:txBody>
      </p:sp>
      <p:sp>
        <p:nvSpPr>
          <p:cNvPr id="4" name="Slide Number Placeholder 3"/>
          <p:cNvSpPr>
            <a:spLocks noGrp="1"/>
          </p:cNvSpPr>
          <p:nvPr>
            <p:ph type="sldNum" sz="quarter" idx="5"/>
          </p:nvPr>
        </p:nvSpPr>
        <p:spPr/>
        <p:txBody>
          <a:bodyPr/>
          <a:lstStyle/>
          <a:p>
            <a:fld id="{AB299EE0-4AAD-499E-ADF1-A2268C5A2667}" type="slidenum">
              <a:rPr lang="lv-LV" smtClean="0"/>
              <a:t>18</a:t>
            </a:fld>
            <a:endParaRPr lang="lv-LV"/>
          </a:p>
        </p:txBody>
      </p:sp>
    </p:spTree>
    <p:extLst>
      <p:ext uri="{BB962C8B-B14F-4D97-AF65-F5344CB8AC3E}">
        <p14:creationId xmlns:p14="http://schemas.microsoft.com/office/powerpoint/2010/main" val="3992432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19</a:t>
            </a:fld>
            <a:endParaRPr lang="lv-LV"/>
          </a:p>
        </p:txBody>
      </p:sp>
    </p:spTree>
    <p:extLst>
      <p:ext uri="{BB962C8B-B14F-4D97-AF65-F5344CB8AC3E}">
        <p14:creationId xmlns:p14="http://schemas.microsoft.com/office/powerpoint/2010/main" val="21584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2</a:t>
            </a:fld>
            <a:endParaRPr lang="lv-LV"/>
          </a:p>
        </p:txBody>
      </p:sp>
    </p:spTree>
    <p:extLst>
      <p:ext uri="{BB962C8B-B14F-4D97-AF65-F5344CB8AC3E}">
        <p14:creationId xmlns:p14="http://schemas.microsoft.com/office/powerpoint/2010/main" val="73558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20</a:t>
            </a:fld>
            <a:endParaRPr lang="lv-LV"/>
          </a:p>
        </p:txBody>
      </p:sp>
    </p:spTree>
    <p:extLst>
      <p:ext uri="{BB962C8B-B14F-4D97-AF65-F5344CB8AC3E}">
        <p14:creationId xmlns:p14="http://schemas.microsoft.com/office/powerpoint/2010/main" val="130297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21</a:t>
            </a:fld>
            <a:endParaRPr lang="lv-LV"/>
          </a:p>
        </p:txBody>
      </p:sp>
    </p:spTree>
    <p:extLst>
      <p:ext uri="{BB962C8B-B14F-4D97-AF65-F5344CB8AC3E}">
        <p14:creationId xmlns:p14="http://schemas.microsoft.com/office/powerpoint/2010/main" val="241420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3</a:t>
            </a:fld>
            <a:endParaRPr lang="lv-LV"/>
          </a:p>
        </p:txBody>
      </p:sp>
    </p:spTree>
    <p:extLst>
      <p:ext uri="{BB962C8B-B14F-4D97-AF65-F5344CB8AC3E}">
        <p14:creationId xmlns:p14="http://schemas.microsoft.com/office/powerpoint/2010/main" val="310218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4</a:t>
            </a:fld>
            <a:endParaRPr lang="lv-LV"/>
          </a:p>
        </p:txBody>
      </p:sp>
    </p:spTree>
    <p:extLst>
      <p:ext uri="{BB962C8B-B14F-4D97-AF65-F5344CB8AC3E}">
        <p14:creationId xmlns:p14="http://schemas.microsoft.com/office/powerpoint/2010/main" val="218975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5</a:t>
            </a:fld>
            <a:endParaRPr lang="lv-LV"/>
          </a:p>
        </p:txBody>
      </p:sp>
    </p:spTree>
    <p:extLst>
      <p:ext uri="{BB962C8B-B14F-4D97-AF65-F5344CB8AC3E}">
        <p14:creationId xmlns:p14="http://schemas.microsoft.com/office/powerpoint/2010/main" val="415766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6</a:t>
            </a:fld>
            <a:endParaRPr lang="lv-LV"/>
          </a:p>
        </p:txBody>
      </p:sp>
    </p:spTree>
    <p:extLst>
      <p:ext uri="{BB962C8B-B14F-4D97-AF65-F5344CB8AC3E}">
        <p14:creationId xmlns:p14="http://schemas.microsoft.com/office/powerpoint/2010/main" val="4133328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7</a:t>
            </a:fld>
            <a:endParaRPr lang="lv-LV"/>
          </a:p>
        </p:txBody>
      </p:sp>
    </p:spTree>
    <p:extLst>
      <p:ext uri="{BB962C8B-B14F-4D97-AF65-F5344CB8AC3E}">
        <p14:creationId xmlns:p14="http://schemas.microsoft.com/office/powerpoint/2010/main" val="152257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8</a:t>
            </a:fld>
            <a:endParaRPr lang="lv-LV"/>
          </a:p>
        </p:txBody>
      </p:sp>
    </p:spTree>
    <p:extLst>
      <p:ext uri="{BB962C8B-B14F-4D97-AF65-F5344CB8AC3E}">
        <p14:creationId xmlns:p14="http://schemas.microsoft.com/office/powerpoint/2010/main" val="336928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B299EE0-4AAD-499E-ADF1-A2268C5A2667}" type="slidenum">
              <a:rPr lang="lv-LV" smtClean="0"/>
              <a:t>9</a:t>
            </a:fld>
            <a:endParaRPr lang="lv-LV"/>
          </a:p>
        </p:txBody>
      </p:sp>
    </p:spTree>
    <p:extLst>
      <p:ext uri="{BB962C8B-B14F-4D97-AF65-F5344CB8AC3E}">
        <p14:creationId xmlns:p14="http://schemas.microsoft.com/office/powerpoint/2010/main" val="351758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006" y="2522484"/>
            <a:ext cx="9202738" cy="1740551"/>
          </a:xfrm>
        </p:spPr>
        <p:txBody>
          <a:bodyPr/>
          <a:lstStyle/>
          <a:p>
            <a:r>
              <a:rPr lang="en-US"/>
              <a:t>Click to edit Master title style</a:t>
            </a:r>
            <a:endParaRPr lang="lv-LV"/>
          </a:p>
        </p:txBody>
      </p:sp>
      <p:sp>
        <p:nvSpPr>
          <p:cNvPr id="3" name="Subtitle 2"/>
          <p:cNvSpPr>
            <a:spLocks noGrp="1"/>
          </p:cNvSpPr>
          <p:nvPr>
            <p:ph type="subTitle" idx="1"/>
          </p:nvPr>
        </p:nvSpPr>
        <p:spPr>
          <a:xfrm>
            <a:off x="1624014" y="4601369"/>
            <a:ext cx="7578725" cy="2075127"/>
          </a:xfrm>
        </p:spPr>
        <p:txBody>
          <a:bodyPr/>
          <a:lstStyle>
            <a:lvl1pPr marL="0" indent="0" algn="ctr">
              <a:buNone/>
              <a:defRPr>
                <a:solidFill>
                  <a:schemeClr val="tx1">
                    <a:tint val="75000"/>
                  </a:schemeClr>
                </a:solidFill>
              </a:defRPr>
            </a:lvl1pPr>
            <a:lvl2pPr marL="541264" indent="0" algn="ctr">
              <a:buNone/>
              <a:defRPr>
                <a:solidFill>
                  <a:schemeClr val="tx1">
                    <a:tint val="75000"/>
                  </a:schemeClr>
                </a:solidFill>
              </a:defRPr>
            </a:lvl2pPr>
            <a:lvl3pPr marL="1082529" indent="0" algn="ctr">
              <a:buNone/>
              <a:defRPr>
                <a:solidFill>
                  <a:schemeClr val="tx1">
                    <a:tint val="75000"/>
                  </a:schemeClr>
                </a:solidFill>
              </a:defRPr>
            </a:lvl3pPr>
            <a:lvl4pPr marL="1623792" indent="0" algn="ctr">
              <a:buNone/>
              <a:defRPr>
                <a:solidFill>
                  <a:schemeClr val="tx1">
                    <a:tint val="75000"/>
                  </a:schemeClr>
                </a:solidFill>
              </a:defRPr>
            </a:lvl4pPr>
            <a:lvl5pPr marL="2165056" indent="0" algn="ctr">
              <a:buNone/>
              <a:defRPr>
                <a:solidFill>
                  <a:schemeClr val="tx1">
                    <a:tint val="75000"/>
                  </a:schemeClr>
                </a:solidFill>
              </a:defRPr>
            </a:lvl5pPr>
            <a:lvl6pPr marL="2706321" indent="0" algn="ctr">
              <a:buNone/>
              <a:defRPr>
                <a:solidFill>
                  <a:schemeClr val="tx1">
                    <a:tint val="75000"/>
                  </a:schemeClr>
                </a:solidFill>
              </a:defRPr>
            </a:lvl6pPr>
            <a:lvl7pPr marL="3247585" indent="0" algn="ctr">
              <a:buNone/>
              <a:defRPr>
                <a:solidFill>
                  <a:schemeClr val="tx1">
                    <a:tint val="75000"/>
                  </a:schemeClr>
                </a:solidFill>
              </a:defRPr>
            </a:lvl7pPr>
            <a:lvl8pPr marL="3788850" indent="0" algn="ctr">
              <a:buNone/>
              <a:defRPr>
                <a:solidFill>
                  <a:schemeClr val="tx1">
                    <a:tint val="75000"/>
                  </a:schemeClr>
                </a:solidFill>
              </a:defRPr>
            </a:lvl8pPr>
            <a:lvl9pPr marL="4330113"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4B0554EC-403A-443A-B614-0597EB32E604}" type="datetimeFigureOut">
              <a:rPr lang="lv-LV" smtClean="0"/>
              <a:t>26.08.2020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4830505-77B1-4571-8227-A780514CFCBA}" type="slidenum">
              <a:rPr lang="lv-LV" smtClean="0"/>
              <a:t>‹#›</a:t>
            </a:fld>
            <a:endParaRPr lang="lv-LV"/>
          </a:p>
        </p:txBody>
      </p:sp>
    </p:spTree>
    <p:extLst>
      <p:ext uri="{BB962C8B-B14F-4D97-AF65-F5344CB8AC3E}">
        <p14:creationId xmlns:p14="http://schemas.microsoft.com/office/powerpoint/2010/main" val="231644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4B0554EC-403A-443A-B614-0597EB32E604}" type="datetimeFigureOut">
              <a:rPr lang="lv-LV" smtClean="0"/>
              <a:t>26.08.2020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4830505-77B1-4571-8227-A780514CFCBA}" type="slidenum">
              <a:rPr lang="lv-LV" smtClean="0"/>
              <a:t>‹#›</a:t>
            </a:fld>
            <a:endParaRPr lang="lv-LV"/>
          </a:p>
        </p:txBody>
      </p:sp>
    </p:spTree>
    <p:extLst>
      <p:ext uri="{BB962C8B-B14F-4D97-AF65-F5344CB8AC3E}">
        <p14:creationId xmlns:p14="http://schemas.microsoft.com/office/powerpoint/2010/main" val="27973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9395" y="325181"/>
            <a:ext cx="2436019" cy="6928369"/>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541338" y="325181"/>
            <a:ext cx="7127610" cy="69283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4B0554EC-403A-443A-B614-0597EB32E604}" type="datetimeFigureOut">
              <a:rPr lang="lv-LV" smtClean="0"/>
              <a:t>26.08.2020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4830505-77B1-4571-8227-A780514CFCBA}" type="slidenum">
              <a:rPr lang="lv-LV" smtClean="0"/>
              <a:t>‹#›</a:t>
            </a:fld>
            <a:endParaRPr lang="lv-LV"/>
          </a:p>
        </p:txBody>
      </p:sp>
    </p:spTree>
    <p:extLst>
      <p:ext uri="{BB962C8B-B14F-4D97-AF65-F5344CB8AC3E}">
        <p14:creationId xmlns:p14="http://schemas.microsoft.com/office/powerpoint/2010/main" val="38174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4B0554EC-403A-443A-B614-0597EB32E604}" type="datetimeFigureOut">
              <a:rPr lang="lv-LV" smtClean="0"/>
              <a:t>26.08.2020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4830505-77B1-4571-8227-A780514CFCBA}" type="slidenum">
              <a:rPr lang="lv-LV" smtClean="0"/>
              <a:t>‹#›</a:t>
            </a:fld>
            <a:endParaRPr lang="lv-LV"/>
          </a:p>
        </p:txBody>
      </p:sp>
    </p:spTree>
    <p:extLst>
      <p:ext uri="{BB962C8B-B14F-4D97-AF65-F5344CB8AC3E}">
        <p14:creationId xmlns:p14="http://schemas.microsoft.com/office/powerpoint/2010/main" val="124298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5238" y="5217894"/>
            <a:ext cx="9202738" cy="1612735"/>
          </a:xfrm>
        </p:spPr>
        <p:txBody>
          <a:bodyPr anchor="t"/>
          <a:lstStyle>
            <a:lvl1pPr algn="l">
              <a:defRPr sz="4700" b="1" cap="all"/>
            </a:lvl1pPr>
          </a:lstStyle>
          <a:p>
            <a:r>
              <a:rPr lang="en-US"/>
              <a:t>Click to edit Master title style</a:t>
            </a:r>
            <a:endParaRPr lang="lv-LV"/>
          </a:p>
        </p:txBody>
      </p:sp>
      <p:sp>
        <p:nvSpPr>
          <p:cNvPr id="3" name="Text Placeholder 2"/>
          <p:cNvSpPr>
            <a:spLocks noGrp="1"/>
          </p:cNvSpPr>
          <p:nvPr>
            <p:ph type="body" idx="1"/>
          </p:nvPr>
        </p:nvSpPr>
        <p:spPr>
          <a:xfrm>
            <a:off x="855238" y="3441631"/>
            <a:ext cx="9202738" cy="1776263"/>
          </a:xfrm>
        </p:spPr>
        <p:txBody>
          <a:bodyPr anchor="b"/>
          <a:lstStyle>
            <a:lvl1pPr marL="0" indent="0">
              <a:buNone/>
              <a:defRPr sz="2400">
                <a:solidFill>
                  <a:schemeClr val="tx1">
                    <a:tint val="75000"/>
                  </a:schemeClr>
                </a:solidFill>
              </a:defRPr>
            </a:lvl1pPr>
            <a:lvl2pPr marL="541264" indent="0">
              <a:buNone/>
              <a:defRPr sz="2100">
                <a:solidFill>
                  <a:schemeClr val="tx1">
                    <a:tint val="75000"/>
                  </a:schemeClr>
                </a:solidFill>
              </a:defRPr>
            </a:lvl2pPr>
            <a:lvl3pPr marL="1082529" indent="0">
              <a:buNone/>
              <a:defRPr sz="1900">
                <a:solidFill>
                  <a:schemeClr val="tx1">
                    <a:tint val="75000"/>
                  </a:schemeClr>
                </a:solidFill>
              </a:defRPr>
            </a:lvl3pPr>
            <a:lvl4pPr marL="1623792" indent="0">
              <a:buNone/>
              <a:defRPr sz="1700">
                <a:solidFill>
                  <a:schemeClr val="tx1">
                    <a:tint val="75000"/>
                  </a:schemeClr>
                </a:solidFill>
              </a:defRPr>
            </a:lvl4pPr>
            <a:lvl5pPr marL="2165056" indent="0">
              <a:buNone/>
              <a:defRPr sz="1700">
                <a:solidFill>
                  <a:schemeClr val="tx1">
                    <a:tint val="75000"/>
                  </a:schemeClr>
                </a:solidFill>
              </a:defRPr>
            </a:lvl5pPr>
            <a:lvl6pPr marL="2706321" indent="0">
              <a:buNone/>
              <a:defRPr sz="1700">
                <a:solidFill>
                  <a:schemeClr val="tx1">
                    <a:tint val="75000"/>
                  </a:schemeClr>
                </a:solidFill>
              </a:defRPr>
            </a:lvl6pPr>
            <a:lvl7pPr marL="3247585" indent="0">
              <a:buNone/>
              <a:defRPr sz="1700">
                <a:solidFill>
                  <a:schemeClr val="tx1">
                    <a:tint val="75000"/>
                  </a:schemeClr>
                </a:solidFill>
              </a:defRPr>
            </a:lvl7pPr>
            <a:lvl8pPr marL="3788850" indent="0">
              <a:buNone/>
              <a:defRPr sz="1700">
                <a:solidFill>
                  <a:schemeClr val="tx1">
                    <a:tint val="75000"/>
                  </a:schemeClr>
                </a:solidFill>
              </a:defRPr>
            </a:lvl8pPr>
            <a:lvl9pPr marL="4330113"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554EC-403A-443A-B614-0597EB32E604}" type="datetimeFigureOut">
              <a:rPr lang="lv-LV" smtClean="0"/>
              <a:t>26.08.2020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4830505-77B1-4571-8227-A780514CFCBA}" type="slidenum">
              <a:rPr lang="lv-LV" smtClean="0"/>
              <a:t>‹#›</a:t>
            </a:fld>
            <a:endParaRPr lang="lv-LV"/>
          </a:p>
        </p:txBody>
      </p:sp>
    </p:spTree>
    <p:extLst>
      <p:ext uri="{BB962C8B-B14F-4D97-AF65-F5344CB8AC3E}">
        <p14:creationId xmlns:p14="http://schemas.microsoft.com/office/powerpoint/2010/main" val="211121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541337" y="1894682"/>
            <a:ext cx="4781815" cy="5358866"/>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5503599" y="1894682"/>
            <a:ext cx="4781815" cy="5358866"/>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4B0554EC-403A-443A-B614-0597EB32E604}" type="datetimeFigureOut">
              <a:rPr lang="lv-LV" smtClean="0"/>
              <a:t>26.08.2020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4830505-77B1-4571-8227-A780514CFCBA}" type="slidenum">
              <a:rPr lang="lv-LV" smtClean="0"/>
              <a:t>‹#›</a:t>
            </a:fld>
            <a:endParaRPr lang="lv-LV"/>
          </a:p>
        </p:txBody>
      </p:sp>
    </p:spTree>
    <p:extLst>
      <p:ext uri="{BB962C8B-B14F-4D97-AF65-F5344CB8AC3E}">
        <p14:creationId xmlns:p14="http://schemas.microsoft.com/office/powerpoint/2010/main" val="1213150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541337" y="1817617"/>
            <a:ext cx="4783695" cy="757496"/>
          </a:xfrm>
        </p:spPr>
        <p:txBody>
          <a:bodyPr anchor="b"/>
          <a:lstStyle>
            <a:lvl1pPr marL="0" indent="0">
              <a:buNone/>
              <a:defRPr sz="2800" b="1"/>
            </a:lvl1pPr>
            <a:lvl2pPr marL="541264" indent="0">
              <a:buNone/>
              <a:defRPr sz="2400" b="1"/>
            </a:lvl2pPr>
            <a:lvl3pPr marL="1082529" indent="0">
              <a:buNone/>
              <a:defRPr sz="2100" b="1"/>
            </a:lvl3pPr>
            <a:lvl4pPr marL="1623792" indent="0">
              <a:buNone/>
              <a:defRPr sz="1900" b="1"/>
            </a:lvl4pPr>
            <a:lvl5pPr marL="2165056" indent="0">
              <a:buNone/>
              <a:defRPr sz="1900" b="1"/>
            </a:lvl5pPr>
            <a:lvl6pPr marL="2706321" indent="0">
              <a:buNone/>
              <a:defRPr sz="1900" b="1"/>
            </a:lvl6pPr>
            <a:lvl7pPr marL="3247585" indent="0">
              <a:buNone/>
              <a:defRPr sz="1900" b="1"/>
            </a:lvl7pPr>
            <a:lvl8pPr marL="3788850" indent="0">
              <a:buNone/>
              <a:defRPr sz="1900" b="1"/>
            </a:lvl8pPr>
            <a:lvl9pPr marL="4330113" indent="0">
              <a:buNone/>
              <a:defRPr sz="1900" b="1"/>
            </a:lvl9pPr>
          </a:lstStyle>
          <a:p>
            <a:pPr lvl="0"/>
            <a:r>
              <a:rPr lang="en-US"/>
              <a:t>Click to edit Master text styles</a:t>
            </a:r>
          </a:p>
        </p:txBody>
      </p:sp>
      <p:sp>
        <p:nvSpPr>
          <p:cNvPr id="4" name="Content Placeholder 3"/>
          <p:cNvSpPr>
            <a:spLocks noGrp="1"/>
          </p:cNvSpPr>
          <p:nvPr>
            <p:ph sz="half" idx="2"/>
          </p:nvPr>
        </p:nvSpPr>
        <p:spPr>
          <a:xfrm>
            <a:off x="541337" y="2575114"/>
            <a:ext cx="4783695" cy="4678435"/>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5499839" y="1817617"/>
            <a:ext cx="4785574" cy="757496"/>
          </a:xfrm>
        </p:spPr>
        <p:txBody>
          <a:bodyPr anchor="b"/>
          <a:lstStyle>
            <a:lvl1pPr marL="0" indent="0">
              <a:buNone/>
              <a:defRPr sz="2800" b="1"/>
            </a:lvl1pPr>
            <a:lvl2pPr marL="541264" indent="0">
              <a:buNone/>
              <a:defRPr sz="2400" b="1"/>
            </a:lvl2pPr>
            <a:lvl3pPr marL="1082529" indent="0">
              <a:buNone/>
              <a:defRPr sz="2100" b="1"/>
            </a:lvl3pPr>
            <a:lvl4pPr marL="1623792" indent="0">
              <a:buNone/>
              <a:defRPr sz="1900" b="1"/>
            </a:lvl4pPr>
            <a:lvl5pPr marL="2165056" indent="0">
              <a:buNone/>
              <a:defRPr sz="1900" b="1"/>
            </a:lvl5pPr>
            <a:lvl6pPr marL="2706321" indent="0">
              <a:buNone/>
              <a:defRPr sz="1900" b="1"/>
            </a:lvl6pPr>
            <a:lvl7pPr marL="3247585" indent="0">
              <a:buNone/>
              <a:defRPr sz="1900" b="1"/>
            </a:lvl7pPr>
            <a:lvl8pPr marL="3788850" indent="0">
              <a:buNone/>
              <a:defRPr sz="1900" b="1"/>
            </a:lvl8pPr>
            <a:lvl9pPr marL="4330113" indent="0">
              <a:buNone/>
              <a:defRPr sz="1900" b="1"/>
            </a:lvl9pPr>
          </a:lstStyle>
          <a:p>
            <a:pPr lvl="0"/>
            <a:r>
              <a:rPr lang="en-US"/>
              <a:t>Click to edit Master text styles</a:t>
            </a:r>
          </a:p>
        </p:txBody>
      </p:sp>
      <p:sp>
        <p:nvSpPr>
          <p:cNvPr id="6" name="Content Placeholder 5"/>
          <p:cNvSpPr>
            <a:spLocks noGrp="1"/>
          </p:cNvSpPr>
          <p:nvPr>
            <p:ph sz="quarter" idx="4"/>
          </p:nvPr>
        </p:nvSpPr>
        <p:spPr>
          <a:xfrm>
            <a:off x="5499839" y="2575114"/>
            <a:ext cx="4785574" cy="4678435"/>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4B0554EC-403A-443A-B614-0597EB32E604}" type="datetimeFigureOut">
              <a:rPr lang="lv-LV" smtClean="0"/>
              <a:t>26.08.2020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4830505-77B1-4571-8227-A780514CFCBA}" type="slidenum">
              <a:rPr lang="lv-LV" smtClean="0"/>
              <a:t>‹#›</a:t>
            </a:fld>
            <a:endParaRPr lang="lv-LV"/>
          </a:p>
        </p:txBody>
      </p:sp>
    </p:spTree>
    <p:extLst>
      <p:ext uri="{BB962C8B-B14F-4D97-AF65-F5344CB8AC3E}">
        <p14:creationId xmlns:p14="http://schemas.microsoft.com/office/powerpoint/2010/main" val="2289293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4B0554EC-403A-443A-B614-0597EB32E604}" type="datetimeFigureOut">
              <a:rPr lang="lv-LV" smtClean="0"/>
              <a:t>26.08.2020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4830505-77B1-4571-8227-A780514CFCBA}" type="slidenum">
              <a:rPr lang="lv-LV" smtClean="0"/>
              <a:t>‹#›</a:t>
            </a:fld>
            <a:endParaRPr lang="lv-LV"/>
          </a:p>
        </p:txBody>
      </p:sp>
    </p:spTree>
    <p:extLst>
      <p:ext uri="{BB962C8B-B14F-4D97-AF65-F5344CB8AC3E}">
        <p14:creationId xmlns:p14="http://schemas.microsoft.com/office/powerpoint/2010/main" val="76278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554EC-403A-443A-B614-0597EB32E604}" type="datetimeFigureOut">
              <a:rPr lang="lv-LV" smtClean="0"/>
              <a:t>26.08.2020</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F4830505-77B1-4571-8227-A780514CFCBA}" type="slidenum">
              <a:rPr lang="lv-LV" smtClean="0"/>
              <a:t>‹#›</a:t>
            </a:fld>
            <a:endParaRPr lang="lv-LV"/>
          </a:p>
        </p:txBody>
      </p:sp>
    </p:spTree>
    <p:extLst>
      <p:ext uri="{BB962C8B-B14F-4D97-AF65-F5344CB8AC3E}">
        <p14:creationId xmlns:p14="http://schemas.microsoft.com/office/powerpoint/2010/main" val="414481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338" y="323299"/>
            <a:ext cx="3561926" cy="1375900"/>
          </a:xfrm>
        </p:spPr>
        <p:txBody>
          <a:bodyPr anchor="b"/>
          <a:lstStyle>
            <a:lvl1pPr algn="l">
              <a:defRPr sz="2400" b="1"/>
            </a:lvl1pPr>
          </a:lstStyle>
          <a:p>
            <a:r>
              <a:rPr lang="en-US"/>
              <a:t>Click to edit Master title style</a:t>
            </a:r>
            <a:endParaRPr lang="lv-LV"/>
          </a:p>
        </p:txBody>
      </p:sp>
      <p:sp>
        <p:nvSpPr>
          <p:cNvPr id="3" name="Content Placeholder 2"/>
          <p:cNvSpPr>
            <a:spLocks noGrp="1"/>
          </p:cNvSpPr>
          <p:nvPr>
            <p:ph idx="1"/>
          </p:nvPr>
        </p:nvSpPr>
        <p:spPr>
          <a:xfrm>
            <a:off x="4232959" y="323300"/>
            <a:ext cx="6052454" cy="6930249"/>
          </a:xfrm>
        </p:spPr>
        <p:txBody>
          <a:bodyPr/>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541338" y="1699200"/>
            <a:ext cx="3561926" cy="5554349"/>
          </a:xfrm>
        </p:spPr>
        <p:txBody>
          <a:bodyPr/>
          <a:lstStyle>
            <a:lvl1pPr marL="0" indent="0">
              <a:buNone/>
              <a:defRPr sz="1700"/>
            </a:lvl1pPr>
            <a:lvl2pPr marL="541264" indent="0">
              <a:buNone/>
              <a:defRPr sz="1400"/>
            </a:lvl2pPr>
            <a:lvl3pPr marL="1082529" indent="0">
              <a:buNone/>
              <a:defRPr sz="1200"/>
            </a:lvl3pPr>
            <a:lvl4pPr marL="1623792" indent="0">
              <a:buNone/>
              <a:defRPr sz="1100"/>
            </a:lvl4pPr>
            <a:lvl5pPr marL="2165056" indent="0">
              <a:buNone/>
              <a:defRPr sz="1100"/>
            </a:lvl5pPr>
            <a:lvl6pPr marL="2706321" indent="0">
              <a:buNone/>
              <a:defRPr sz="1100"/>
            </a:lvl6pPr>
            <a:lvl7pPr marL="3247585" indent="0">
              <a:buNone/>
              <a:defRPr sz="1100"/>
            </a:lvl7pPr>
            <a:lvl8pPr marL="3788850" indent="0">
              <a:buNone/>
              <a:defRPr sz="1100"/>
            </a:lvl8pPr>
            <a:lvl9pPr marL="433011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B0554EC-403A-443A-B614-0597EB32E604}" type="datetimeFigureOut">
              <a:rPr lang="lv-LV" smtClean="0"/>
              <a:t>26.08.2020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4830505-77B1-4571-8227-A780514CFCBA}" type="slidenum">
              <a:rPr lang="lv-LV" smtClean="0"/>
              <a:t>‹#›</a:t>
            </a:fld>
            <a:endParaRPr lang="lv-LV"/>
          </a:p>
        </p:txBody>
      </p:sp>
    </p:spTree>
    <p:extLst>
      <p:ext uri="{BB962C8B-B14F-4D97-AF65-F5344CB8AC3E}">
        <p14:creationId xmlns:p14="http://schemas.microsoft.com/office/powerpoint/2010/main" val="316305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2119" y="5684044"/>
            <a:ext cx="6496050" cy="671034"/>
          </a:xfrm>
        </p:spPr>
        <p:txBody>
          <a:bodyPr anchor="b"/>
          <a:lstStyle>
            <a:lvl1pPr algn="l">
              <a:defRPr sz="2400" b="1"/>
            </a:lvl1pPr>
          </a:lstStyle>
          <a:p>
            <a:r>
              <a:rPr lang="en-US"/>
              <a:t>Click to edit Master title style</a:t>
            </a:r>
            <a:endParaRPr lang="lv-LV"/>
          </a:p>
        </p:txBody>
      </p:sp>
      <p:sp>
        <p:nvSpPr>
          <p:cNvPr id="3" name="Picture Placeholder 2"/>
          <p:cNvSpPr>
            <a:spLocks noGrp="1"/>
          </p:cNvSpPr>
          <p:nvPr>
            <p:ph type="pic" idx="1"/>
          </p:nvPr>
        </p:nvSpPr>
        <p:spPr>
          <a:xfrm>
            <a:off x="2122119" y="725543"/>
            <a:ext cx="6496050" cy="4872038"/>
          </a:xfrm>
        </p:spPr>
        <p:txBody>
          <a:bodyPr/>
          <a:lstStyle>
            <a:lvl1pPr marL="0" indent="0">
              <a:buNone/>
              <a:defRPr sz="3800"/>
            </a:lvl1pPr>
            <a:lvl2pPr marL="541264" indent="0">
              <a:buNone/>
              <a:defRPr sz="3300"/>
            </a:lvl2pPr>
            <a:lvl3pPr marL="1082529" indent="0">
              <a:buNone/>
              <a:defRPr sz="2800"/>
            </a:lvl3pPr>
            <a:lvl4pPr marL="1623792" indent="0">
              <a:buNone/>
              <a:defRPr sz="2400"/>
            </a:lvl4pPr>
            <a:lvl5pPr marL="2165056" indent="0">
              <a:buNone/>
              <a:defRPr sz="2400"/>
            </a:lvl5pPr>
            <a:lvl6pPr marL="2706321" indent="0">
              <a:buNone/>
              <a:defRPr sz="2400"/>
            </a:lvl6pPr>
            <a:lvl7pPr marL="3247585" indent="0">
              <a:buNone/>
              <a:defRPr sz="2400"/>
            </a:lvl7pPr>
            <a:lvl8pPr marL="3788850" indent="0">
              <a:buNone/>
              <a:defRPr sz="2400"/>
            </a:lvl8pPr>
            <a:lvl9pPr marL="4330113" indent="0">
              <a:buNone/>
              <a:defRPr sz="2400"/>
            </a:lvl9pPr>
          </a:lstStyle>
          <a:p>
            <a:endParaRPr lang="lv-LV"/>
          </a:p>
        </p:txBody>
      </p:sp>
      <p:sp>
        <p:nvSpPr>
          <p:cNvPr id="4" name="Text Placeholder 3"/>
          <p:cNvSpPr>
            <a:spLocks noGrp="1"/>
          </p:cNvSpPr>
          <p:nvPr>
            <p:ph type="body" sz="half" idx="2"/>
          </p:nvPr>
        </p:nvSpPr>
        <p:spPr>
          <a:xfrm>
            <a:off x="2122119" y="6355079"/>
            <a:ext cx="6496050" cy="952979"/>
          </a:xfrm>
        </p:spPr>
        <p:txBody>
          <a:bodyPr/>
          <a:lstStyle>
            <a:lvl1pPr marL="0" indent="0">
              <a:buNone/>
              <a:defRPr sz="1700"/>
            </a:lvl1pPr>
            <a:lvl2pPr marL="541264" indent="0">
              <a:buNone/>
              <a:defRPr sz="1400"/>
            </a:lvl2pPr>
            <a:lvl3pPr marL="1082529" indent="0">
              <a:buNone/>
              <a:defRPr sz="1200"/>
            </a:lvl3pPr>
            <a:lvl4pPr marL="1623792" indent="0">
              <a:buNone/>
              <a:defRPr sz="1100"/>
            </a:lvl4pPr>
            <a:lvl5pPr marL="2165056" indent="0">
              <a:buNone/>
              <a:defRPr sz="1100"/>
            </a:lvl5pPr>
            <a:lvl6pPr marL="2706321" indent="0">
              <a:buNone/>
              <a:defRPr sz="1100"/>
            </a:lvl6pPr>
            <a:lvl7pPr marL="3247585" indent="0">
              <a:buNone/>
              <a:defRPr sz="1100"/>
            </a:lvl7pPr>
            <a:lvl8pPr marL="3788850" indent="0">
              <a:buNone/>
              <a:defRPr sz="1100"/>
            </a:lvl8pPr>
            <a:lvl9pPr marL="433011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B0554EC-403A-443A-B614-0597EB32E604}" type="datetimeFigureOut">
              <a:rPr lang="lv-LV" smtClean="0"/>
              <a:t>26.08.2020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4830505-77B1-4571-8227-A780514CFCBA}" type="slidenum">
              <a:rPr lang="lv-LV" smtClean="0"/>
              <a:t>‹#›</a:t>
            </a:fld>
            <a:endParaRPr lang="lv-LV"/>
          </a:p>
        </p:txBody>
      </p:sp>
    </p:spTree>
    <p:extLst>
      <p:ext uri="{BB962C8B-B14F-4D97-AF65-F5344CB8AC3E}">
        <p14:creationId xmlns:p14="http://schemas.microsoft.com/office/powerpoint/2010/main" val="108565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9" y="325179"/>
            <a:ext cx="9744075" cy="1353344"/>
          </a:xfrm>
          <a:prstGeom prst="rect">
            <a:avLst/>
          </a:prstGeom>
        </p:spPr>
        <p:txBody>
          <a:bodyPr vert="horz" lIns="108253" tIns="54125" rIns="108253" bIns="54125"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541339" y="1894682"/>
            <a:ext cx="9744075" cy="5358866"/>
          </a:xfrm>
          <a:prstGeom prst="rect">
            <a:avLst/>
          </a:prstGeom>
        </p:spPr>
        <p:txBody>
          <a:bodyPr vert="horz" lIns="108253" tIns="54125" rIns="108253" bIns="541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541337" y="7526096"/>
            <a:ext cx="2526242" cy="432318"/>
          </a:xfrm>
          <a:prstGeom prst="rect">
            <a:avLst/>
          </a:prstGeom>
        </p:spPr>
        <p:txBody>
          <a:bodyPr vert="horz" lIns="108253" tIns="54125" rIns="108253" bIns="54125" rtlCol="0" anchor="ctr"/>
          <a:lstStyle>
            <a:lvl1pPr algn="l">
              <a:defRPr sz="1400">
                <a:solidFill>
                  <a:schemeClr val="tx1">
                    <a:tint val="75000"/>
                  </a:schemeClr>
                </a:solidFill>
              </a:defRPr>
            </a:lvl1pPr>
          </a:lstStyle>
          <a:p>
            <a:fld id="{4B0554EC-403A-443A-B614-0597EB32E604}" type="datetimeFigureOut">
              <a:rPr lang="lv-LV" smtClean="0"/>
              <a:t>26.08.2020</a:t>
            </a:fld>
            <a:endParaRPr lang="lv-LV"/>
          </a:p>
        </p:txBody>
      </p:sp>
      <p:sp>
        <p:nvSpPr>
          <p:cNvPr id="5" name="Footer Placeholder 4"/>
          <p:cNvSpPr>
            <a:spLocks noGrp="1"/>
          </p:cNvSpPr>
          <p:nvPr>
            <p:ph type="ftr" sz="quarter" idx="3"/>
          </p:nvPr>
        </p:nvSpPr>
        <p:spPr>
          <a:xfrm>
            <a:off x="3699141" y="7526096"/>
            <a:ext cx="3428471" cy="432318"/>
          </a:xfrm>
          <a:prstGeom prst="rect">
            <a:avLst/>
          </a:prstGeom>
        </p:spPr>
        <p:txBody>
          <a:bodyPr vert="horz" lIns="108253" tIns="54125" rIns="108253" bIns="54125" rtlCol="0" anchor="ctr"/>
          <a:lstStyle>
            <a:lvl1pPr algn="ctr">
              <a:defRPr sz="14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7759171" y="7526096"/>
            <a:ext cx="2526242" cy="432318"/>
          </a:xfrm>
          <a:prstGeom prst="rect">
            <a:avLst/>
          </a:prstGeom>
        </p:spPr>
        <p:txBody>
          <a:bodyPr vert="horz" lIns="108253" tIns="54125" rIns="108253" bIns="54125" rtlCol="0" anchor="ctr"/>
          <a:lstStyle>
            <a:lvl1pPr algn="r">
              <a:defRPr sz="1400">
                <a:solidFill>
                  <a:schemeClr val="tx1">
                    <a:tint val="75000"/>
                  </a:schemeClr>
                </a:solidFill>
              </a:defRPr>
            </a:lvl1pPr>
          </a:lstStyle>
          <a:p>
            <a:fld id="{F4830505-77B1-4571-8227-A780514CFCBA}" type="slidenum">
              <a:rPr lang="lv-LV" smtClean="0"/>
              <a:t>‹#›</a:t>
            </a:fld>
            <a:endParaRPr lang="lv-LV"/>
          </a:p>
        </p:txBody>
      </p:sp>
    </p:spTree>
    <p:extLst>
      <p:ext uri="{BB962C8B-B14F-4D97-AF65-F5344CB8AC3E}">
        <p14:creationId xmlns:p14="http://schemas.microsoft.com/office/powerpoint/2010/main" val="9785043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1082529" rtl="0" eaLnBrk="1" latinLnBrk="0" hangingPunct="1">
        <a:spcBef>
          <a:spcPct val="0"/>
        </a:spcBef>
        <a:buNone/>
        <a:defRPr sz="5200" kern="1200">
          <a:solidFill>
            <a:schemeClr val="tx1"/>
          </a:solidFill>
          <a:latin typeface="+mj-lt"/>
          <a:ea typeface="+mj-ea"/>
          <a:cs typeface="+mj-cs"/>
        </a:defRPr>
      </a:lvl1pPr>
    </p:titleStyle>
    <p:bodyStyle>
      <a:lvl1pPr marL="405949" indent="-405949" algn="l" defTabSz="1082529"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79555" indent="-338290" algn="l" defTabSz="1082529"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53160" indent="-270632" algn="l" defTabSz="108252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894425" indent="-270632" algn="l" defTabSz="10825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35689" indent="-270632" algn="l" defTabSz="10825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76953" indent="-270632" algn="l" defTabSz="10825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18217" indent="-270632" algn="l" defTabSz="10825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59481" indent="-270632" algn="l" defTabSz="10825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00746" indent="-270632" algn="l" defTabSz="10825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lv-LV"/>
      </a:defPPr>
      <a:lvl1pPr marL="0" algn="l" defTabSz="1082529" rtl="0" eaLnBrk="1" latinLnBrk="0" hangingPunct="1">
        <a:defRPr sz="2100" kern="1200">
          <a:solidFill>
            <a:schemeClr val="tx1"/>
          </a:solidFill>
          <a:latin typeface="+mn-lt"/>
          <a:ea typeface="+mn-ea"/>
          <a:cs typeface="+mn-cs"/>
        </a:defRPr>
      </a:lvl1pPr>
      <a:lvl2pPr marL="541264" algn="l" defTabSz="1082529" rtl="0" eaLnBrk="1" latinLnBrk="0" hangingPunct="1">
        <a:defRPr sz="2100" kern="1200">
          <a:solidFill>
            <a:schemeClr val="tx1"/>
          </a:solidFill>
          <a:latin typeface="+mn-lt"/>
          <a:ea typeface="+mn-ea"/>
          <a:cs typeface="+mn-cs"/>
        </a:defRPr>
      </a:lvl2pPr>
      <a:lvl3pPr marL="1082529" algn="l" defTabSz="1082529" rtl="0" eaLnBrk="1" latinLnBrk="0" hangingPunct="1">
        <a:defRPr sz="2100" kern="1200">
          <a:solidFill>
            <a:schemeClr val="tx1"/>
          </a:solidFill>
          <a:latin typeface="+mn-lt"/>
          <a:ea typeface="+mn-ea"/>
          <a:cs typeface="+mn-cs"/>
        </a:defRPr>
      </a:lvl3pPr>
      <a:lvl4pPr marL="1623792" algn="l" defTabSz="1082529" rtl="0" eaLnBrk="1" latinLnBrk="0" hangingPunct="1">
        <a:defRPr sz="2100" kern="1200">
          <a:solidFill>
            <a:schemeClr val="tx1"/>
          </a:solidFill>
          <a:latin typeface="+mn-lt"/>
          <a:ea typeface="+mn-ea"/>
          <a:cs typeface="+mn-cs"/>
        </a:defRPr>
      </a:lvl4pPr>
      <a:lvl5pPr marL="2165056" algn="l" defTabSz="1082529" rtl="0" eaLnBrk="1" latinLnBrk="0" hangingPunct="1">
        <a:defRPr sz="2100" kern="1200">
          <a:solidFill>
            <a:schemeClr val="tx1"/>
          </a:solidFill>
          <a:latin typeface="+mn-lt"/>
          <a:ea typeface="+mn-ea"/>
          <a:cs typeface="+mn-cs"/>
        </a:defRPr>
      </a:lvl5pPr>
      <a:lvl6pPr marL="2706321" algn="l" defTabSz="1082529" rtl="0" eaLnBrk="1" latinLnBrk="0" hangingPunct="1">
        <a:defRPr sz="2100" kern="1200">
          <a:solidFill>
            <a:schemeClr val="tx1"/>
          </a:solidFill>
          <a:latin typeface="+mn-lt"/>
          <a:ea typeface="+mn-ea"/>
          <a:cs typeface="+mn-cs"/>
        </a:defRPr>
      </a:lvl6pPr>
      <a:lvl7pPr marL="3247585" algn="l" defTabSz="1082529" rtl="0" eaLnBrk="1" latinLnBrk="0" hangingPunct="1">
        <a:defRPr sz="2100" kern="1200">
          <a:solidFill>
            <a:schemeClr val="tx1"/>
          </a:solidFill>
          <a:latin typeface="+mn-lt"/>
          <a:ea typeface="+mn-ea"/>
          <a:cs typeface="+mn-cs"/>
        </a:defRPr>
      </a:lvl7pPr>
      <a:lvl8pPr marL="3788850" algn="l" defTabSz="1082529" rtl="0" eaLnBrk="1" latinLnBrk="0" hangingPunct="1">
        <a:defRPr sz="2100" kern="1200">
          <a:solidFill>
            <a:schemeClr val="tx1"/>
          </a:solidFill>
          <a:latin typeface="+mn-lt"/>
          <a:ea typeface="+mn-ea"/>
          <a:cs typeface="+mn-cs"/>
        </a:defRPr>
      </a:lvl8pPr>
      <a:lvl9pPr marL="4330113" algn="l" defTabSz="108252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nita.skutane@jelgavasnovads.l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688" y="3231715"/>
            <a:ext cx="9202738" cy="1344470"/>
          </a:xfrm>
        </p:spPr>
        <p:txBody>
          <a:bodyPr>
            <a:normAutofit fontScale="90000"/>
          </a:bodyPr>
          <a:lstStyle/>
          <a:p>
            <a:r>
              <a:rPr lang="en-US" sz="4400" b="0" dirty="0"/>
              <a:t>Interreg V-A Latvia – Lithuania </a:t>
            </a:r>
            <a:r>
              <a:rPr lang="en-US" sz="4400" b="0" dirty="0" err="1"/>
              <a:t>Programme</a:t>
            </a:r>
            <a:r>
              <a:rPr lang="en-US" sz="4400" b="0" dirty="0"/>
              <a:t> 2014-2020</a:t>
            </a:r>
            <a:br>
              <a:rPr lang="en-US" sz="4400" dirty="0"/>
            </a:br>
            <a:r>
              <a:rPr lang="en-US" sz="4400" dirty="0"/>
              <a:t>LLI-</a:t>
            </a:r>
            <a:r>
              <a:rPr lang="lv-LV" sz="4400" dirty="0"/>
              <a:t>444</a:t>
            </a:r>
            <a:r>
              <a:rPr lang="en-US" sz="4400" dirty="0"/>
              <a:t>  Sustainable Integration of Novel Solutions into Cultural Heritage Sites/ </a:t>
            </a:r>
            <a:r>
              <a:rPr lang="en-US" sz="4400" dirty="0" err="1"/>
              <a:t>NovelForHeritage</a:t>
            </a:r>
            <a:endParaRPr lang="lv-LV" sz="4400" dirty="0"/>
          </a:p>
        </p:txBody>
      </p:sp>
      <p:sp>
        <p:nvSpPr>
          <p:cNvPr id="5" name="Subtitle 4"/>
          <p:cNvSpPr>
            <a:spLocks noGrp="1"/>
          </p:cNvSpPr>
          <p:nvPr>
            <p:ph type="subTitle" idx="1"/>
          </p:nvPr>
        </p:nvSpPr>
        <p:spPr>
          <a:xfrm>
            <a:off x="1711695" y="5565873"/>
            <a:ext cx="7578725" cy="2075127"/>
          </a:xfrm>
        </p:spPr>
        <p:txBody>
          <a:bodyPr/>
          <a:lstStyle/>
          <a:p>
            <a:pPr lvl="0" algn="r">
              <a:lnSpc>
                <a:spcPct val="90000"/>
              </a:lnSpc>
              <a:spcBef>
                <a:spcPts val="1130"/>
              </a:spcBef>
            </a:pPr>
            <a:endParaRPr lang="lv-LV" sz="2400" b="1" dirty="0">
              <a:solidFill>
                <a:prstClr val="black"/>
              </a:solidFill>
              <a:latin typeface="Oswald Regular"/>
            </a:endParaRPr>
          </a:p>
          <a:p>
            <a:pPr lvl="0" algn="r">
              <a:lnSpc>
                <a:spcPct val="90000"/>
              </a:lnSpc>
              <a:spcBef>
                <a:spcPts val="1130"/>
              </a:spcBef>
            </a:pPr>
            <a:r>
              <a:rPr lang="lv-LV" sz="2400" b="1" dirty="0">
                <a:solidFill>
                  <a:prstClr val="black"/>
                </a:solidFill>
                <a:latin typeface="Oswald Regular"/>
              </a:rPr>
              <a:t>Anita </a:t>
            </a:r>
            <a:r>
              <a:rPr lang="lv-LV" sz="2400" b="1" dirty="0" err="1">
                <a:solidFill>
                  <a:prstClr val="black"/>
                </a:solidFill>
                <a:latin typeface="Oswald Regular"/>
              </a:rPr>
              <a:t>Škutāne</a:t>
            </a:r>
            <a:endParaRPr lang="en-US" sz="2400" b="1" dirty="0">
              <a:solidFill>
                <a:prstClr val="black"/>
              </a:solidFill>
              <a:latin typeface="Oswald Regular"/>
            </a:endParaRPr>
          </a:p>
          <a:p>
            <a:pPr lvl="0" algn="r">
              <a:lnSpc>
                <a:spcPct val="90000"/>
              </a:lnSpc>
              <a:spcBef>
                <a:spcPts val="1130"/>
              </a:spcBef>
            </a:pPr>
            <a:r>
              <a:rPr lang="en-US" sz="2400" i="1" dirty="0">
                <a:solidFill>
                  <a:prstClr val="black"/>
                </a:solidFill>
                <a:latin typeface="Oswald Regular"/>
              </a:rPr>
              <a:t>Project manager</a:t>
            </a:r>
          </a:p>
          <a:p>
            <a:endParaRPr lang="lv-LV" dirty="0"/>
          </a:p>
        </p:txBody>
      </p:sp>
      <p:sp>
        <p:nvSpPr>
          <p:cNvPr id="6" name="Subtitle 2"/>
          <p:cNvSpPr txBox="1">
            <a:spLocks/>
          </p:cNvSpPr>
          <p:nvPr/>
        </p:nvSpPr>
        <p:spPr>
          <a:xfrm>
            <a:off x="430148" y="7544534"/>
            <a:ext cx="10396602" cy="314939"/>
          </a:xfrm>
          <a:prstGeom prst="rect">
            <a:avLst/>
          </a:prstGeom>
        </p:spPr>
        <p:txBody>
          <a:bodyPr vert="horz" lIns="108265" tIns="54132" rIns="108265" bIns="54132" rtlCol="0">
            <a:normAutofit fontScale="40000" lnSpcReduction="20000"/>
          </a:bodyPr>
          <a:lstStyle>
            <a:lvl1pPr marL="0" indent="0" algn="ctr" defTabSz="1082650" rtl="0" eaLnBrk="1" latinLnBrk="0" hangingPunct="1">
              <a:spcBef>
                <a:spcPct val="20000"/>
              </a:spcBef>
              <a:buFont typeface="Arial" panose="020B0604020202020204" pitchFamily="34" charset="0"/>
              <a:buNone/>
              <a:defRPr sz="3800" kern="1200">
                <a:solidFill>
                  <a:schemeClr val="tx1">
                    <a:tint val="75000"/>
                  </a:schemeClr>
                </a:solidFill>
                <a:latin typeface="+mn-lt"/>
                <a:ea typeface="+mn-ea"/>
                <a:cs typeface="+mn-cs"/>
              </a:defRPr>
            </a:lvl1pPr>
            <a:lvl2pPr marL="541325" indent="0" algn="ctr" defTabSz="1082650" rtl="0" eaLnBrk="1" latinLnBrk="0" hangingPunct="1">
              <a:spcBef>
                <a:spcPct val="20000"/>
              </a:spcBef>
              <a:buFont typeface="Arial" panose="020B0604020202020204" pitchFamily="34" charset="0"/>
              <a:buNone/>
              <a:defRPr sz="3300" kern="1200">
                <a:solidFill>
                  <a:schemeClr val="tx1">
                    <a:tint val="75000"/>
                  </a:schemeClr>
                </a:solidFill>
                <a:latin typeface="+mn-lt"/>
                <a:ea typeface="+mn-ea"/>
                <a:cs typeface="+mn-cs"/>
              </a:defRPr>
            </a:lvl2pPr>
            <a:lvl3pPr marL="1082650" indent="0" algn="ctr" defTabSz="108265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3pPr>
            <a:lvl4pPr marL="1623974" indent="0" algn="ctr" defTabSz="108265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4pPr>
            <a:lvl5pPr marL="2165299" indent="0" algn="ctr" defTabSz="108265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5pPr>
            <a:lvl6pPr marL="2706624" indent="0" algn="ctr" defTabSz="108265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6pPr>
            <a:lvl7pPr marL="3247949" indent="0" algn="ctr" defTabSz="108265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7pPr>
            <a:lvl8pPr marL="3789274" indent="0" algn="ctr" defTabSz="108265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8pPr>
            <a:lvl9pPr marL="4330598" indent="0" algn="ctr" defTabSz="108265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9pPr>
          </a:lstStyle>
          <a:p>
            <a:r>
              <a:rPr lang="lv-LV" dirty="0"/>
              <a:t>27.08.2020. Jelgava </a:t>
            </a:r>
            <a:endParaRPr lang="en-US" dirty="0"/>
          </a:p>
        </p:txBody>
      </p:sp>
      <p:pic>
        <p:nvPicPr>
          <p:cNvPr id="7" name="Picture 5" descr="C:\Users\User\AppData\Local\Temp\Rar$DIa0.643\LATLIT_logo_mix_full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553" y="0"/>
            <a:ext cx="6320629" cy="205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470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lv-LV" dirty="0"/>
              <a:t>RIG </a:t>
            </a:r>
            <a:r>
              <a:rPr lang="lv-LV" dirty="0" err="1"/>
              <a:t>members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2708447"/>
              </p:ext>
            </p:extLst>
          </p:nvPr>
        </p:nvGraphicFramePr>
        <p:xfrm>
          <a:off x="623532" y="1433137"/>
          <a:ext cx="9777048" cy="5401982"/>
        </p:xfrm>
        <a:graphic>
          <a:graphicData uri="http://schemas.openxmlformats.org/drawingml/2006/table">
            <a:tbl>
              <a:tblPr firstRow="1" bandRow="1">
                <a:tableStyleId>{F5AB1C69-6EDB-4FF4-983F-18BD219EF322}</a:tableStyleId>
              </a:tblPr>
              <a:tblGrid>
                <a:gridCol w="1903912">
                  <a:extLst>
                    <a:ext uri="{9D8B030D-6E8A-4147-A177-3AD203B41FA5}">
                      <a16:colId xmlns:a16="http://schemas.microsoft.com/office/drawing/2014/main" val="20000"/>
                    </a:ext>
                  </a:extLst>
                </a:gridCol>
                <a:gridCol w="3339100">
                  <a:extLst>
                    <a:ext uri="{9D8B030D-6E8A-4147-A177-3AD203B41FA5}">
                      <a16:colId xmlns:a16="http://schemas.microsoft.com/office/drawing/2014/main" val="20001"/>
                    </a:ext>
                  </a:extLst>
                </a:gridCol>
                <a:gridCol w="4534036">
                  <a:extLst>
                    <a:ext uri="{9D8B030D-6E8A-4147-A177-3AD203B41FA5}">
                      <a16:colId xmlns:a16="http://schemas.microsoft.com/office/drawing/2014/main" val="3815220676"/>
                    </a:ext>
                  </a:extLst>
                </a:gridCol>
              </a:tblGrid>
              <a:tr h="555662">
                <a:tc>
                  <a:txBody>
                    <a:bodyPr/>
                    <a:lstStyle/>
                    <a:p>
                      <a:pPr algn="ctr"/>
                      <a:r>
                        <a:rPr lang="en-GB" sz="2800" b="1" noProof="0" dirty="0"/>
                        <a:t>Partner</a:t>
                      </a:r>
                    </a:p>
                  </a:txBody>
                  <a:tcPr anchor="ctr"/>
                </a:tc>
                <a:tc gridSpan="2">
                  <a:txBody>
                    <a:bodyPr/>
                    <a:lstStyle/>
                    <a:p>
                      <a:pPr algn="ctr"/>
                      <a:r>
                        <a:rPr lang="en-GB" sz="2800" b="1" noProof="0" dirty="0"/>
                        <a:t>P</a:t>
                      </a:r>
                      <a:r>
                        <a:rPr lang="lv-LV" sz="2800" b="1" noProof="0" dirty="0"/>
                        <a:t>RIG</a:t>
                      </a:r>
                      <a:r>
                        <a:rPr lang="en-GB" sz="2800" b="1" noProof="0" dirty="0"/>
                        <a:t> members</a:t>
                      </a:r>
                    </a:p>
                  </a:txBody>
                  <a:tcPr anchor="ctr"/>
                </a:tc>
                <a:tc hMerge="1">
                  <a:txBody>
                    <a:bodyPr/>
                    <a:lstStyle/>
                    <a:p>
                      <a:pPr algn="ctr"/>
                      <a:endParaRPr lang="en-GB" sz="2800" b="1" noProof="0" dirty="0"/>
                    </a:p>
                  </a:txBody>
                  <a:tcPr anchor="ctr"/>
                </a:tc>
                <a:extLst>
                  <a:ext uri="{0D108BD9-81ED-4DB2-BD59-A6C34878D82A}">
                    <a16:rowId xmlns:a16="http://schemas.microsoft.com/office/drawing/2014/main" val="10000"/>
                  </a:ext>
                </a:extLst>
              </a:tr>
              <a:tr h="784465">
                <a:tc>
                  <a:txBody>
                    <a:bodyPr/>
                    <a:lstStyle/>
                    <a:p>
                      <a:pPr algn="ctr"/>
                      <a:r>
                        <a:rPr lang="en-GB" noProof="0" dirty="0"/>
                        <a:t>LP</a:t>
                      </a:r>
                    </a:p>
                  </a:txBody>
                  <a:tcPr/>
                </a:tc>
                <a:tc>
                  <a:txBody>
                    <a:bodyPr/>
                    <a:lstStyle/>
                    <a:p>
                      <a:r>
                        <a:rPr lang="lv-LV" b="1" noProof="0" dirty="0"/>
                        <a:t>Anita </a:t>
                      </a:r>
                      <a:r>
                        <a:rPr lang="lv-LV" b="1" noProof="0" dirty="0" err="1"/>
                        <a:t>Škutāne</a:t>
                      </a:r>
                      <a:r>
                        <a:rPr lang="en-GB" b="1" noProof="0" dirty="0"/>
                        <a:t>	</a:t>
                      </a:r>
                      <a:r>
                        <a:rPr lang="lv-LV" b="1" noProof="0" dirty="0"/>
                        <a:t>           </a:t>
                      </a:r>
                    </a:p>
                    <a:p>
                      <a:r>
                        <a:rPr lang="lv-LV" b="1" noProof="0" dirty="0"/>
                        <a:t>Inese Cinovska</a:t>
                      </a:r>
                      <a:endParaRPr lang="en-GB" noProof="0" dirty="0"/>
                    </a:p>
                    <a:p>
                      <a:r>
                        <a:rPr lang="lv-LV" b="1" noProof="0" dirty="0"/>
                        <a:t>Līga Baumane</a:t>
                      </a:r>
                      <a:r>
                        <a:rPr lang="en-GB" b="1" noProof="0" dirty="0"/>
                        <a:t>	</a:t>
                      </a:r>
                      <a:endParaRPr lang="en-GB" noProof="0" dirty="0"/>
                    </a:p>
                  </a:txBody>
                  <a:tcPr/>
                </a:tc>
                <a:tc>
                  <a:txBody>
                    <a:bodyPr/>
                    <a:lstStyle/>
                    <a:p>
                      <a:pPr marL="0" marR="0" lvl="0" indent="0" algn="l" defTabSz="1082529" rtl="0" eaLnBrk="1" fontAlgn="auto" latinLnBrk="0" hangingPunct="1">
                        <a:lnSpc>
                          <a:spcPct val="100000"/>
                        </a:lnSpc>
                        <a:spcBef>
                          <a:spcPts val="0"/>
                        </a:spcBef>
                        <a:spcAft>
                          <a:spcPts val="0"/>
                        </a:spcAft>
                        <a:buClrTx/>
                        <a:buSzTx/>
                        <a:buFontTx/>
                        <a:buNone/>
                        <a:tabLst/>
                        <a:defRPr/>
                      </a:pPr>
                      <a:r>
                        <a:rPr lang="en-GB" noProof="0" dirty="0"/>
                        <a:t>Project manager</a:t>
                      </a:r>
                      <a:endParaRPr lang="lv-LV" noProof="0" dirty="0"/>
                    </a:p>
                    <a:p>
                      <a:r>
                        <a:rPr lang="en-GB" noProof="0" dirty="0"/>
                        <a:t>Project manager</a:t>
                      </a:r>
                      <a:r>
                        <a:rPr lang="lv-LV" noProof="0" dirty="0"/>
                        <a:t>`s </a:t>
                      </a:r>
                      <a:r>
                        <a:rPr lang="en-US" noProof="0" dirty="0"/>
                        <a:t>assistant</a:t>
                      </a:r>
                    </a:p>
                    <a:p>
                      <a:r>
                        <a:rPr lang="en-GB" noProof="0" dirty="0"/>
                        <a:t>Financial manager</a:t>
                      </a:r>
                    </a:p>
                  </a:txBody>
                  <a:tcPr/>
                </a:tc>
                <a:extLst>
                  <a:ext uri="{0D108BD9-81ED-4DB2-BD59-A6C34878D82A}">
                    <a16:rowId xmlns:a16="http://schemas.microsoft.com/office/drawing/2014/main" val="10001"/>
                  </a:ext>
                </a:extLst>
              </a:tr>
              <a:tr h="784465">
                <a:tc>
                  <a:txBody>
                    <a:bodyPr/>
                    <a:lstStyle/>
                    <a:p>
                      <a:pPr algn="ctr"/>
                      <a:r>
                        <a:rPr lang="en-GB" noProof="0"/>
                        <a:t>PP2</a:t>
                      </a:r>
                      <a:endParaRPr lang="en-GB" noProof="0" dirty="0"/>
                    </a:p>
                  </a:txBody>
                  <a:tcPr/>
                </a:tc>
                <a:tc>
                  <a:txBody>
                    <a:bodyPr/>
                    <a:lstStyle/>
                    <a:p>
                      <a:r>
                        <a:rPr lang="lv-LV" sz="2100" b="1" kern="1200" dirty="0" err="1">
                          <a:solidFill>
                            <a:schemeClr val="dk1"/>
                          </a:solidFill>
                          <a:effectLst/>
                          <a:latin typeface="+mn-lt"/>
                          <a:ea typeface="+mn-ea"/>
                          <a:cs typeface="+mn-cs"/>
                        </a:rPr>
                        <a:t>Natalija</a:t>
                      </a:r>
                      <a:r>
                        <a:rPr lang="lv-LV" sz="2100" b="1" kern="1200" dirty="0">
                          <a:solidFill>
                            <a:schemeClr val="dk1"/>
                          </a:solidFill>
                          <a:effectLst/>
                          <a:latin typeface="+mn-lt"/>
                          <a:ea typeface="+mn-ea"/>
                          <a:cs typeface="+mn-cs"/>
                        </a:rPr>
                        <a:t> </a:t>
                      </a:r>
                      <a:r>
                        <a:rPr lang="lv-LV" sz="2100" b="1" kern="1200" dirty="0" err="1">
                          <a:solidFill>
                            <a:schemeClr val="dk1"/>
                          </a:solidFill>
                          <a:effectLst/>
                          <a:latin typeface="+mn-lt"/>
                          <a:ea typeface="+mn-ea"/>
                          <a:cs typeface="+mn-cs"/>
                        </a:rPr>
                        <a:t>Ņitavska</a:t>
                      </a:r>
                      <a:endParaRPr lang="lv-LV" sz="2100" b="1" kern="1200" baseline="0" dirty="0">
                        <a:solidFill>
                          <a:schemeClr val="dk1"/>
                        </a:solidFill>
                        <a:effectLst/>
                        <a:latin typeface="+mn-lt"/>
                        <a:ea typeface="+mn-ea"/>
                        <a:cs typeface="+mn-cs"/>
                      </a:endParaRPr>
                    </a:p>
                    <a:p>
                      <a:r>
                        <a:rPr lang="lv-LV" sz="2100" b="1" kern="1200" dirty="0">
                          <a:solidFill>
                            <a:schemeClr val="dk1"/>
                          </a:solidFill>
                          <a:effectLst/>
                          <a:latin typeface="+mn-lt"/>
                          <a:ea typeface="+mn-ea"/>
                          <a:cs typeface="+mn-cs"/>
                        </a:rPr>
                        <a:t>Jūlija Mangale </a:t>
                      </a:r>
                      <a:r>
                        <a:rPr lang="en-GB" b="1" noProof="0" dirty="0"/>
                        <a:t>	</a:t>
                      </a:r>
                      <a:endParaRPr lang="lv-LV" noProof="0" dirty="0"/>
                    </a:p>
                    <a:p>
                      <a:pPr marL="0" indent="0">
                        <a:buFont typeface="Arial" panose="020B0604020202020204" pitchFamily="34" charset="0"/>
                        <a:buNone/>
                      </a:pPr>
                      <a:r>
                        <a:rPr lang="lv-LV" sz="2100" b="1" kern="1200">
                          <a:solidFill>
                            <a:schemeClr val="dk1"/>
                          </a:solidFill>
                          <a:effectLst/>
                          <a:latin typeface="+mn-lt"/>
                          <a:ea typeface="+mn-ea"/>
                          <a:cs typeface="+mn-cs"/>
                        </a:rPr>
                        <a:t>Iveta Lāčauniece</a:t>
                      </a:r>
                      <a:endParaRPr lang="lv-LV" sz="2100" b="0" kern="1200" dirty="0">
                        <a:solidFill>
                          <a:schemeClr val="dk1"/>
                        </a:solidFill>
                        <a:effectLst/>
                        <a:latin typeface="+mn-lt"/>
                        <a:ea typeface="+mn-ea"/>
                        <a:cs typeface="+mn-cs"/>
                      </a:endParaRPr>
                    </a:p>
                    <a:p>
                      <a:pPr marL="0" indent="0">
                        <a:buFont typeface="Arial" panose="020B0604020202020204" pitchFamily="34" charset="0"/>
                        <a:buNone/>
                      </a:pPr>
                      <a:r>
                        <a:rPr lang="lv-LV" sz="2100" b="1" kern="1200" dirty="0">
                          <a:solidFill>
                            <a:schemeClr val="dk1"/>
                          </a:solidFill>
                          <a:effectLst/>
                          <a:latin typeface="+mn-lt"/>
                          <a:ea typeface="+mn-ea"/>
                          <a:cs typeface="+mn-cs"/>
                        </a:rPr>
                        <a:t>Silvija Rubene</a:t>
                      </a:r>
                    </a:p>
                    <a:p>
                      <a:pPr marL="0" indent="0">
                        <a:buFont typeface="Arial" panose="020B0604020202020204" pitchFamily="34" charset="0"/>
                        <a:buNone/>
                      </a:pPr>
                      <a:r>
                        <a:rPr lang="lv-LV" sz="2100" b="1" kern="1200" dirty="0">
                          <a:solidFill>
                            <a:schemeClr val="dk1"/>
                          </a:solidFill>
                          <a:effectLst/>
                          <a:latin typeface="+mn-lt"/>
                          <a:ea typeface="+mn-ea"/>
                          <a:cs typeface="+mn-cs"/>
                        </a:rPr>
                        <a:t>Aiga </a:t>
                      </a:r>
                      <a:r>
                        <a:rPr lang="lv-LV" sz="2100" b="1" kern="1200" dirty="0" err="1">
                          <a:solidFill>
                            <a:schemeClr val="dk1"/>
                          </a:solidFill>
                          <a:effectLst/>
                          <a:latin typeface="+mn-lt"/>
                          <a:ea typeface="+mn-ea"/>
                          <a:cs typeface="+mn-cs"/>
                        </a:rPr>
                        <a:t>Spaģe</a:t>
                      </a:r>
                      <a:endParaRPr lang="en-GB" b="1" noProof="0" dirty="0"/>
                    </a:p>
                  </a:txBody>
                  <a:tcPr/>
                </a:tc>
                <a:tc>
                  <a:txBody>
                    <a:bodyPr/>
                    <a:lstStyle/>
                    <a:p>
                      <a:pPr marL="0" indent="0">
                        <a:buFont typeface="Arial" panose="020B0604020202020204" pitchFamily="34" charset="0"/>
                        <a:buNone/>
                      </a:pPr>
                      <a:r>
                        <a:rPr lang="en-GB" noProof="0" dirty="0"/>
                        <a:t>Project coordinator</a:t>
                      </a:r>
                      <a:endParaRPr lang="lv-LV" noProof="0" dirty="0"/>
                    </a:p>
                    <a:p>
                      <a:pPr marL="0" indent="0">
                        <a:buFont typeface="Arial" panose="020B0604020202020204" pitchFamily="34" charset="0"/>
                        <a:buNone/>
                      </a:pPr>
                      <a:r>
                        <a:rPr lang="en-GB" noProof="0" dirty="0"/>
                        <a:t>Financial manager</a:t>
                      </a:r>
                      <a:endParaRPr lang="lv-LV" noProof="0" dirty="0"/>
                    </a:p>
                    <a:p>
                      <a:pPr marL="0" indent="0">
                        <a:buFont typeface="Arial" panose="020B0604020202020204" pitchFamily="34" charset="0"/>
                        <a:buNone/>
                      </a:pPr>
                      <a:r>
                        <a:rPr lang="en-US" sz="2100" b="0" kern="1200" noProof="0" dirty="0">
                          <a:solidFill>
                            <a:schemeClr val="dk1"/>
                          </a:solidFill>
                          <a:effectLst/>
                          <a:latin typeface="+mn-lt"/>
                          <a:ea typeface="+mn-ea"/>
                          <a:cs typeface="+mn-cs"/>
                        </a:rPr>
                        <a:t>Expert, landscape architect</a:t>
                      </a:r>
                    </a:p>
                    <a:p>
                      <a:pPr marL="0" indent="0">
                        <a:buFont typeface="Arial" panose="020B0604020202020204" pitchFamily="34" charset="0"/>
                        <a:buNone/>
                      </a:pPr>
                      <a:r>
                        <a:rPr lang="en-US" sz="2100" b="0" kern="1200" noProof="0" dirty="0">
                          <a:solidFill>
                            <a:schemeClr val="dk1"/>
                          </a:solidFill>
                          <a:effectLst/>
                          <a:latin typeface="+mn-lt"/>
                          <a:ea typeface="+mn-ea"/>
                          <a:cs typeface="+mn-cs"/>
                        </a:rPr>
                        <a:t>Expert, landscape architect</a:t>
                      </a:r>
                    </a:p>
                    <a:p>
                      <a:pPr marL="0" indent="0">
                        <a:buFont typeface="Arial" panose="020B0604020202020204" pitchFamily="34" charset="0"/>
                        <a:buNone/>
                      </a:pPr>
                      <a:r>
                        <a:rPr lang="en-US" sz="2100" b="0" kern="1200" noProof="0" dirty="0">
                          <a:solidFill>
                            <a:schemeClr val="dk1"/>
                          </a:solidFill>
                          <a:effectLst/>
                          <a:latin typeface="+mn-lt"/>
                          <a:ea typeface="+mn-ea"/>
                          <a:cs typeface="+mn-cs"/>
                        </a:rPr>
                        <a:t>Expert, landscape architect</a:t>
                      </a:r>
                      <a:endParaRPr lang="en-US" b="1" noProof="0" dirty="0"/>
                    </a:p>
                  </a:txBody>
                  <a:tcPr/>
                </a:tc>
                <a:extLst>
                  <a:ext uri="{0D108BD9-81ED-4DB2-BD59-A6C34878D82A}">
                    <a16:rowId xmlns:a16="http://schemas.microsoft.com/office/drawing/2014/main" val="10002"/>
                  </a:ext>
                </a:extLst>
              </a:tr>
              <a:tr h="784465">
                <a:tc>
                  <a:txBody>
                    <a:bodyPr/>
                    <a:lstStyle/>
                    <a:p>
                      <a:pPr algn="ctr"/>
                      <a:r>
                        <a:rPr lang="en-GB" noProof="0" dirty="0"/>
                        <a:t>PP3</a:t>
                      </a:r>
                    </a:p>
                  </a:txBody>
                  <a:tcPr/>
                </a:tc>
                <a:tc>
                  <a:txBody>
                    <a:bodyPr/>
                    <a:lstStyle/>
                    <a:p>
                      <a:r>
                        <a:rPr lang="lt-LT" sz="2100" b="1" kern="1200" dirty="0">
                          <a:solidFill>
                            <a:schemeClr val="dk1"/>
                          </a:solidFill>
                          <a:effectLst/>
                          <a:latin typeface="+mn-lt"/>
                          <a:ea typeface="+mn-ea"/>
                          <a:cs typeface="+mn-cs"/>
                        </a:rPr>
                        <a:t>Modesta Bielskienė</a:t>
                      </a:r>
                    </a:p>
                    <a:p>
                      <a:r>
                        <a:rPr lang="lt-LT" sz="2100" b="1" kern="1200" dirty="0">
                          <a:solidFill>
                            <a:schemeClr val="dk1"/>
                          </a:solidFill>
                          <a:effectLst/>
                          <a:latin typeface="+mn-lt"/>
                          <a:ea typeface="+mn-ea"/>
                          <a:cs typeface="+mn-cs"/>
                        </a:rPr>
                        <a:t>Giedrė Rakštienė</a:t>
                      </a:r>
                      <a:endParaRPr lang="lv-LV" b="1" noProof="0" dirty="0"/>
                    </a:p>
                    <a:p>
                      <a:r>
                        <a:rPr lang="lt-LT" sz="2100" b="1" kern="1200" dirty="0">
                          <a:solidFill>
                            <a:schemeClr val="dk1"/>
                          </a:solidFill>
                          <a:effectLst/>
                          <a:latin typeface="+mn-lt"/>
                          <a:ea typeface="+mn-ea"/>
                          <a:cs typeface="+mn-cs"/>
                        </a:rPr>
                        <a:t>Dalė Jarulytė</a:t>
                      </a:r>
                      <a:r>
                        <a:rPr lang="en-GB" b="1" noProof="0" dirty="0"/>
                        <a:t>	</a:t>
                      </a:r>
                      <a:endParaRPr lang="en-GB" noProof="0" dirty="0"/>
                    </a:p>
                  </a:txBody>
                  <a:tcPr/>
                </a:tc>
                <a:tc>
                  <a:txBody>
                    <a:bodyPr/>
                    <a:lstStyle/>
                    <a:p>
                      <a:r>
                        <a:rPr lang="en-GB" noProof="0" dirty="0"/>
                        <a:t>Project coordinator</a:t>
                      </a:r>
                      <a:endParaRPr lang="lv-LV" noProof="0" dirty="0"/>
                    </a:p>
                    <a:p>
                      <a:r>
                        <a:rPr lang="lv-LV" noProof="0" dirty="0"/>
                        <a:t>Project </a:t>
                      </a:r>
                      <a:r>
                        <a:rPr lang="en-US" noProof="0" dirty="0"/>
                        <a:t>assistant</a:t>
                      </a:r>
                      <a:endParaRPr lang="lv-LV" noProof="0" dirty="0"/>
                    </a:p>
                    <a:p>
                      <a:r>
                        <a:rPr lang="en-GB" noProof="0" dirty="0"/>
                        <a:t>Financial manager</a:t>
                      </a:r>
                    </a:p>
                  </a:txBody>
                  <a:tcPr/>
                </a:tc>
                <a:extLst>
                  <a:ext uri="{0D108BD9-81ED-4DB2-BD59-A6C34878D82A}">
                    <a16:rowId xmlns:a16="http://schemas.microsoft.com/office/drawing/2014/main" val="10003"/>
                  </a:ext>
                </a:extLst>
              </a:tr>
              <a:tr h="784465">
                <a:tc>
                  <a:txBody>
                    <a:bodyPr/>
                    <a:lstStyle/>
                    <a:p>
                      <a:pPr algn="ctr"/>
                      <a:r>
                        <a:rPr lang="en-GB" noProof="0" dirty="0"/>
                        <a:t>PP4</a:t>
                      </a:r>
                    </a:p>
                  </a:txBody>
                  <a:tcPr/>
                </a:tc>
                <a:tc>
                  <a:txBody>
                    <a:bodyPr/>
                    <a:lstStyle/>
                    <a:p>
                      <a:pPr marL="0" marR="0" indent="0" algn="l" defTabSz="1082529" rtl="0" eaLnBrk="1" fontAlgn="auto" latinLnBrk="0" hangingPunct="1">
                        <a:lnSpc>
                          <a:spcPct val="100000"/>
                        </a:lnSpc>
                        <a:spcBef>
                          <a:spcPts val="0"/>
                        </a:spcBef>
                        <a:spcAft>
                          <a:spcPts val="0"/>
                        </a:spcAft>
                        <a:buClrTx/>
                        <a:buSzTx/>
                        <a:buFontTx/>
                        <a:buNone/>
                        <a:tabLst/>
                        <a:defRPr/>
                      </a:pPr>
                      <a:r>
                        <a:rPr lang="lt-LT" sz="2100" b="1" kern="1200" dirty="0">
                          <a:solidFill>
                            <a:schemeClr val="dk1"/>
                          </a:solidFill>
                          <a:effectLst/>
                          <a:latin typeface="+mn-lt"/>
                          <a:ea typeface="+mn-ea"/>
                          <a:cs typeface="+mn-cs"/>
                        </a:rPr>
                        <a:t>Lina Jankauskienė</a:t>
                      </a:r>
                    </a:p>
                    <a:p>
                      <a:r>
                        <a:rPr lang="en-US" sz="2100" b="1" kern="1200" dirty="0" err="1">
                          <a:solidFill>
                            <a:schemeClr val="dk1"/>
                          </a:solidFill>
                          <a:effectLst/>
                          <a:latin typeface="+mn-lt"/>
                          <a:ea typeface="+mn-ea"/>
                          <a:cs typeface="+mn-cs"/>
                        </a:rPr>
                        <a:t>Raminta</a:t>
                      </a:r>
                      <a:r>
                        <a:rPr lang="en-US" sz="2100" b="1" kern="1200" dirty="0">
                          <a:solidFill>
                            <a:schemeClr val="dk1"/>
                          </a:solidFill>
                          <a:effectLst/>
                          <a:latin typeface="+mn-lt"/>
                          <a:ea typeface="+mn-ea"/>
                          <a:cs typeface="+mn-cs"/>
                        </a:rPr>
                        <a:t> </a:t>
                      </a:r>
                      <a:r>
                        <a:rPr lang="en-US" sz="2100" b="1" kern="1200" dirty="0" err="1">
                          <a:solidFill>
                            <a:schemeClr val="dk1"/>
                          </a:solidFill>
                          <a:effectLst/>
                          <a:latin typeface="+mn-lt"/>
                          <a:ea typeface="+mn-ea"/>
                          <a:cs typeface="+mn-cs"/>
                        </a:rPr>
                        <a:t>Mikalauskiene</a:t>
                      </a:r>
                      <a:endParaRPr lang="lv-LV" noProof="0" dirty="0"/>
                    </a:p>
                    <a:p>
                      <a:r>
                        <a:rPr lang="en-US" sz="2100" b="1" kern="1200" dirty="0" err="1">
                          <a:solidFill>
                            <a:schemeClr val="dk1"/>
                          </a:solidFill>
                          <a:effectLst/>
                          <a:latin typeface="+mn-lt"/>
                          <a:ea typeface="+mn-ea"/>
                          <a:cs typeface="+mn-cs"/>
                        </a:rPr>
                        <a:t>Gintaras</a:t>
                      </a:r>
                      <a:r>
                        <a:rPr lang="en-US" sz="2100" b="1" kern="1200" dirty="0">
                          <a:solidFill>
                            <a:schemeClr val="dk1"/>
                          </a:solidFill>
                          <a:effectLst/>
                          <a:latin typeface="+mn-lt"/>
                          <a:ea typeface="+mn-ea"/>
                          <a:cs typeface="+mn-cs"/>
                        </a:rPr>
                        <a:t> </a:t>
                      </a:r>
                      <a:r>
                        <a:rPr lang="en-US" sz="2100" b="1" kern="1200" dirty="0" err="1">
                          <a:solidFill>
                            <a:schemeClr val="dk1"/>
                          </a:solidFill>
                          <a:effectLst/>
                          <a:latin typeface="+mn-lt"/>
                          <a:ea typeface="+mn-ea"/>
                          <a:cs typeface="+mn-cs"/>
                        </a:rPr>
                        <a:t>Venckus</a:t>
                      </a:r>
                      <a:endParaRPr lang="en-GB" noProof="0" dirty="0"/>
                    </a:p>
                  </a:txBody>
                  <a:tcPr/>
                </a:tc>
                <a:tc>
                  <a:txBody>
                    <a:bodyPr/>
                    <a:lstStyle/>
                    <a:p>
                      <a:r>
                        <a:rPr lang="en-GB" noProof="0" dirty="0"/>
                        <a:t>Project coordinator</a:t>
                      </a:r>
                      <a:endParaRPr lang="lv-LV" noProof="0" dirty="0"/>
                    </a:p>
                    <a:p>
                      <a:r>
                        <a:rPr lang="en-GB" noProof="0" dirty="0"/>
                        <a:t>Financial manager</a:t>
                      </a:r>
                      <a:endParaRPr lang="lv-LV" noProof="0" dirty="0"/>
                    </a:p>
                    <a:p>
                      <a:r>
                        <a:rPr lang="en-US" sz="2100" kern="1200" dirty="0">
                          <a:solidFill>
                            <a:schemeClr val="dk1"/>
                          </a:solidFill>
                          <a:effectLst/>
                          <a:latin typeface="+mn-lt"/>
                          <a:ea typeface="+mn-ea"/>
                          <a:cs typeface="+mn-cs"/>
                        </a:rPr>
                        <a:t>Landscape architecture specialist</a:t>
                      </a:r>
                      <a:r>
                        <a:rPr lang="lv-LV" sz="2100" kern="1200" dirty="0">
                          <a:solidFill>
                            <a:schemeClr val="dk1"/>
                          </a:solidFill>
                          <a:effectLst/>
                          <a:latin typeface="+mn-lt"/>
                          <a:ea typeface="+mn-ea"/>
                          <a:cs typeface="+mn-cs"/>
                        </a:rPr>
                        <a:t> </a:t>
                      </a:r>
                      <a:endParaRPr lang="en-GB" noProof="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352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34BF-1F51-4870-95B1-590F7E05C3CC}"/>
              </a:ext>
            </a:extLst>
          </p:cNvPr>
          <p:cNvSpPr>
            <a:spLocks noGrp="1"/>
          </p:cNvSpPr>
          <p:nvPr>
            <p:ph type="title"/>
          </p:nvPr>
        </p:nvSpPr>
        <p:spPr/>
        <p:txBody>
          <a:bodyPr>
            <a:normAutofit fontScale="90000"/>
          </a:bodyPr>
          <a:lstStyle/>
          <a:p>
            <a:r>
              <a:rPr lang="en-US" dirty="0"/>
              <a:t>Activities' planning and coordination meetings </a:t>
            </a:r>
            <a:endParaRPr lang="lv-LV" dirty="0"/>
          </a:p>
        </p:txBody>
      </p:sp>
      <p:sp>
        <p:nvSpPr>
          <p:cNvPr id="3" name="Content Placeholder 2">
            <a:extLst>
              <a:ext uri="{FF2B5EF4-FFF2-40B4-BE49-F238E27FC236}">
                <a16:creationId xmlns:a16="http://schemas.microsoft.com/office/drawing/2014/main" id="{4D3D9584-2C37-4407-8718-5CA0A52AA460}"/>
              </a:ext>
            </a:extLst>
          </p:cNvPr>
          <p:cNvSpPr>
            <a:spLocks noGrp="1"/>
          </p:cNvSpPr>
          <p:nvPr>
            <p:ph idx="1"/>
          </p:nvPr>
        </p:nvSpPr>
        <p:spPr>
          <a:xfrm>
            <a:off x="541339" y="1894682"/>
            <a:ext cx="9744075" cy="5790388"/>
          </a:xfrm>
        </p:spPr>
        <p:txBody>
          <a:bodyPr>
            <a:normAutofit fontScale="85000" lnSpcReduction="20000"/>
          </a:bodyPr>
          <a:lstStyle/>
          <a:p>
            <a:r>
              <a:rPr lang="en-US" dirty="0"/>
              <a:t>3-4 specific working groups, related to planning and implementation of activities: open-air workshops, trainings, wide-formal workshops, elaboration of  for increase of attractiveness, visibility and attendance  of cultural heritage sites - manor parks will be formed. They will have 4 direct and up to 4-6 online meetings for ensuring smooth preparation and provision of joint activities. Members of these groups will be staff of partners taking part in specific activities to be planned. Leader of each group will be staff member of the partner responsible for implementation of the specific activity. In some cases they will be the same persons </a:t>
            </a:r>
            <a:r>
              <a:rPr lang="lv-LV" dirty="0" err="1"/>
              <a:t>as</a:t>
            </a:r>
            <a:r>
              <a:rPr lang="en-US" dirty="0"/>
              <a:t> PRIG members. </a:t>
            </a:r>
            <a:endParaRPr lang="lv-LV" dirty="0"/>
          </a:p>
        </p:txBody>
      </p:sp>
    </p:spTree>
    <p:extLst>
      <p:ext uri="{BB962C8B-B14F-4D97-AF65-F5344CB8AC3E}">
        <p14:creationId xmlns:p14="http://schemas.microsoft.com/office/powerpoint/2010/main" val="106117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793" y="261498"/>
            <a:ext cx="6414764" cy="1569504"/>
          </a:xfrm>
        </p:spPr>
        <p:txBody>
          <a:bodyPr>
            <a:normAutofit fontScale="90000"/>
          </a:bodyPr>
          <a:lstStyle/>
          <a:p>
            <a:r>
              <a:rPr lang="en-US" dirty="0"/>
              <a:t>The main PROJECT documents</a:t>
            </a:r>
            <a:endParaRPr lang="lv-LV" dirty="0"/>
          </a:p>
        </p:txBody>
      </p:sp>
      <p:sp>
        <p:nvSpPr>
          <p:cNvPr id="3" name="Content Placeholder 2"/>
          <p:cNvSpPr>
            <a:spLocks noGrp="1"/>
          </p:cNvSpPr>
          <p:nvPr>
            <p:ph idx="1"/>
          </p:nvPr>
        </p:nvSpPr>
        <p:spPr/>
        <p:txBody>
          <a:bodyPr>
            <a:normAutofit lnSpcReduction="10000"/>
          </a:bodyPr>
          <a:lstStyle/>
          <a:p>
            <a:r>
              <a:rPr lang="en-GB" altLang="lv-LV" dirty="0"/>
              <a:t>Subsidy contract</a:t>
            </a:r>
          </a:p>
          <a:p>
            <a:r>
              <a:rPr lang="en-GB" altLang="lv-LV" dirty="0"/>
              <a:t>Partnership agreement</a:t>
            </a:r>
          </a:p>
          <a:p>
            <a:r>
              <a:rPr lang="en-GB" altLang="lv-LV" dirty="0"/>
              <a:t>Programme manual</a:t>
            </a:r>
          </a:p>
          <a:p>
            <a:r>
              <a:rPr lang="en-GB" altLang="lv-LV" dirty="0"/>
              <a:t>FC guidelines</a:t>
            </a:r>
          </a:p>
          <a:p>
            <a:r>
              <a:rPr lang="en-GB" altLang="lv-LV" dirty="0"/>
              <a:t>Application form</a:t>
            </a:r>
          </a:p>
          <a:p>
            <a:r>
              <a:rPr lang="en-GB" altLang="lv-LV" dirty="0"/>
              <a:t>Communication guidelines</a:t>
            </a:r>
          </a:p>
          <a:p>
            <a:r>
              <a:rPr lang="en-GB" altLang="lv-LV" dirty="0"/>
              <a:t>Technical documentation submitted for the project</a:t>
            </a:r>
          </a:p>
          <a:p>
            <a:endParaRPr lang="en-GB" dirty="0"/>
          </a:p>
        </p:txBody>
      </p:sp>
      <p:pic>
        <p:nvPicPr>
          <p:cNvPr id="2053" name="Picture 5" descr="C:\Users\User\AppData\Local\Temp\Rar$DIa0.643\LATLIT_logo_mix_full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6" y="466197"/>
            <a:ext cx="3720255" cy="121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4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793" y="261498"/>
            <a:ext cx="6414764" cy="1569504"/>
          </a:xfrm>
        </p:spPr>
        <p:txBody>
          <a:bodyPr/>
          <a:lstStyle/>
          <a:p>
            <a:r>
              <a:rPr lang="en-US" dirty="0"/>
              <a:t>Reporting periods</a:t>
            </a:r>
            <a:endParaRPr lang="lv-LV" dirty="0"/>
          </a:p>
        </p:txBody>
      </p:sp>
      <p:sp>
        <p:nvSpPr>
          <p:cNvPr id="3" name="Content Placeholder 2"/>
          <p:cNvSpPr>
            <a:spLocks noGrp="1"/>
          </p:cNvSpPr>
          <p:nvPr>
            <p:ph idx="1"/>
          </p:nvPr>
        </p:nvSpPr>
        <p:spPr>
          <a:xfrm>
            <a:off x="744340" y="1768509"/>
            <a:ext cx="9338072" cy="5345723"/>
          </a:xfrm>
        </p:spPr>
        <p:txBody>
          <a:bodyPr>
            <a:normAutofit fontScale="62500" lnSpcReduction="20000"/>
          </a:bodyPr>
          <a:lstStyle/>
          <a:p>
            <a:pPr marL="365760" indent="-283464">
              <a:buNone/>
              <a:defRPr/>
            </a:pPr>
            <a:endParaRPr lang="lv-LV" i="1" dirty="0">
              <a:solidFill>
                <a:schemeClr val="accent4">
                  <a:lumMod val="75000"/>
                </a:schemeClr>
              </a:solidFill>
            </a:endParaRPr>
          </a:p>
          <a:p>
            <a:pPr marL="365760" indent="-283464">
              <a:buNone/>
              <a:defRPr/>
            </a:pPr>
            <a:endParaRPr lang="lv-LV" i="1" dirty="0">
              <a:solidFill>
                <a:schemeClr val="accent4">
                  <a:lumMod val="75000"/>
                </a:schemeClr>
              </a:solidFill>
            </a:endParaRPr>
          </a:p>
          <a:p>
            <a:pPr marL="365760" indent="-283464">
              <a:buNone/>
              <a:defRPr/>
            </a:pPr>
            <a:endParaRPr lang="lv-LV" i="1" dirty="0">
              <a:solidFill>
                <a:schemeClr val="accent4">
                  <a:lumMod val="75000"/>
                </a:schemeClr>
              </a:solidFill>
            </a:endParaRPr>
          </a:p>
          <a:p>
            <a:pPr marL="365760" indent="-283464">
              <a:buNone/>
              <a:defRPr/>
            </a:pPr>
            <a:endParaRPr lang="lv-LV" i="1" dirty="0">
              <a:solidFill>
                <a:schemeClr val="accent4">
                  <a:lumMod val="75000"/>
                </a:schemeClr>
              </a:solidFill>
            </a:endParaRPr>
          </a:p>
          <a:p>
            <a:pPr marL="365760" indent="-283464">
              <a:buNone/>
              <a:defRPr/>
            </a:pPr>
            <a:endParaRPr lang="lv-LV" i="1" dirty="0">
              <a:solidFill>
                <a:schemeClr val="accent4">
                  <a:lumMod val="75000"/>
                </a:schemeClr>
              </a:solidFill>
            </a:endParaRPr>
          </a:p>
          <a:p>
            <a:pPr marL="365760" indent="-283464">
              <a:buNone/>
              <a:defRPr/>
            </a:pPr>
            <a:endParaRPr lang="lv-LV" i="1" dirty="0">
              <a:solidFill>
                <a:schemeClr val="accent4">
                  <a:lumMod val="75000"/>
                </a:schemeClr>
              </a:solidFill>
            </a:endParaRPr>
          </a:p>
          <a:p>
            <a:pPr marL="365760" indent="-283464">
              <a:buNone/>
              <a:defRPr/>
            </a:pPr>
            <a:endParaRPr lang="lv-LV" i="1" dirty="0">
              <a:solidFill>
                <a:schemeClr val="accent4">
                  <a:lumMod val="75000"/>
                </a:schemeClr>
              </a:solidFill>
            </a:endParaRPr>
          </a:p>
          <a:p>
            <a:pPr marL="365760" indent="-283464">
              <a:buNone/>
              <a:defRPr/>
            </a:pPr>
            <a:endParaRPr lang="lv-LV" i="1" dirty="0">
              <a:solidFill>
                <a:schemeClr val="accent4">
                  <a:lumMod val="75000"/>
                </a:schemeClr>
              </a:solidFill>
            </a:endParaRPr>
          </a:p>
          <a:p>
            <a:pPr marL="365760" indent="-283464">
              <a:buNone/>
              <a:defRPr/>
            </a:pPr>
            <a:endParaRPr lang="lv-LV" dirty="0"/>
          </a:p>
          <a:p>
            <a:pPr marL="365760" indent="-283464">
              <a:buNone/>
              <a:defRPr/>
            </a:pPr>
            <a:endParaRPr lang="lv-LV" i="1" dirty="0"/>
          </a:p>
          <a:p>
            <a:pPr marL="365760" indent="-283464">
              <a:buNone/>
              <a:defRPr/>
            </a:pPr>
            <a:endParaRPr lang="lv-LV" i="1" dirty="0"/>
          </a:p>
          <a:p>
            <a:pPr marL="365760" indent="-283464">
              <a:buNone/>
              <a:defRPr/>
            </a:pPr>
            <a:r>
              <a:rPr lang="en-US" i="1" dirty="0"/>
              <a:t>Reporting must be done during </a:t>
            </a:r>
            <a:r>
              <a:rPr lang="en-US" b="1" i="1" dirty="0"/>
              <a:t>10 working days</a:t>
            </a:r>
            <a:r>
              <a:rPr lang="en-US" i="1" dirty="0"/>
              <a:t> after the period ends!</a:t>
            </a:r>
            <a:endParaRPr lang="en-US" i="1" dirty="0">
              <a:solidFill>
                <a:schemeClr val="accent4">
                  <a:lumMod val="75000"/>
                </a:schemeClr>
              </a:solidFill>
            </a:endParaRPr>
          </a:p>
          <a:p>
            <a:pPr marL="0" indent="0" algn="ctr">
              <a:buNone/>
            </a:pPr>
            <a:r>
              <a:rPr lang="en-US" sz="4000" i="1" dirty="0">
                <a:solidFill>
                  <a:srgbClr val="C00000"/>
                </a:solidFill>
              </a:rPr>
              <a:t>As sooner you will report, as faster </a:t>
            </a:r>
            <a:r>
              <a:rPr lang="lv-LV" sz="4000" i="1" dirty="0" err="1">
                <a:solidFill>
                  <a:srgbClr val="C00000"/>
                </a:solidFill>
              </a:rPr>
              <a:t>we</a:t>
            </a:r>
            <a:r>
              <a:rPr lang="en-US" sz="4000" i="1" dirty="0">
                <a:solidFill>
                  <a:srgbClr val="C00000"/>
                </a:solidFill>
              </a:rPr>
              <a:t> will get back your expenditures!</a:t>
            </a:r>
          </a:p>
        </p:txBody>
      </p:sp>
      <p:pic>
        <p:nvPicPr>
          <p:cNvPr id="2053" name="Picture 5" descr="C:\Users\User\AppData\Local\Temp\Rar$DIa0.643\LATLIT_logo_mix_full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6" y="466197"/>
            <a:ext cx="3720255" cy="12118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098374829"/>
              </p:ext>
            </p:extLst>
          </p:nvPr>
        </p:nvGraphicFramePr>
        <p:xfrm>
          <a:off x="807145" y="1969477"/>
          <a:ext cx="8758886" cy="3423327"/>
        </p:xfrm>
        <a:graphic>
          <a:graphicData uri="http://schemas.openxmlformats.org/drawingml/2006/table">
            <a:tbl>
              <a:tblPr firstRow="1" firstCol="1" lastRow="1" lastCol="1" bandRow="1" bandCol="1"/>
              <a:tblGrid>
                <a:gridCol w="2006393">
                  <a:extLst>
                    <a:ext uri="{9D8B030D-6E8A-4147-A177-3AD203B41FA5}">
                      <a16:colId xmlns:a16="http://schemas.microsoft.com/office/drawing/2014/main" val="20000"/>
                    </a:ext>
                  </a:extLst>
                </a:gridCol>
                <a:gridCol w="2381460">
                  <a:extLst>
                    <a:ext uri="{9D8B030D-6E8A-4147-A177-3AD203B41FA5}">
                      <a16:colId xmlns:a16="http://schemas.microsoft.com/office/drawing/2014/main" val="20001"/>
                    </a:ext>
                  </a:extLst>
                </a:gridCol>
                <a:gridCol w="2180492">
                  <a:extLst>
                    <a:ext uri="{9D8B030D-6E8A-4147-A177-3AD203B41FA5}">
                      <a16:colId xmlns:a16="http://schemas.microsoft.com/office/drawing/2014/main" val="20002"/>
                    </a:ext>
                  </a:extLst>
                </a:gridCol>
                <a:gridCol w="2190541">
                  <a:extLst>
                    <a:ext uri="{9D8B030D-6E8A-4147-A177-3AD203B41FA5}">
                      <a16:colId xmlns:a16="http://schemas.microsoft.com/office/drawing/2014/main" val="20003"/>
                    </a:ext>
                  </a:extLst>
                </a:gridCol>
              </a:tblGrid>
              <a:tr h="467015">
                <a:tc rowSpan="2">
                  <a:txBody>
                    <a:bodyPr/>
                    <a:lstStyle/>
                    <a:p>
                      <a:pPr marL="45720">
                        <a:lnSpc>
                          <a:spcPct val="115000"/>
                        </a:lnSpc>
                        <a:spcAft>
                          <a:spcPts val="0"/>
                        </a:spcAft>
                        <a:tabLst>
                          <a:tab pos="-914400" algn="l"/>
                          <a:tab pos="-457200" algn="l"/>
                          <a:tab pos="45720" algn="l"/>
                        </a:tabLst>
                      </a:pPr>
                      <a:r>
                        <a:rPr lang="en-GB" sz="1600" b="1" dirty="0">
                          <a:effectLst/>
                          <a:latin typeface="Oswald Regular"/>
                          <a:ea typeface="Times New Roman"/>
                        </a:rPr>
                        <a:t>Partner report No:</a:t>
                      </a:r>
                      <a:endParaRPr lang="lv-LV" sz="24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914400" algn="l"/>
                          <a:tab pos="-457200" algn="l"/>
                        </a:tabLst>
                      </a:pPr>
                      <a:r>
                        <a:rPr lang="en-GB" sz="1600" b="1" dirty="0">
                          <a:effectLst/>
                          <a:latin typeface="Oswald Regular"/>
                          <a:ea typeface="Times New Roman"/>
                        </a:rPr>
                        <a:t>Reporting period:</a:t>
                      </a:r>
                      <a:endParaRPr lang="lv-LV" sz="24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rowSpan="2">
                  <a:txBody>
                    <a:bodyPr/>
                    <a:lstStyle/>
                    <a:p>
                      <a:pPr algn="ctr">
                        <a:lnSpc>
                          <a:spcPct val="115000"/>
                        </a:lnSpc>
                        <a:spcAft>
                          <a:spcPts val="0"/>
                        </a:spcAft>
                        <a:tabLst>
                          <a:tab pos="-914400" algn="l"/>
                          <a:tab pos="-457200" algn="l"/>
                        </a:tabLst>
                      </a:pPr>
                      <a:r>
                        <a:rPr lang="en-GB" sz="1600" b="1">
                          <a:effectLst/>
                          <a:latin typeface="Oswald Regular"/>
                          <a:ea typeface="Times New Roman"/>
                        </a:rPr>
                        <a:t>Deadline for submission of partner report to financial control: </a:t>
                      </a:r>
                      <a:endParaRPr lang="lv-LV" sz="2400" b="1">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8884">
                <a:tc vMerge="1">
                  <a:txBody>
                    <a:bodyPr/>
                    <a:lstStyle/>
                    <a:p>
                      <a:endParaRPr lang="lv-LV"/>
                    </a:p>
                  </a:txBody>
                  <a:tcPr/>
                </a:tc>
                <a:tc>
                  <a:txBody>
                    <a:bodyPr/>
                    <a:lstStyle/>
                    <a:p>
                      <a:pPr algn="ctr">
                        <a:lnSpc>
                          <a:spcPct val="115000"/>
                        </a:lnSpc>
                        <a:spcAft>
                          <a:spcPts val="0"/>
                        </a:spcAft>
                        <a:tabLst>
                          <a:tab pos="-914400" algn="l"/>
                          <a:tab pos="-457200" algn="l"/>
                        </a:tabLst>
                      </a:pPr>
                      <a:r>
                        <a:rPr lang="en-GB" sz="1600" b="1" dirty="0">
                          <a:effectLst/>
                          <a:latin typeface="Oswald Regular"/>
                          <a:ea typeface="Times New Roman"/>
                        </a:rPr>
                        <a:t>Start date</a:t>
                      </a:r>
                      <a:endParaRPr lang="lv-LV" sz="24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 pos="-457200" algn="l"/>
                        </a:tabLst>
                      </a:pPr>
                      <a:r>
                        <a:rPr lang="en-GB" sz="1600" b="1" dirty="0">
                          <a:effectLst/>
                          <a:latin typeface="Oswald Regular"/>
                          <a:ea typeface="Times New Roman"/>
                        </a:rPr>
                        <a:t>End date</a:t>
                      </a:r>
                      <a:endParaRPr lang="lv-LV" sz="24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extLst>
                  <a:ext uri="{0D108BD9-81ED-4DB2-BD59-A6C34878D82A}">
                    <a16:rowId xmlns:a16="http://schemas.microsoft.com/office/drawing/2014/main" val="10001"/>
                  </a:ext>
                </a:extLst>
              </a:tr>
              <a:tr h="549357">
                <a:tc>
                  <a:txBody>
                    <a:bodyPr/>
                    <a:lstStyle/>
                    <a:p>
                      <a:pPr marL="45720" algn="just">
                        <a:lnSpc>
                          <a:spcPct val="115000"/>
                        </a:lnSpc>
                        <a:spcAft>
                          <a:spcPts val="0"/>
                        </a:spcAft>
                        <a:tabLst>
                          <a:tab pos="-914400" algn="l"/>
                          <a:tab pos="-457200" algn="l"/>
                          <a:tab pos="45720" algn="l"/>
                        </a:tabLst>
                      </a:pPr>
                      <a:r>
                        <a:rPr lang="en-GB" sz="1400" b="1" dirty="0">
                          <a:effectLst/>
                          <a:latin typeface="Oswald Regular"/>
                          <a:ea typeface="Times New Roman"/>
                        </a:rPr>
                        <a:t>1</a:t>
                      </a:r>
                      <a:endParaRPr lang="lv-LV" sz="20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 pos="-457200" algn="l"/>
                        </a:tabLst>
                      </a:pPr>
                      <a:r>
                        <a:rPr lang="en-GB" sz="1600" b="1" dirty="0">
                          <a:effectLst/>
                          <a:latin typeface="Oswald Regular"/>
                          <a:ea typeface="Times New Roman"/>
                        </a:rPr>
                        <a:t>01.0</a:t>
                      </a:r>
                      <a:r>
                        <a:rPr lang="lv-LV" sz="1600" b="1" dirty="0">
                          <a:effectLst/>
                          <a:latin typeface="Oswald Regular"/>
                          <a:ea typeface="Times New Roman"/>
                        </a:rPr>
                        <a:t>7</a:t>
                      </a:r>
                      <a:r>
                        <a:rPr lang="en-GB" sz="1600" b="1" dirty="0">
                          <a:effectLst/>
                          <a:latin typeface="Oswald Regular"/>
                          <a:ea typeface="Times New Roman"/>
                        </a:rPr>
                        <a:t>.20</a:t>
                      </a:r>
                      <a:r>
                        <a:rPr lang="lv-LV" sz="1600" b="1" dirty="0">
                          <a:effectLst/>
                          <a:latin typeface="Oswald Regular"/>
                          <a:ea typeface="Times New Roman"/>
                        </a:rPr>
                        <a:t>20</a:t>
                      </a:r>
                      <a:r>
                        <a:rPr lang="en-GB" sz="1600" b="1" dirty="0">
                          <a:effectLst/>
                          <a:latin typeface="Oswald Regular"/>
                          <a:ea typeface="Times New Roman"/>
                        </a:rPr>
                        <a:t>  </a:t>
                      </a:r>
                      <a:endParaRPr lang="lv-LV" sz="24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 pos="-457200" algn="l"/>
                        </a:tabLst>
                      </a:pPr>
                      <a:r>
                        <a:rPr lang="lv-LV" sz="1600" b="1" dirty="0">
                          <a:effectLst/>
                          <a:latin typeface="Oswald Regular"/>
                          <a:ea typeface="Times New Roman"/>
                        </a:rPr>
                        <a:t>31</a:t>
                      </a:r>
                      <a:r>
                        <a:rPr lang="en-GB" sz="1600" b="1" dirty="0">
                          <a:effectLst/>
                          <a:latin typeface="Oswald Regular"/>
                          <a:ea typeface="Times New Roman"/>
                        </a:rPr>
                        <a:t>.</a:t>
                      </a:r>
                      <a:r>
                        <a:rPr lang="lv-LV" sz="1600" b="1" dirty="0">
                          <a:effectLst/>
                          <a:latin typeface="Oswald Regular"/>
                          <a:ea typeface="Times New Roman"/>
                        </a:rPr>
                        <a:t>12</a:t>
                      </a:r>
                      <a:r>
                        <a:rPr lang="en-GB" sz="1600" b="1" dirty="0">
                          <a:effectLst/>
                          <a:latin typeface="Oswald Regular"/>
                          <a:ea typeface="Times New Roman"/>
                        </a:rPr>
                        <a:t>.20</a:t>
                      </a:r>
                      <a:r>
                        <a:rPr lang="lv-LV" sz="1600" b="1" dirty="0">
                          <a:effectLst/>
                          <a:latin typeface="Oswald Regular"/>
                          <a:ea typeface="Times New Roman"/>
                        </a:rPr>
                        <a:t>20</a:t>
                      </a:r>
                      <a:endParaRPr lang="lv-LV" sz="24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 pos="-457200" algn="l"/>
                        </a:tabLst>
                      </a:pPr>
                      <a:r>
                        <a:rPr lang="lv-LV" sz="1600" b="1" dirty="0">
                          <a:solidFill>
                            <a:srgbClr val="0070C0"/>
                          </a:solidFill>
                          <a:effectLst/>
                          <a:latin typeface="Oswald Regular"/>
                          <a:ea typeface="Times New Roman"/>
                        </a:rPr>
                        <a:t>15</a:t>
                      </a:r>
                      <a:r>
                        <a:rPr lang="en-GB" sz="1600" b="1" dirty="0">
                          <a:solidFill>
                            <a:srgbClr val="0070C0"/>
                          </a:solidFill>
                          <a:effectLst/>
                          <a:latin typeface="Oswald Regular"/>
                          <a:ea typeface="Times New Roman"/>
                        </a:rPr>
                        <a:t>.</a:t>
                      </a:r>
                      <a:r>
                        <a:rPr lang="lv-LV" sz="1600" b="1" dirty="0">
                          <a:solidFill>
                            <a:srgbClr val="0070C0"/>
                          </a:solidFill>
                          <a:effectLst/>
                          <a:latin typeface="Oswald Regular"/>
                          <a:ea typeface="Times New Roman"/>
                        </a:rPr>
                        <a:t>01</a:t>
                      </a:r>
                      <a:r>
                        <a:rPr lang="en-GB" sz="1600" b="1" dirty="0">
                          <a:solidFill>
                            <a:srgbClr val="0070C0"/>
                          </a:solidFill>
                          <a:effectLst/>
                          <a:latin typeface="Oswald Regular"/>
                          <a:ea typeface="Times New Roman"/>
                        </a:rPr>
                        <a:t>.20</a:t>
                      </a:r>
                      <a:r>
                        <a:rPr lang="lv-LV" sz="1600" b="1" dirty="0">
                          <a:solidFill>
                            <a:srgbClr val="0070C0"/>
                          </a:solidFill>
                          <a:effectLst/>
                          <a:latin typeface="Oswald Regular"/>
                          <a:ea typeface="Times New Roman"/>
                        </a:rPr>
                        <a:t>21</a:t>
                      </a:r>
                      <a:endParaRPr lang="lv-LV" sz="2400" b="1" dirty="0">
                        <a:solidFill>
                          <a:srgbClr val="0070C0"/>
                        </a:solidFill>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9357">
                <a:tc>
                  <a:txBody>
                    <a:bodyPr/>
                    <a:lstStyle/>
                    <a:p>
                      <a:pPr marL="45720" algn="just">
                        <a:lnSpc>
                          <a:spcPct val="115000"/>
                        </a:lnSpc>
                        <a:spcAft>
                          <a:spcPts val="0"/>
                        </a:spcAft>
                        <a:tabLst>
                          <a:tab pos="-914400" algn="l"/>
                          <a:tab pos="-457200" algn="l"/>
                          <a:tab pos="45720" algn="l"/>
                        </a:tabLst>
                      </a:pPr>
                      <a:r>
                        <a:rPr lang="en-GB" sz="1400" b="1" dirty="0">
                          <a:effectLst/>
                          <a:latin typeface="Oswald Regular"/>
                          <a:ea typeface="Times New Roman"/>
                        </a:rPr>
                        <a:t>2</a:t>
                      </a:r>
                      <a:endParaRPr lang="lv-LV" sz="20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 pos="-457200" algn="l"/>
                        </a:tabLst>
                      </a:pPr>
                      <a:r>
                        <a:rPr lang="en-GB" sz="1600" b="1" dirty="0">
                          <a:effectLst/>
                          <a:latin typeface="Oswald Regular"/>
                          <a:ea typeface="Times New Roman"/>
                        </a:rPr>
                        <a:t>01.</a:t>
                      </a:r>
                      <a:r>
                        <a:rPr lang="lv-LV" sz="1600" b="1" dirty="0">
                          <a:effectLst/>
                          <a:latin typeface="Oswald Regular"/>
                          <a:ea typeface="Times New Roman"/>
                        </a:rPr>
                        <a:t>01</a:t>
                      </a:r>
                      <a:r>
                        <a:rPr lang="en-GB" sz="1600" b="1" dirty="0">
                          <a:effectLst/>
                          <a:latin typeface="Oswald Regular"/>
                          <a:ea typeface="Times New Roman"/>
                        </a:rPr>
                        <a:t>.20</a:t>
                      </a:r>
                      <a:r>
                        <a:rPr lang="lv-LV" sz="1600" b="1" dirty="0">
                          <a:effectLst/>
                          <a:latin typeface="Oswald Regular"/>
                          <a:ea typeface="Times New Roman"/>
                        </a:rPr>
                        <a:t>21</a:t>
                      </a:r>
                      <a:r>
                        <a:rPr lang="en-GB" sz="1600" b="1" dirty="0">
                          <a:effectLst/>
                          <a:latin typeface="Oswald Regular"/>
                          <a:ea typeface="Times New Roman"/>
                        </a:rPr>
                        <a:t> </a:t>
                      </a:r>
                      <a:endParaRPr lang="lv-LV" sz="24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 pos="-457200" algn="l"/>
                        </a:tabLst>
                      </a:pPr>
                      <a:r>
                        <a:rPr lang="lv-LV" sz="1600" b="1" dirty="0">
                          <a:effectLst/>
                          <a:latin typeface="Oswald Regular"/>
                          <a:ea typeface="Times New Roman"/>
                        </a:rPr>
                        <a:t>30</a:t>
                      </a:r>
                      <a:r>
                        <a:rPr lang="en-GB" sz="1600" b="1" dirty="0">
                          <a:effectLst/>
                          <a:latin typeface="Oswald Regular"/>
                          <a:ea typeface="Times New Roman"/>
                        </a:rPr>
                        <a:t>.0</a:t>
                      </a:r>
                      <a:r>
                        <a:rPr lang="lv-LV" sz="1600" b="1" dirty="0">
                          <a:effectLst/>
                          <a:latin typeface="Oswald Regular"/>
                          <a:ea typeface="Times New Roman"/>
                        </a:rPr>
                        <a:t>6</a:t>
                      </a:r>
                      <a:r>
                        <a:rPr lang="en-GB" sz="1600" b="1" dirty="0">
                          <a:effectLst/>
                          <a:latin typeface="Oswald Regular"/>
                          <a:ea typeface="Times New Roman"/>
                        </a:rPr>
                        <a:t>.20</a:t>
                      </a:r>
                      <a:r>
                        <a:rPr lang="lv-LV" sz="1600" b="1" dirty="0">
                          <a:effectLst/>
                          <a:latin typeface="Oswald Regular"/>
                          <a:ea typeface="Times New Roman"/>
                        </a:rPr>
                        <a:t>21</a:t>
                      </a:r>
                      <a:r>
                        <a:rPr lang="en-GB" sz="1600" b="1" dirty="0">
                          <a:effectLst/>
                          <a:highlight>
                            <a:srgbClr val="FFFF00"/>
                          </a:highlight>
                          <a:latin typeface="Oswald Regular"/>
                          <a:ea typeface="Times New Roman"/>
                        </a:rPr>
                        <a:t> </a:t>
                      </a:r>
                      <a:endParaRPr lang="lv-LV" sz="24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 pos="-457200" algn="l"/>
                        </a:tabLst>
                      </a:pPr>
                      <a:r>
                        <a:rPr lang="en-GB" sz="1600" b="1" dirty="0">
                          <a:solidFill>
                            <a:srgbClr val="0070C0"/>
                          </a:solidFill>
                          <a:effectLst/>
                          <a:latin typeface="Oswald Regular"/>
                          <a:ea typeface="Times New Roman"/>
                        </a:rPr>
                        <a:t>1</a:t>
                      </a:r>
                      <a:r>
                        <a:rPr lang="lv-LV" sz="1600" b="1" dirty="0">
                          <a:solidFill>
                            <a:srgbClr val="0070C0"/>
                          </a:solidFill>
                          <a:effectLst/>
                          <a:latin typeface="Oswald Regular"/>
                          <a:ea typeface="Times New Roman"/>
                        </a:rPr>
                        <a:t>4</a:t>
                      </a:r>
                      <a:r>
                        <a:rPr lang="en-GB" sz="1600" b="1" dirty="0">
                          <a:solidFill>
                            <a:srgbClr val="0070C0"/>
                          </a:solidFill>
                          <a:effectLst/>
                          <a:latin typeface="Oswald Regular"/>
                          <a:ea typeface="Times New Roman"/>
                        </a:rPr>
                        <a:t>.0</a:t>
                      </a:r>
                      <a:r>
                        <a:rPr lang="lv-LV" sz="1600" b="1" dirty="0">
                          <a:solidFill>
                            <a:srgbClr val="0070C0"/>
                          </a:solidFill>
                          <a:effectLst/>
                          <a:latin typeface="Oswald Regular"/>
                          <a:ea typeface="Times New Roman"/>
                        </a:rPr>
                        <a:t>7</a:t>
                      </a:r>
                      <a:r>
                        <a:rPr lang="en-GB" sz="1600" b="1" dirty="0">
                          <a:solidFill>
                            <a:srgbClr val="0070C0"/>
                          </a:solidFill>
                          <a:effectLst/>
                          <a:latin typeface="Oswald Regular"/>
                          <a:ea typeface="Times New Roman"/>
                        </a:rPr>
                        <a:t>.20</a:t>
                      </a:r>
                      <a:r>
                        <a:rPr lang="lv-LV" sz="1600" b="1" dirty="0">
                          <a:solidFill>
                            <a:srgbClr val="0070C0"/>
                          </a:solidFill>
                          <a:effectLst/>
                          <a:latin typeface="Oswald Regular"/>
                          <a:ea typeface="Times New Roman"/>
                        </a:rPr>
                        <a:t>21</a:t>
                      </a:r>
                      <a:endParaRPr lang="lv-LV" sz="2400" b="1" dirty="0">
                        <a:solidFill>
                          <a:srgbClr val="0070C0"/>
                        </a:solidFill>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9357">
                <a:tc>
                  <a:txBody>
                    <a:bodyPr/>
                    <a:lstStyle/>
                    <a:p>
                      <a:pPr marL="45720" algn="just">
                        <a:lnSpc>
                          <a:spcPct val="115000"/>
                        </a:lnSpc>
                        <a:spcAft>
                          <a:spcPts val="0"/>
                        </a:spcAft>
                        <a:tabLst>
                          <a:tab pos="-914400" algn="l"/>
                          <a:tab pos="-457200" algn="l"/>
                          <a:tab pos="45720" algn="l"/>
                        </a:tabLst>
                      </a:pPr>
                      <a:r>
                        <a:rPr lang="en-GB" sz="1400" b="1" dirty="0">
                          <a:effectLst/>
                          <a:latin typeface="Oswald Regular"/>
                          <a:ea typeface="Times New Roman"/>
                        </a:rPr>
                        <a:t>3</a:t>
                      </a:r>
                      <a:endParaRPr lang="lv-LV" sz="20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 pos="-457200" algn="l"/>
                        </a:tabLst>
                      </a:pPr>
                      <a:r>
                        <a:rPr lang="en-GB" sz="1600" b="1" dirty="0">
                          <a:effectLst/>
                          <a:latin typeface="Oswald Regular"/>
                          <a:ea typeface="Times New Roman"/>
                        </a:rPr>
                        <a:t>01.0</a:t>
                      </a:r>
                      <a:r>
                        <a:rPr lang="lv-LV" sz="1600" b="1" dirty="0">
                          <a:effectLst/>
                          <a:latin typeface="Oswald Regular"/>
                          <a:ea typeface="Times New Roman"/>
                        </a:rPr>
                        <a:t>7</a:t>
                      </a:r>
                      <a:r>
                        <a:rPr lang="en-GB" sz="1600" b="1" dirty="0">
                          <a:effectLst/>
                          <a:latin typeface="Oswald Regular"/>
                          <a:ea typeface="Times New Roman"/>
                        </a:rPr>
                        <a:t>.20</a:t>
                      </a:r>
                      <a:r>
                        <a:rPr lang="lv-LV" sz="1600" b="1" dirty="0">
                          <a:effectLst/>
                          <a:latin typeface="Oswald Regular"/>
                          <a:ea typeface="Times New Roman"/>
                        </a:rPr>
                        <a:t>21</a:t>
                      </a:r>
                      <a:r>
                        <a:rPr lang="en-GB" sz="1600" b="1" dirty="0">
                          <a:effectLst/>
                          <a:latin typeface="Oswald Regular"/>
                          <a:ea typeface="Times New Roman"/>
                        </a:rPr>
                        <a:t> </a:t>
                      </a:r>
                      <a:endParaRPr lang="lv-LV" sz="24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 pos="-457200" algn="l"/>
                        </a:tabLst>
                      </a:pPr>
                      <a:r>
                        <a:rPr lang="en-GB" sz="1600" b="1" dirty="0">
                          <a:effectLst/>
                          <a:latin typeface="Oswald Regular"/>
                          <a:ea typeface="Times New Roman"/>
                        </a:rPr>
                        <a:t>3</a:t>
                      </a:r>
                      <a:r>
                        <a:rPr lang="lv-LV" sz="1600" b="1" dirty="0">
                          <a:effectLst/>
                          <a:latin typeface="Oswald Regular"/>
                          <a:ea typeface="Times New Roman"/>
                        </a:rPr>
                        <a:t>1</a:t>
                      </a:r>
                      <a:r>
                        <a:rPr lang="en-GB" sz="1600" b="1" dirty="0">
                          <a:effectLst/>
                          <a:latin typeface="Oswald Regular"/>
                          <a:ea typeface="Times New Roman"/>
                        </a:rPr>
                        <a:t>.</a:t>
                      </a:r>
                      <a:r>
                        <a:rPr lang="lv-LV" sz="1600" b="1" dirty="0">
                          <a:effectLst/>
                          <a:latin typeface="Oswald Regular"/>
                          <a:ea typeface="Times New Roman"/>
                        </a:rPr>
                        <a:t>12</a:t>
                      </a:r>
                      <a:r>
                        <a:rPr lang="en-GB" sz="1600" b="1" dirty="0">
                          <a:effectLst/>
                          <a:latin typeface="Oswald Regular"/>
                          <a:ea typeface="Times New Roman"/>
                        </a:rPr>
                        <a:t>.20</a:t>
                      </a:r>
                      <a:r>
                        <a:rPr lang="lv-LV" sz="1600" b="1" dirty="0">
                          <a:effectLst/>
                          <a:latin typeface="Oswald Regular"/>
                          <a:ea typeface="Times New Roman"/>
                        </a:rPr>
                        <a:t>21</a:t>
                      </a:r>
                      <a:r>
                        <a:rPr lang="en-GB" sz="1600" b="1" dirty="0">
                          <a:effectLst/>
                          <a:highlight>
                            <a:srgbClr val="FFFF00"/>
                          </a:highlight>
                          <a:latin typeface="Oswald Regular"/>
                          <a:ea typeface="Times New Roman"/>
                        </a:rPr>
                        <a:t> </a:t>
                      </a:r>
                      <a:endParaRPr lang="lv-LV" sz="24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 pos="-457200" algn="l"/>
                        </a:tabLst>
                      </a:pPr>
                      <a:r>
                        <a:rPr lang="en-GB" sz="1600" b="1" dirty="0">
                          <a:solidFill>
                            <a:srgbClr val="0070C0"/>
                          </a:solidFill>
                          <a:effectLst/>
                          <a:latin typeface="Oswald Regular"/>
                          <a:ea typeface="Times New Roman"/>
                        </a:rPr>
                        <a:t>1</a:t>
                      </a:r>
                      <a:r>
                        <a:rPr lang="lv-LV" sz="1600" b="1" dirty="0">
                          <a:solidFill>
                            <a:srgbClr val="0070C0"/>
                          </a:solidFill>
                          <a:effectLst/>
                          <a:latin typeface="Oswald Regular"/>
                          <a:ea typeface="Times New Roman"/>
                        </a:rPr>
                        <a:t>4</a:t>
                      </a:r>
                      <a:r>
                        <a:rPr lang="en-GB" sz="1600" b="1" dirty="0">
                          <a:solidFill>
                            <a:srgbClr val="0070C0"/>
                          </a:solidFill>
                          <a:effectLst/>
                          <a:latin typeface="Oswald Regular"/>
                          <a:ea typeface="Times New Roman"/>
                        </a:rPr>
                        <a:t>.</a:t>
                      </a:r>
                      <a:r>
                        <a:rPr lang="lv-LV" sz="1600" b="1" dirty="0">
                          <a:solidFill>
                            <a:srgbClr val="0070C0"/>
                          </a:solidFill>
                          <a:effectLst/>
                          <a:latin typeface="Oswald Regular"/>
                          <a:ea typeface="Times New Roman"/>
                        </a:rPr>
                        <a:t>01</a:t>
                      </a:r>
                      <a:r>
                        <a:rPr lang="en-GB" sz="1600" b="1" dirty="0">
                          <a:solidFill>
                            <a:srgbClr val="0070C0"/>
                          </a:solidFill>
                          <a:effectLst/>
                          <a:latin typeface="Oswald Regular"/>
                          <a:ea typeface="Times New Roman"/>
                        </a:rPr>
                        <a:t>.20</a:t>
                      </a:r>
                      <a:r>
                        <a:rPr lang="lv-LV" sz="1600" b="1" dirty="0">
                          <a:solidFill>
                            <a:srgbClr val="0070C0"/>
                          </a:solidFill>
                          <a:effectLst/>
                          <a:latin typeface="Oswald Regular"/>
                          <a:ea typeface="Times New Roman"/>
                        </a:rPr>
                        <a:t>22</a:t>
                      </a:r>
                      <a:endParaRPr lang="lv-LV" sz="2400" b="1" dirty="0">
                        <a:solidFill>
                          <a:srgbClr val="0070C0"/>
                        </a:solidFill>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9357">
                <a:tc>
                  <a:txBody>
                    <a:bodyPr/>
                    <a:lstStyle/>
                    <a:p>
                      <a:pPr marL="45720" algn="just">
                        <a:lnSpc>
                          <a:spcPct val="115000"/>
                        </a:lnSpc>
                        <a:spcAft>
                          <a:spcPts val="0"/>
                        </a:spcAft>
                        <a:tabLst>
                          <a:tab pos="-914400" algn="l"/>
                          <a:tab pos="-457200" algn="l"/>
                          <a:tab pos="45720" algn="l"/>
                        </a:tabLst>
                      </a:pPr>
                      <a:r>
                        <a:rPr lang="en-GB" sz="1400" b="1" dirty="0">
                          <a:effectLst/>
                          <a:latin typeface="Oswald Regular"/>
                          <a:ea typeface="Times New Roman"/>
                        </a:rPr>
                        <a:t>4</a:t>
                      </a:r>
                      <a:endParaRPr lang="lv-LV" sz="20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 pos="-457200" algn="l"/>
                        </a:tabLst>
                      </a:pPr>
                      <a:r>
                        <a:rPr lang="en-GB" sz="1600" b="1" dirty="0">
                          <a:effectLst/>
                          <a:latin typeface="Oswald Regular"/>
                          <a:ea typeface="Times New Roman"/>
                        </a:rPr>
                        <a:t>01.</a:t>
                      </a:r>
                      <a:r>
                        <a:rPr lang="lv-LV" sz="1600" b="1" dirty="0">
                          <a:effectLst/>
                          <a:latin typeface="Oswald Regular"/>
                          <a:ea typeface="Times New Roman"/>
                        </a:rPr>
                        <a:t>01</a:t>
                      </a:r>
                      <a:r>
                        <a:rPr lang="en-GB" sz="1600" b="1" dirty="0">
                          <a:effectLst/>
                          <a:latin typeface="Oswald Regular"/>
                          <a:ea typeface="Times New Roman"/>
                        </a:rPr>
                        <a:t>.20</a:t>
                      </a:r>
                      <a:r>
                        <a:rPr lang="lv-LV" sz="1600" b="1" dirty="0">
                          <a:effectLst/>
                          <a:latin typeface="Oswald Regular"/>
                          <a:ea typeface="Times New Roman"/>
                        </a:rPr>
                        <a:t>22</a:t>
                      </a:r>
                      <a:r>
                        <a:rPr lang="en-GB" sz="1600" b="1" dirty="0">
                          <a:effectLst/>
                          <a:latin typeface="Oswald Regular"/>
                          <a:ea typeface="Times New Roman"/>
                        </a:rPr>
                        <a:t> </a:t>
                      </a:r>
                      <a:endParaRPr lang="lv-LV" sz="24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 pos="-457200" algn="l"/>
                        </a:tabLst>
                      </a:pPr>
                      <a:r>
                        <a:rPr lang="lv-LV" sz="1600" b="1" dirty="0">
                          <a:effectLst/>
                          <a:latin typeface="Oswald Regular"/>
                          <a:ea typeface="Times New Roman"/>
                        </a:rPr>
                        <a:t>30</a:t>
                      </a:r>
                      <a:r>
                        <a:rPr lang="en-GB" sz="1600" b="1" dirty="0">
                          <a:effectLst/>
                          <a:latin typeface="Oswald Regular"/>
                          <a:ea typeface="Times New Roman"/>
                        </a:rPr>
                        <a:t>.0</a:t>
                      </a:r>
                      <a:r>
                        <a:rPr lang="lv-LV" sz="1600" b="1" dirty="0">
                          <a:effectLst/>
                          <a:latin typeface="Oswald Regular"/>
                          <a:ea typeface="Times New Roman"/>
                        </a:rPr>
                        <a:t>6</a:t>
                      </a:r>
                      <a:r>
                        <a:rPr lang="en-GB" sz="1600" b="1" dirty="0">
                          <a:effectLst/>
                          <a:latin typeface="Oswald Regular"/>
                          <a:ea typeface="Times New Roman"/>
                        </a:rPr>
                        <a:t>.20</a:t>
                      </a:r>
                      <a:r>
                        <a:rPr lang="lv-LV" sz="1600" b="1" dirty="0">
                          <a:effectLst/>
                          <a:latin typeface="Oswald Regular"/>
                          <a:ea typeface="Times New Roman"/>
                        </a:rPr>
                        <a:t>22</a:t>
                      </a:r>
                      <a:r>
                        <a:rPr lang="en-GB" sz="1600" b="1" dirty="0">
                          <a:effectLst/>
                          <a:highlight>
                            <a:srgbClr val="FFFF00"/>
                          </a:highlight>
                          <a:latin typeface="Oswald Regular"/>
                          <a:ea typeface="Times New Roman"/>
                        </a:rPr>
                        <a:t> </a:t>
                      </a:r>
                      <a:endParaRPr lang="lv-LV" sz="2400" b="1" dirty="0">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 pos="-457200" algn="l"/>
                        </a:tabLst>
                      </a:pPr>
                      <a:r>
                        <a:rPr lang="en-GB" sz="1600" b="1" dirty="0">
                          <a:solidFill>
                            <a:srgbClr val="0070C0"/>
                          </a:solidFill>
                          <a:effectLst/>
                          <a:latin typeface="Oswald Regular"/>
                          <a:ea typeface="Times New Roman"/>
                        </a:rPr>
                        <a:t>1</a:t>
                      </a:r>
                      <a:r>
                        <a:rPr lang="lv-LV" sz="1600" b="1" dirty="0">
                          <a:solidFill>
                            <a:srgbClr val="0070C0"/>
                          </a:solidFill>
                          <a:effectLst/>
                          <a:latin typeface="Oswald Regular"/>
                          <a:ea typeface="Times New Roman"/>
                        </a:rPr>
                        <a:t>4</a:t>
                      </a:r>
                      <a:r>
                        <a:rPr lang="en-GB" sz="1600" b="1" dirty="0">
                          <a:solidFill>
                            <a:srgbClr val="0070C0"/>
                          </a:solidFill>
                          <a:effectLst/>
                          <a:latin typeface="Oswald Regular"/>
                          <a:ea typeface="Times New Roman"/>
                        </a:rPr>
                        <a:t>.0</a:t>
                      </a:r>
                      <a:r>
                        <a:rPr lang="lv-LV" sz="1600" b="1" dirty="0">
                          <a:solidFill>
                            <a:srgbClr val="0070C0"/>
                          </a:solidFill>
                          <a:effectLst/>
                          <a:latin typeface="Oswald Regular"/>
                          <a:ea typeface="Times New Roman"/>
                        </a:rPr>
                        <a:t>7</a:t>
                      </a:r>
                      <a:r>
                        <a:rPr lang="en-GB" sz="1600" b="1" dirty="0">
                          <a:solidFill>
                            <a:srgbClr val="0070C0"/>
                          </a:solidFill>
                          <a:effectLst/>
                          <a:latin typeface="Oswald Regular"/>
                          <a:ea typeface="Times New Roman"/>
                        </a:rPr>
                        <a:t>.20</a:t>
                      </a:r>
                      <a:r>
                        <a:rPr lang="lv-LV" sz="1600" b="1" dirty="0">
                          <a:solidFill>
                            <a:srgbClr val="0070C0"/>
                          </a:solidFill>
                          <a:effectLst/>
                          <a:latin typeface="Oswald Regular"/>
                          <a:ea typeface="Times New Roman"/>
                        </a:rPr>
                        <a:t>22</a:t>
                      </a:r>
                      <a:endParaRPr lang="lv-LV" sz="2400" b="1" dirty="0">
                        <a:solidFill>
                          <a:srgbClr val="0070C0"/>
                        </a:solidFill>
                        <a:effectLst/>
                        <a:latin typeface="Oswald Regular"/>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9254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793" y="261498"/>
            <a:ext cx="6414764" cy="1569504"/>
          </a:xfrm>
        </p:spPr>
        <p:txBody>
          <a:bodyPr/>
          <a:lstStyle/>
          <a:p>
            <a:r>
              <a:rPr lang="en-GB" dirty="0"/>
              <a:t>Financial flow</a:t>
            </a:r>
          </a:p>
        </p:txBody>
      </p:sp>
      <p:sp>
        <p:nvSpPr>
          <p:cNvPr id="3" name="Content Placeholder 2"/>
          <p:cNvSpPr>
            <a:spLocks noGrp="1"/>
          </p:cNvSpPr>
          <p:nvPr>
            <p:ph idx="1"/>
          </p:nvPr>
        </p:nvSpPr>
        <p:spPr>
          <a:xfrm>
            <a:off x="674001" y="1678075"/>
            <a:ext cx="9338072" cy="4527308"/>
          </a:xfrm>
        </p:spPr>
        <p:txBody>
          <a:bodyPr>
            <a:normAutofit/>
          </a:bodyPr>
          <a:lstStyle/>
          <a:p>
            <a:pPr marL="365760" indent="-283464">
              <a:buNone/>
              <a:defRPr/>
            </a:pPr>
            <a:r>
              <a:rPr lang="en-US" i="1" dirty="0"/>
              <a:t>Please plan the money flow for the project!</a:t>
            </a:r>
          </a:p>
          <a:p>
            <a:pPr marL="365760" indent="-283464">
              <a:buNone/>
              <a:defRPr/>
            </a:pPr>
            <a:endParaRPr lang="en-US" dirty="0"/>
          </a:p>
          <a:p>
            <a:pPr marL="365760" indent="-283464">
              <a:buNone/>
              <a:defRPr/>
            </a:pPr>
            <a:endParaRPr lang="lv-LV" b="1" i="1" dirty="0"/>
          </a:p>
          <a:p>
            <a:endParaRPr lang="lv-LV" dirty="0"/>
          </a:p>
        </p:txBody>
      </p:sp>
      <p:pic>
        <p:nvPicPr>
          <p:cNvPr id="2053" name="Picture 5" descr="C:\Users\User\AppData\Local\Temp\Rar$DIa0.643\LATLIT_logo_mix_full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6" y="466197"/>
            <a:ext cx="3720255" cy="12118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549238569"/>
              </p:ext>
            </p:extLst>
          </p:nvPr>
        </p:nvGraphicFramePr>
        <p:xfrm>
          <a:off x="432079" y="1745934"/>
          <a:ext cx="9988061" cy="4240785"/>
        </p:xfrm>
        <a:graphic>
          <a:graphicData uri="http://schemas.openxmlformats.org/drawingml/2006/table">
            <a:tbl>
              <a:tblPr firstRow="1" firstCol="1" bandRow="1"/>
              <a:tblGrid>
                <a:gridCol w="1204458">
                  <a:extLst>
                    <a:ext uri="{9D8B030D-6E8A-4147-A177-3AD203B41FA5}">
                      <a16:colId xmlns:a16="http://schemas.microsoft.com/office/drawing/2014/main" val="20000"/>
                    </a:ext>
                  </a:extLst>
                </a:gridCol>
                <a:gridCol w="1151908">
                  <a:extLst>
                    <a:ext uri="{9D8B030D-6E8A-4147-A177-3AD203B41FA5}">
                      <a16:colId xmlns:a16="http://schemas.microsoft.com/office/drawing/2014/main" val="20001"/>
                    </a:ext>
                  </a:extLst>
                </a:gridCol>
                <a:gridCol w="1463008">
                  <a:extLst>
                    <a:ext uri="{9D8B030D-6E8A-4147-A177-3AD203B41FA5}">
                      <a16:colId xmlns:a16="http://schemas.microsoft.com/office/drawing/2014/main" val="20002"/>
                    </a:ext>
                  </a:extLst>
                </a:gridCol>
                <a:gridCol w="1614353">
                  <a:extLst>
                    <a:ext uri="{9D8B030D-6E8A-4147-A177-3AD203B41FA5}">
                      <a16:colId xmlns:a16="http://schemas.microsoft.com/office/drawing/2014/main" val="20003"/>
                    </a:ext>
                  </a:extLst>
                </a:gridCol>
                <a:gridCol w="1444090">
                  <a:extLst>
                    <a:ext uri="{9D8B030D-6E8A-4147-A177-3AD203B41FA5}">
                      <a16:colId xmlns:a16="http://schemas.microsoft.com/office/drawing/2014/main" val="20004"/>
                    </a:ext>
                  </a:extLst>
                </a:gridCol>
                <a:gridCol w="1583583">
                  <a:extLst>
                    <a:ext uri="{9D8B030D-6E8A-4147-A177-3AD203B41FA5}">
                      <a16:colId xmlns:a16="http://schemas.microsoft.com/office/drawing/2014/main" val="20005"/>
                    </a:ext>
                  </a:extLst>
                </a:gridCol>
                <a:gridCol w="1526661">
                  <a:extLst>
                    <a:ext uri="{9D8B030D-6E8A-4147-A177-3AD203B41FA5}">
                      <a16:colId xmlns:a16="http://schemas.microsoft.com/office/drawing/2014/main" val="20006"/>
                    </a:ext>
                  </a:extLst>
                </a:gridCol>
              </a:tblGrid>
              <a:tr h="951880">
                <a:tc>
                  <a:txBody>
                    <a:bodyPr/>
                    <a:lstStyle/>
                    <a:p>
                      <a:pPr marL="228600" indent="-228600">
                        <a:lnSpc>
                          <a:spcPct val="112000"/>
                        </a:lnSpc>
                        <a:spcBef>
                          <a:spcPts val="1200"/>
                        </a:spcBef>
                        <a:spcAft>
                          <a:spcPts val="600"/>
                        </a:spcAft>
                      </a:pPr>
                      <a:r>
                        <a:rPr lang="en-GB" sz="1400" dirty="0">
                          <a:effectLst/>
                          <a:latin typeface="Oswald Regular"/>
                          <a:ea typeface="Times New Roman"/>
                          <a:cs typeface="Times New Roman"/>
                        </a:rPr>
                        <a:t> </a:t>
                      </a:r>
                      <a:endParaRPr lang="lv-LV" sz="1400" dirty="0">
                        <a:effectLst/>
                        <a:latin typeface="Oswald Regular"/>
                        <a:ea typeface="Times New Roman"/>
                        <a:cs typeface="Times New Roman"/>
                      </a:endParaRPr>
                    </a:p>
                    <a:p>
                      <a:pPr>
                        <a:spcAft>
                          <a:spcPts val="0"/>
                        </a:spcAft>
                      </a:pPr>
                      <a:r>
                        <a:rPr lang="en-GB" sz="1400" dirty="0">
                          <a:effectLst/>
                          <a:latin typeface="Oswald Regular"/>
                          <a:ea typeface="Times New Roman"/>
                          <a:cs typeface="Times New Roman"/>
                        </a:rPr>
                        <a:t> </a:t>
                      </a:r>
                      <a:endParaRPr lang="lv-LV" sz="1400" dirty="0">
                        <a:effectLst/>
                        <a:latin typeface="Oswald Regular"/>
                        <a:ea typeface="Times New Roman"/>
                        <a:cs typeface="Times New Roman"/>
                      </a:endParaRPr>
                    </a:p>
                    <a:p>
                      <a:pPr>
                        <a:spcAft>
                          <a:spcPts val="0"/>
                        </a:spcAft>
                      </a:pPr>
                      <a:r>
                        <a:rPr lang="en-GB" sz="1400" dirty="0">
                          <a:effectLst/>
                          <a:latin typeface="Oswald Regular"/>
                          <a:ea typeface="Times New Roman"/>
                          <a:cs typeface="Times New Roman"/>
                        </a:rPr>
                        <a:t> </a:t>
                      </a:r>
                      <a:endParaRPr lang="lv-LV" sz="1400" dirty="0">
                        <a:effectLst/>
                        <a:latin typeface="Oswald Regular"/>
                        <a:ea typeface="Times New Roman"/>
                        <a:cs typeface="Times New Roman"/>
                      </a:endParaRPr>
                    </a:p>
                    <a:p>
                      <a:pPr>
                        <a:spcAft>
                          <a:spcPts val="0"/>
                        </a:spcAft>
                        <a:tabLst>
                          <a:tab pos="542925" algn="l"/>
                        </a:tabLst>
                      </a:pPr>
                      <a:r>
                        <a:rPr lang="en-GB" sz="1400" b="1" dirty="0">
                          <a:effectLst/>
                          <a:latin typeface="Oswald Regular"/>
                          <a:ea typeface="Times New Roman"/>
                          <a:cs typeface="Times New Roman"/>
                        </a:rPr>
                        <a:t>Activity 	</a:t>
                      </a:r>
                      <a:endParaRPr lang="lv-LV" sz="1400" dirty="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228600" indent="-228600">
                        <a:lnSpc>
                          <a:spcPct val="112000"/>
                        </a:lnSpc>
                        <a:spcBef>
                          <a:spcPts val="1200"/>
                        </a:spcBef>
                        <a:spcAft>
                          <a:spcPts val="600"/>
                        </a:spcAft>
                      </a:pPr>
                      <a:r>
                        <a:rPr lang="en-GB" sz="1400" b="1" dirty="0">
                          <a:effectLst/>
                          <a:latin typeface="Oswald Regular"/>
                          <a:ea typeface="Times New Roman"/>
                          <a:cs typeface="Times New Roman"/>
                        </a:rPr>
                        <a:t>LP and project partners submit their reports to the FC</a:t>
                      </a:r>
                      <a:endParaRPr lang="lv-LV" sz="1400" dirty="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228600" indent="-228600">
                        <a:lnSpc>
                          <a:spcPct val="112000"/>
                        </a:lnSpc>
                        <a:spcBef>
                          <a:spcPts val="1200"/>
                        </a:spcBef>
                        <a:spcAft>
                          <a:spcPts val="600"/>
                        </a:spcAft>
                      </a:pPr>
                      <a:r>
                        <a:rPr lang="en-GB" sz="1400" b="1" dirty="0">
                          <a:effectLst/>
                          <a:latin typeface="Oswald Regular"/>
                          <a:ea typeface="Times New Roman"/>
                          <a:cs typeface="Times New Roman"/>
                        </a:rPr>
                        <a:t>FC verification and issuing of FC certificates</a:t>
                      </a:r>
                      <a:endParaRPr lang="lv-LV" sz="1400" dirty="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228600" indent="-228600">
                        <a:lnSpc>
                          <a:spcPct val="112000"/>
                        </a:lnSpc>
                        <a:spcBef>
                          <a:spcPts val="1200"/>
                        </a:spcBef>
                        <a:spcAft>
                          <a:spcPts val="600"/>
                        </a:spcAft>
                      </a:pPr>
                      <a:r>
                        <a:rPr lang="en-GB" sz="1400" b="1" dirty="0">
                          <a:effectLst/>
                          <a:latin typeface="Oswald Regular"/>
                          <a:ea typeface="Times New Roman"/>
                          <a:cs typeface="Times New Roman"/>
                        </a:rPr>
                        <a:t>LP prepares and submits the consolidated progress report or final report to the JS </a:t>
                      </a:r>
                      <a:endParaRPr lang="lv-LV" sz="1400" dirty="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228600" indent="-228600">
                        <a:lnSpc>
                          <a:spcPct val="112000"/>
                        </a:lnSpc>
                        <a:spcBef>
                          <a:spcPts val="1200"/>
                        </a:spcBef>
                        <a:spcAft>
                          <a:spcPts val="600"/>
                        </a:spcAft>
                      </a:pPr>
                      <a:r>
                        <a:rPr lang="en-GB" sz="1400" b="1" dirty="0">
                          <a:effectLst/>
                          <a:latin typeface="Oswald Regular"/>
                          <a:ea typeface="Times New Roman"/>
                          <a:cs typeface="Times New Roman"/>
                        </a:rPr>
                        <a:t>MA makes the 1</a:t>
                      </a:r>
                      <a:r>
                        <a:rPr lang="en-GB" sz="1400" b="1" baseline="30000" dirty="0">
                          <a:effectLst/>
                          <a:latin typeface="Oswald Regular"/>
                          <a:ea typeface="Times New Roman"/>
                          <a:cs typeface="Times New Roman"/>
                        </a:rPr>
                        <a:t>st</a:t>
                      </a:r>
                      <a:r>
                        <a:rPr lang="en-GB" sz="1400" b="1" dirty="0">
                          <a:effectLst/>
                          <a:latin typeface="Oswald Regular"/>
                          <a:ea typeface="Times New Roman"/>
                          <a:cs typeface="Times New Roman"/>
                        </a:rPr>
                        <a:t> payment  (70% of reported eligible costs) to the LP</a:t>
                      </a:r>
                      <a:endParaRPr lang="lv-LV" sz="1400" dirty="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228600" indent="-228600">
                        <a:lnSpc>
                          <a:spcPct val="112000"/>
                        </a:lnSpc>
                        <a:spcBef>
                          <a:spcPts val="1200"/>
                        </a:spcBef>
                        <a:spcAft>
                          <a:spcPts val="600"/>
                        </a:spcAft>
                      </a:pPr>
                      <a:r>
                        <a:rPr lang="en-GB" sz="1400" b="1" dirty="0">
                          <a:effectLst/>
                          <a:latin typeface="Oswald Regular"/>
                          <a:ea typeface="Times New Roman"/>
                          <a:cs typeface="Times New Roman"/>
                        </a:rPr>
                        <a:t>JS assesses the consolidated progress report or final report </a:t>
                      </a:r>
                      <a:endParaRPr lang="lv-LV" sz="1400" dirty="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228600" indent="-228600">
                        <a:lnSpc>
                          <a:spcPct val="112000"/>
                        </a:lnSpc>
                        <a:spcBef>
                          <a:spcPts val="1200"/>
                        </a:spcBef>
                        <a:spcAft>
                          <a:spcPts val="600"/>
                        </a:spcAft>
                      </a:pPr>
                      <a:r>
                        <a:rPr lang="en-GB" sz="1400" b="1">
                          <a:effectLst/>
                          <a:latin typeface="Oswald Regular"/>
                          <a:ea typeface="Times New Roman"/>
                          <a:cs typeface="Times New Roman"/>
                        </a:rPr>
                        <a:t>MA makes the 2</a:t>
                      </a:r>
                      <a:r>
                        <a:rPr lang="en-GB" sz="1400" b="1" baseline="30000">
                          <a:effectLst/>
                          <a:latin typeface="Oswald Regular"/>
                          <a:ea typeface="Times New Roman"/>
                          <a:cs typeface="Times New Roman"/>
                        </a:rPr>
                        <a:t>nd</a:t>
                      </a:r>
                      <a:r>
                        <a:rPr lang="en-GB" sz="1400" b="1">
                          <a:effectLst/>
                          <a:latin typeface="Oswald Regular"/>
                          <a:ea typeface="Times New Roman"/>
                          <a:cs typeface="Times New Roman"/>
                        </a:rPr>
                        <a:t> payment of  (30% of reported eligible costs) to the LP</a:t>
                      </a:r>
                      <a:endParaRPr lang="lv-LV" sz="140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894304">
                <a:tc>
                  <a:txBody>
                    <a:bodyPr/>
                    <a:lstStyle/>
                    <a:p>
                      <a:pPr marL="228600" indent="-228600">
                        <a:lnSpc>
                          <a:spcPct val="112000"/>
                        </a:lnSpc>
                        <a:spcBef>
                          <a:spcPts val="1200"/>
                        </a:spcBef>
                        <a:spcAft>
                          <a:spcPts val="600"/>
                        </a:spcAft>
                      </a:pPr>
                      <a:r>
                        <a:rPr lang="en-GB" sz="1400" b="1">
                          <a:effectLst/>
                          <a:latin typeface="Oswald Regular"/>
                          <a:ea typeface="Times New Roman"/>
                          <a:cs typeface="Times New Roman"/>
                        </a:rPr>
                        <a:t>Deadline </a:t>
                      </a:r>
                      <a:endParaRPr lang="lv-LV" sz="140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228600" indent="-228600">
                        <a:lnSpc>
                          <a:spcPct val="112000"/>
                        </a:lnSpc>
                        <a:spcBef>
                          <a:spcPts val="1200"/>
                        </a:spcBef>
                        <a:spcAft>
                          <a:spcPts val="600"/>
                        </a:spcAft>
                      </a:pPr>
                      <a:r>
                        <a:rPr lang="en-GB" sz="1400">
                          <a:effectLst/>
                          <a:latin typeface="Oswald Regular"/>
                          <a:ea typeface="Times New Roman"/>
                          <a:cs typeface="Times New Roman"/>
                        </a:rPr>
                        <a:t>2 weeks from the end of the reporting period</a:t>
                      </a:r>
                      <a:endParaRPr lang="lv-LV" sz="140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12000"/>
                        </a:lnSpc>
                        <a:spcBef>
                          <a:spcPts val="1200"/>
                        </a:spcBef>
                        <a:spcAft>
                          <a:spcPts val="600"/>
                        </a:spcAft>
                      </a:pPr>
                      <a:r>
                        <a:rPr lang="en-GB" sz="1400">
                          <a:effectLst/>
                          <a:latin typeface="Oswald Regular"/>
                          <a:ea typeface="Times New Roman"/>
                          <a:cs typeface="Times New Roman"/>
                        </a:rPr>
                        <a:t>2 months after the partner report is submitted via eMS </a:t>
                      </a:r>
                      <a:endParaRPr lang="lv-LV" sz="140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12000"/>
                        </a:lnSpc>
                        <a:spcBef>
                          <a:spcPts val="1200"/>
                        </a:spcBef>
                        <a:spcAft>
                          <a:spcPts val="600"/>
                        </a:spcAft>
                      </a:pPr>
                      <a:r>
                        <a:rPr lang="en-GB" sz="1400">
                          <a:effectLst/>
                          <a:latin typeface="Oswald Regular"/>
                          <a:ea typeface="Times New Roman"/>
                          <a:cs typeface="Times New Roman"/>
                        </a:rPr>
                        <a:t>2 weeks after the FC has issued FC certificates</a:t>
                      </a:r>
                      <a:endParaRPr lang="lv-LV" sz="140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12000"/>
                        </a:lnSpc>
                        <a:spcBef>
                          <a:spcPts val="1200"/>
                        </a:spcBef>
                        <a:spcAft>
                          <a:spcPts val="600"/>
                        </a:spcAft>
                      </a:pPr>
                      <a:r>
                        <a:rPr lang="en-GB" sz="1400" dirty="0">
                          <a:effectLst/>
                          <a:latin typeface="Oswald Regular"/>
                          <a:ea typeface="Times New Roman"/>
                          <a:cs typeface="Times New Roman"/>
                        </a:rPr>
                        <a:t>2 weeks after the consolidated progress report or final report is received</a:t>
                      </a:r>
                      <a:endParaRPr lang="lv-LV" sz="1400" dirty="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12000"/>
                        </a:lnSpc>
                        <a:spcBef>
                          <a:spcPts val="1200"/>
                        </a:spcBef>
                        <a:spcAft>
                          <a:spcPts val="600"/>
                        </a:spcAft>
                      </a:pPr>
                      <a:r>
                        <a:rPr lang="en-GB" sz="1400" dirty="0">
                          <a:effectLst/>
                          <a:latin typeface="Oswald Regular"/>
                          <a:ea typeface="Times New Roman"/>
                          <a:cs typeface="Times New Roman"/>
                        </a:rPr>
                        <a:t>3 months after the consolidated progress report or final report is received </a:t>
                      </a:r>
                      <a:endParaRPr lang="lv-LV" sz="1400" dirty="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12000"/>
                        </a:lnSpc>
                        <a:spcBef>
                          <a:spcPts val="1200"/>
                        </a:spcBef>
                        <a:spcAft>
                          <a:spcPts val="600"/>
                        </a:spcAft>
                      </a:pPr>
                      <a:r>
                        <a:rPr lang="en-GB" sz="1400" dirty="0">
                          <a:effectLst/>
                          <a:latin typeface="Oswald Regular"/>
                          <a:ea typeface="Times New Roman"/>
                          <a:cs typeface="Times New Roman"/>
                        </a:rPr>
                        <a:t>2 weeks after the consolidated progress report or final report is approved by the JS</a:t>
                      </a:r>
                      <a:endParaRPr lang="lv-LV" sz="1400" dirty="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3580">
                <a:tc>
                  <a:txBody>
                    <a:bodyPr/>
                    <a:lstStyle/>
                    <a:p>
                      <a:pPr marL="228600" indent="-228600">
                        <a:lnSpc>
                          <a:spcPct val="112000"/>
                        </a:lnSpc>
                        <a:spcBef>
                          <a:spcPts val="1200"/>
                        </a:spcBef>
                        <a:spcAft>
                          <a:spcPts val="600"/>
                        </a:spcAft>
                      </a:pPr>
                      <a:r>
                        <a:rPr lang="en-GB" sz="1400" b="1" dirty="0">
                          <a:effectLst/>
                          <a:latin typeface="Oswald Regular"/>
                          <a:ea typeface="Times New Roman"/>
                          <a:cs typeface="Times New Roman"/>
                        </a:rPr>
                        <a:t>Total max time passed since the end of the reporting period</a:t>
                      </a:r>
                      <a:endParaRPr lang="lv-LV" sz="1400" dirty="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228600" indent="-228600">
                        <a:lnSpc>
                          <a:spcPct val="112000"/>
                        </a:lnSpc>
                        <a:spcBef>
                          <a:spcPts val="1200"/>
                        </a:spcBef>
                        <a:spcAft>
                          <a:spcPts val="600"/>
                        </a:spcAft>
                      </a:pPr>
                      <a:r>
                        <a:rPr lang="en-GB" sz="1400">
                          <a:effectLst/>
                          <a:latin typeface="Oswald Regular"/>
                          <a:ea typeface="Times New Roman"/>
                          <a:cs typeface="Times New Roman"/>
                        </a:rPr>
                        <a:t>2 weeks</a:t>
                      </a:r>
                      <a:endParaRPr lang="lv-LV" sz="140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12000"/>
                        </a:lnSpc>
                        <a:spcBef>
                          <a:spcPts val="1200"/>
                        </a:spcBef>
                        <a:spcAft>
                          <a:spcPts val="600"/>
                        </a:spcAft>
                      </a:pPr>
                      <a:r>
                        <a:rPr lang="en-GB" sz="1400">
                          <a:effectLst/>
                          <a:latin typeface="Oswald Regular"/>
                          <a:ea typeface="Times New Roman"/>
                          <a:cs typeface="Times New Roman"/>
                        </a:rPr>
                        <a:t>2,5 months</a:t>
                      </a:r>
                      <a:endParaRPr lang="lv-LV" sz="140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12000"/>
                        </a:lnSpc>
                        <a:spcBef>
                          <a:spcPts val="1200"/>
                        </a:spcBef>
                        <a:spcAft>
                          <a:spcPts val="600"/>
                        </a:spcAft>
                      </a:pPr>
                      <a:r>
                        <a:rPr lang="en-GB" sz="1400" dirty="0">
                          <a:effectLst/>
                          <a:latin typeface="Oswald Regular"/>
                          <a:ea typeface="Times New Roman"/>
                          <a:cs typeface="Times New Roman"/>
                        </a:rPr>
                        <a:t>3 months</a:t>
                      </a:r>
                      <a:endParaRPr lang="lv-LV" sz="1400" dirty="0">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12000"/>
                        </a:lnSpc>
                        <a:spcBef>
                          <a:spcPts val="1200"/>
                        </a:spcBef>
                        <a:spcAft>
                          <a:spcPts val="600"/>
                        </a:spcAft>
                      </a:pPr>
                      <a:r>
                        <a:rPr lang="en-GB" sz="1400" b="0" dirty="0">
                          <a:solidFill>
                            <a:schemeClr val="tx1"/>
                          </a:solidFill>
                          <a:effectLst/>
                          <a:latin typeface="Oswald Regular"/>
                          <a:ea typeface="Times New Roman"/>
                          <a:cs typeface="Times New Roman"/>
                        </a:rPr>
                        <a:t>3,5 months</a:t>
                      </a:r>
                      <a:endParaRPr lang="lv-LV" sz="1400" b="0" dirty="0">
                        <a:solidFill>
                          <a:schemeClr val="tx1"/>
                        </a:solidFill>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12000"/>
                        </a:lnSpc>
                        <a:spcBef>
                          <a:spcPts val="1200"/>
                        </a:spcBef>
                        <a:spcAft>
                          <a:spcPts val="600"/>
                        </a:spcAft>
                      </a:pPr>
                      <a:r>
                        <a:rPr lang="en-GB" sz="1400" b="0" dirty="0">
                          <a:solidFill>
                            <a:schemeClr val="tx1"/>
                          </a:solidFill>
                          <a:effectLst/>
                          <a:latin typeface="Oswald Regular"/>
                          <a:ea typeface="Times New Roman"/>
                          <a:cs typeface="Times New Roman"/>
                        </a:rPr>
                        <a:t>6,5 months</a:t>
                      </a:r>
                      <a:endParaRPr lang="lv-LV" sz="1400" b="0" dirty="0">
                        <a:solidFill>
                          <a:schemeClr val="tx1"/>
                        </a:solidFill>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12000"/>
                        </a:lnSpc>
                        <a:spcBef>
                          <a:spcPts val="1200"/>
                        </a:spcBef>
                        <a:spcAft>
                          <a:spcPts val="600"/>
                        </a:spcAft>
                      </a:pPr>
                      <a:r>
                        <a:rPr lang="en-GB" sz="1400" b="0" dirty="0">
                          <a:solidFill>
                            <a:schemeClr val="tx1"/>
                          </a:solidFill>
                          <a:effectLst/>
                          <a:latin typeface="Oswald Regular"/>
                          <a:ea typeface="Times New Roman"/>
                          <a:cs typeface="Times New Roman"/>
                        </a:rPr>
                        <a:t>7 months</a:t>
                      </a:r>
                      <a:endParaRPr lang="lv-LV" sz="1400" b="0" dirty="0">
                        <a:solidFill>
                          <a:schemeClr val="tx1"/>
                        </a:solidFill>
                        <a:effectLst/>
                        <a:latin typeface="Oswald Regular"/>
                        <a:ea typeface="Times New Roman"/>
                        <a:cs typeface="Times New Roman"/>
                      </a:endParaRPr>
                    </a:p>
                  </a:txBody>
                  <a:tcPr marL="53484" marR="5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8353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947" y="466197"/>
            <a:ext cx="5049535" cy="1353344"/>
          </a:xfrm>
        </p:spPr>
        <p:txBody>
          <a:bodyPr/>
          <a:lstStyle/>
          <a:p>
            <a:r>
              <a:rPr lang="lv-LV" dirty="0" err="1"/>
              <a:t>Some</a:t>
            </a:r>
            <a:r>
              <a:rPr lang="lv-LV" dirty="0"/>
              <a:t> tips!!!</a:t>
            </a:r>
            <a:endParaRPr lang="en-GB" dirty="0"/>
          </a:p>
        </p:txBody>
      </p:sp>
      <p:sp>
        <p:nvSpPr>
          <p:cNvPr id="3" name="Content Placeholder 2"/>
          <p:cNvSpPr>
            <a:spLocks noGrp="1"/>
          </p:cNvSpPr>
          <p:nvPr>
            <p:ph idx="1"/>
          </p:nvPr>
        </p:nvSpPr>
        <p:spPr>
          <a:xfrm>
            <a:off x="541339" y="1769421"/>
            <a:ext cx="9744075" cy="5934085"/>
          </a:xfrm>
        </p:spPr>
        <p:txBody>
          <a:bodyPr>
            <a:normAutofit lnSpcReduction="10000"/>
          </a:bodyPr>
          <a:lstStyle/>
          <a:p>
            <a:pPr algn="just"/>
            <a:r>
              <a:rPr lang="en-GB" dirty="0"/>
              <a:t>Poster A3 (each priority in different colour)</a:t>
            </a:r>
          </a:p>
          <a:p>
            <a:pPr algn="just"/>
            <a:r>
              <a:rPr lang="en-GB" dirty="0"/>
              <a:t>Article/ research – use disclaimer that the EU is not responsible for the provided information!</a:t>
            </a:r>
          </a:p>
          <a:p>
            <a:pPr algn="just"/>
            <a:r>
              <a:rPr lang="en-GB" dirty="0"/>
              <a:t>Additional EU flag, if other logos are bigger than EU flag</a:t>
            </a:r>
          </a:p>
          <a:p>
            <a:pPr algn="just"/>
            <a:r>
              <a:rPr lang="en-GB" dirty="0"/>
              <a:t>Information for homepage (digital fiche</a:t>
            </a:r>
            <a:r>
              <a:rPr lang="lv-LV" dirty="0"/>
              <a:t> </a:t>
            </a:r>
            <a:r>
              <a:rPr lang="lv-LV" dirty="0" err="1"/>
              <a:t>in</a:t>
            </a:r>
            <a:r>
              <a:rPr lang="lv-LV" dirty="0"/>
              <a:t> LV, LT </a:t>
            </a:r>
            <a:r>
              <a:rPr lang="lv-LV" dirty="0" err="1"/>
              <a:t>languages</a:t>
            </a:r>
            <a:r>
              <a:rPr lang="lv-LV" dirty="0"/>
              <a:t>)</a:t>
            </a:r>
            <a:endParaRPr lang="en-GB" dirty="0"/>
          </a:p>
          <a:p>
            <a:pPr algn="just"/>
            <a:r>
              <a:rPr lang="en-GB" dirty="0"/>
              <a:t>Stickers and plagues – claimed via LP</a:t>
            </a:r>
          </a:p>
          <a:p>
            <a:pPr algn="just"/>
            <a:r>
              <a:rPr lang="en-GB" dirty="0"/>
              <a:t>Any changes better to inform before!</a:t>
            </a:r>
          </a:p>
        </p:txBody>
      </p:sp>
      <p:pic>
        <p:nvPicPr>
          <p:cNvPr id="7" name="Picture 5" descr="C:\Users\User\AppData\Local\Temp\Rar$DIa0.643\LATLIT_logo_mix_full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6" y="466197"/>
            <a:ext cx="3720255" cy="121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774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0C94-535D-4C68-8ED0-005986B777CA}"/>
              </a:ext>
            </a:extLst>
          </p:cNvPr>
          <p:cNvSpPr>
            <a:spLocks noGrp="1"/>
          </p:cNvSpPr>
          <p:nvPr>
            <p:ph type="title"/>
          </p:nvPr>
        </p:nvSpPr>
        <p:spPr/>
        <p:txBody>
          <a:bodyPr>
            <a:normAutofit fontScale="90000"/>
          </a:bodyPr>
          <a:lstStyle/>
          <a:p>
            <a:r>
              <a:rPr lang="en-GB" b="1" dirty="0"/>
              <a:t>Project partner presentations – planned activities within the project </a:t>
            </a:r>
            <a:r>
              <a:rPr lang="lv-LV" dirty="0"/>
              <a:t> </a:t>
            </a:r>
          </a:p>
        </p:txBody>
      </p:sp>
      <p:sp>
        <p:nvSpPr>
          <p:cNvPr id="3" name="Content Placeholder 2">
            <a:extLst>
              <a:ext uri="{FF2B5EF4-FFF2-40B4-BE49-F238E27FC236}">
                <a16:creationId xmlns:a16="http://schemas.microsoft.com/office/drawing/2014/main" id="{C025A0FA-5F3E-4BFE-AE48-2278538A8859}"/>
              </a:ext>
            </a:extLst>
          </p:cNvPr>
          <p:cNvSpPr>
            <a:spLocks noGrp="1"/>
          </p:cNvSpPr>
          <p:nvPr>
            <p:ph idx="1"/>
          </p:nvPr>
        </p:nvSpPr>
        <p:spPr/>
        <p:txBody>
          <a:bodyPr/>
          <a:lstStyle/>
          <a:p>
            <a:r>
              <a:rPr lang="en-US" dirty="0"/>
              <a:t>LP1 is responsible for WP M, WP I (LV), WP C</a:t>
            </a:r>
            <a:endParaRPr lang="lv-LV" dirty="0"/>
          </a:p>
          <a:p>
            <a:pPr marL="0" indent="0">
              <a:buNone/>
            </a:pPr>
            <a:endParaRPr lang="lv-LV" sz="800" dirty="0"/>
          </a:p>
          <a:p>
            <a:pPr marL="0" indent="0">
              <a:buNone/>
            </a:pPr>
            <a:r>
              <a:rPr lang="lv-LV" b="1" dirty="0"/>
              <a:t>M MANAGEMENT</a:t>
            </a:r>
          </a:p>
          <a:p>
            <a:pPr marL="0" indent="0">
              <a:buNone/>
            </a:pPr>
            <a:r>
              <a:rPr lang="lv-LV" dirty="0"/>
              <a:t>M.1. </a:t>
            </a:r>
            <a:r>
              <a:rPr lang="lv-LV" dirty="0" err="1"/>
              <a:t>Kick-off</a:t>
            </a:r>
            <a:r>
              <a:rPr lang="lv-LV" dirty="0"/>
              <a:t> – 27.08.2020.</a:t>
            </a:r>
          </a:p>
          <a:p>
            <a:pPr marL="0" indent="0">
              <a:buNone/>
            </a:pPr>
            <a:r>
              <a:rPr lang="lv-LV" dirty="0"/>
              <a:t>M.2. 4 PRIG </a:t>
            </a:r>
            <a:r>
              <a:rPr lang="lv-LV" dirty="0" err="1"/>
              <a:t>meetings</a:t>
            </a:r>
            <a:r>
              <a:rPr lang="lv-LV" dirty="0"/>
              <a:t> and 2 PMC </a:t>
            </a:r>
            <a:r>
              <a:rPr lang="lv-LV" dirty="0" err="1"/>
              <a:t>meetings</a:t>
            </a:r>
            <a:r>
              <a:rPr lang="lv-LV" dirty="0"/>
              <a:t> </a:t>
            </a:r>
          </a:p>
          <a:p>
            <a:pPr marL="0" indent="0">
              <a:buNone/>
            </a:pPr>
            <a:r>
              <a:rPr lang="lv-LV" dirty="0"/>
              <a:t>M.3. </a:t>
            </a:r>
            <a:r>
              <a:rPr lang="lv-LV" dirty="0" err="1"/>
              <a:t>Activities</a:t>
            </a:r>
            <a:r>
              <a:rPr lang="lv-LV" dirty="0"/>
              <a:t> </a:t>
            </a:r>
            <a:r>
              <a:rPr lang="lv-LV" dirty="0" err="1"/>
              <a:t>planning</a:t>
            </a:r>
            <a:r>
              <a:rPr lang="lv-LV" dirty="0"/>
              <a:t> and </a:t>
            </a:r>
            <a:r>
              <a:rPr lang="lv-LV" dirty="0" err="1"/>
              <a:t>coordination</a:t>
            </a:r>
            <a:r>
              <a:rPr lang="lv-LV" dirty="0"/>
              <a:t> </a:t>
            </a:r>
            <a:r>
              <a:rPr lang="lv-LV" dirty="0" err="1"/>
              <a:t>meeting</a:t>
            </a:r>
            <a:r>
              <a:rPr lang="lv-LV" dirty="0"/>
              <a:t> (4 </a:t>
            </a:r>
            <a:r>
              <a:rPr lang="lv-LV" dirty="0" err="1"/>
              <a:t>direct</a:t>
            </a:r>
            <a:r>
              <a:rPr lang="lv-LV" dirty="0"/>
              <a:t> and 4-6 </a:t>
            </a:r>
            <a:r>
              <a:rPr lang="lv-LV" dirty="0" err="1"/>
              <a:t>online</a:t>
            </a:r>
            <a:r>
              <a:rPr lang="lv-LV" dirty="0"/>
              <a:t>)</a:t>
            </a:r>
          </a:p>
          <a:p>
            <a:pPr marL="0" indent="0">
              <a:buNone/>
            </a:pPr>
            <a:r>
              <a:rPr lang="lv-LV" dirty="0"/>
              <a:t>M.4. Audit and </a:t>
            </a:r>
            <a:r>
              <a:rPr lang="lv-LV" dirty="0" err="1"/>
              <a:t>reporting</a:t>
            </a:r>
            <a:endParaRPr lang="lv-LV" dirty="0"/>
          </a:p>
        </p:txBody>
      </p:sp>
    </p:spTree>
    <p:extLst>
      <p:ext uri="{BB962C8B-B14F-4D97-AF65-F5344CB8AC3E}">
        <p14:creationId xmlns:p14="http://schemas.microsoft.com/office/powerpoint/2010/main" val="77766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DC5E-1A53-488E-82AF-3817B38DB941}"/>
              </a:ext>
            </a:extLst>
          </p:cNvPr>
          <p:cNvSpPr>
            <a:spLocks noGrp="1"/>
          </p:cNvSpPr>
          <p:nvPr>
            <p:ph type="title"/>
          </p:nvPr>
        </p:nvSpPr>
        <p:spPr/>
        <p:txBody>
          <a:bodyPr>
            <a:normAutofit fontScale="90000"/>
          </a:bodyPr>
          <a:lstStyle/>
          <a:p>
            <a:r>
              <a:rPr lang="en-GB" b="1" dirty="0"/>
              <a:t>Project partner presentations – planned activities within the project </a:t>
            </a:r>
            <a:endParaRPr lang="lv-LV" dirty="0"/>
          </a:p>
        </p:txBody>
      </p:sp>
      <p:sp>
        <p:nvSpPr>
          <p:cNvPr id="3" name="Content Placeholder 2">
            <a:extLst>
              <a:ext uri="{FF2B5EF4-FFF2-40B4-BE49-F238E27FC236}">
                <a16:creationId xmlns:a16="http://schemas.microsoft.com/office/drawing/2014/main" id="{BC2E70C3-4EF6-407D-9740-2F4E6CC4E29A}"/>
              </a:ext>
            </a:extLst>
          </p:cNvPr>
          <p:cNvSpPr>
            <a:spLocks noGrp="1"/>
          </p:cNvSpPr>
          <p:nvPr>
            <p:ph idx="1"/>
          </p:nvPr>
        </p:nvSpPr>
        <p:spPr/>
        <p:txBody>
          <a:bodyPr/>
          <a:lstStyle/>
          <a:p>
            <a:pPr marL="0" indent="0">
              <a:buNone/>
            </a:pPr>
            <a:r>
              <a:rPr lang="lv-LV" b="1" dirty="0"/>
              <a:t>T.3. MEASURES TO PROMOTE RECOGNITION OF CULTURAL HERITAGE SITES AND TOURISM OFFER AND TO ENCOURAGE CLUSTERING OF STAKEHOLDERS</a:t>
            </a:r>
          </a:p>
          <a:p>
            <a:r>
              <a:rPr lang="lv-LV" dirty="0"/>
              <a:t>T.3.1. </a:t>
            </a:r>
            <a:r>
              <a:rPr lang="lv-LV" dirty="0" err="1"/>
              <a:t>Joint</a:t>
            </a:r>
            <a:r>
              <a:rPr lang="lv-LV" dirty="0"/>
              <a:t> </a:t>
            </a:r>
            <a:r>
              <a:rPr lang="lv-LV" dirty="0" err="1"/>
              <a:t>trip</a:t>
            </a:r>
            <a:r>
              <a:rPr lang="lv-LV" dirty="0"/>
              <a:t>/ </a:t>
            </a:r>
            <a:r>
              <a:rPr lang="lv-LV" dirty="0" err="1"/>
              <a:t>event</a:t>
            </a:r>
            <a:r>
              <a:rPr lang="lv-LV" dirty="0"/>
              <a:t> </a:t>
            </a:r>
            <a:r>
              <a:rPr lang="lv-LV" dirty="0" err="1"/>
              <a:t>of</a:t>
            </a:r>
            <a:r>
              <a:rPr lang="lv-LV" dirty="0"/>
              <a:t> LV and LT </a:t>
            </a:r>
            <a:r>
              <a:rPr lang="lv-LV" dirty="0" err="1"/>
              <a:t>journalists</a:t>
            </a:r>
            <a:r>
              <a:rPr lang="lv-LV" dirty="0"/>
              <a:t>, </a:t>
            </a:r>
            <a:r>
              <a:rPr lang="lv-LV" dirty="0" err="1"/>
              <a:t>tourism</a:t>
            </a:r>
            <a:r>
              <a:rPr lang="lv-LV" dirty="0"/>
              <a:t> operators and </a:t>
            </a:r>
            <a:r>
              <a:rPr lang="lv-LV" dirty="0" err="1"/>
              <a:t>culture</a:t>
            </a:r>
            <a:r>
              <a:rPr lang="lv-LV" dirty="0"/>
              <a:t> and </a:t>
            </a:r>
            <a:r>
              <a:rPr lang="lv-LV" dirty="0" err="1"/>
              <a:t>nature</a:t>
            </a:r>
            <a:r>
              <a:rPr lang="lv-LV" dirty="0"/>
              <a:t> </a:t>
            </a:r>
            <a:r>
              <a:rPr lang="lv-LV" dirty="0" err="1"/>
              <a:t>bloggers</a:t>
            </a:r>
            <a:r>
              <a:rPr lang="lv-LV" dirty="0"/>
              <a:t> to </a:t>
            </a:r>
            <a:r>
              <a:rPr lang="lv-LV" dirty="0" err="1"/>
              <a:t>the</a:t>
            </a:r>
            <a:r>
              <a:rPr lang="lv-LV" dirty="0"/>
              <a:t> </a:t>
            </a:r>
            <a:r>
              <a:rPr lang="lv-LV" dirty="0" err="1"/>
              <a:t>manor</a:t>
            </a:r>
            <a:r>
              <a:rPr lang="lv-LV" dirty="0"/>
              <a:t> parks (3rd period)</a:t>
            </a:r>
          </a:p>
          <a:p>
            <a:r>
              <a:rPr lang="lv-LV" dirty="0"/>
              <a:t>T.3.3. </a:t>
            </a:r>
            <a:r>
              <a:rPr lang="lv-LV" dirty="0" err="1"/>
              <a:t>Joint</a:t>
            </a:r>
            <a:r>
              <a:rPr lang="lv-LV" dirty="0"/>
              <a:t> </a:t>
            </a:r>
            <a:r>
              <a:rPr lang="lv-LV" dirty="0" err="1"/>
              <a:t>conference</a:t>
            </a:r>
            <a:r>
              <a:rPr lang="lv-LV" dirty="0"/>
              <a:t> (4th period 05.2022)</a:t>
            </a:r>
          </a:p>
        </p:txBody>
      </p:sp>
    </p:spTree>
    <p:extLst>
      <p:ext uri="{BB962C8B-B14F-4D97-AF65-F5344CB8AC3E}">
        <p14:creationId xmlns:p14="http://schemas.microsoft.com/office/powerpoint/2010/main" val="302005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0CFC-100C-4D29-8C32-8C53044C0B2A}"/>
              </a:ext>
            </a:extLst>
          </p:cNvPr>
          <p:cNvSpPr>
            <a:spLocks noGrp="1"/>
          </p:cNvSpPr>
          <p:nvPr>
            <p:ph type="title"/>
          </p:nvPr>
        </p:nvSpPr>
        <p:spPr/>
        <p:txBody>
          <a:bodyPr>
            <a:normAutofit fontScale="90000"/>
          </a:bodyPr>
          <a:lstStyle/>
          <a:p>
            <a:r>
              <a:rPr lang="en-GB" b="1" dirty="0"/>
              <a:t>Project partner presentations – planned activities within the project </a:t>
            </a:r>
            <a:endParaRPr lang="lv-LV" dirty="0"/>
          </a:p>
        </p:txBody>
      </p:sp>
      <p:sp>
        <p:nvSpPr>
          <p:cNvPr id="3" name="Content Placeholder 2">
            <a:extLst>
              <a:ext uri="{FF2B5EF4-FFF2-40B4-BE49-F238E27FC236}">
                <a16:creationId xmlns:a16="http://schemas.microsoft.com/office/drawing/2014/main" id="{329147D1-B666-4B84-B831-91C2938FDB08}"/>
              </a:ext>
            </a:extLst>
          </p:cNvPr>
          <p:cNvSpPr>
            <a:spLocks noGrp="1"/>
          </p:cNvSpPr>
          <p:nvPr>
            <p:ph idx="1"/>
          </p:nvPr>
        </p:nvSpPr>
        <p:spPr/>
        <p:txBody>
          <a:bodyPr/>
          <a:lstStyle/>
          <a:p>
            <a:pPr marL="0" indent="0">
              <a:buNone/>
            </a:pPr>
            <a:r>
              <a:rPr lang="lv-LV" b="1" dirty="0"/>
              <a:t>I.1. DEVELOPMENT OF INFRASTRUCTURE AND PURCHASE OF EQUIPMENT FOR SERVICE DEVELOPMENT</a:t>
            </a:r>
          </a:p>
          <a:p>
            <a:r>
              <a:rPr lang="lv-LV" dirty="0"/>
              <a:t>I.1.1. Construction </a:t>
            </a:r>
            <a:r>
              <a:rPr lang="lv-LV" dirty="0" err="1"/>
              <a:t>of</a:t>
            </a:r>
            <a:r>
              <a:rPr lang="lv-LV" dirty="0"/>
              <a:t> </a:t>
            </a:r>
            <a:r>
              <a:rPr lang="lv-LV" dirty="0" err="1"/>
              <a:t>the</a:t>
            </a:r>
            <a:r>
              <a:rPr lang="lv-LV" dirty="0"/>
              <a:t> </a:t>
            </a:r>
            <a:r>
              <a:rPr lang="lv-LV" dirty="0" err="1"/>
              <a:t>exhibition</a:t>
            </a:r>
            <a:r>
              <a:rPr lang="lv-LV" dirty="0"/>
              <a:t> </a:t>
            </a:r>
            <a:r>
              <a:rPr lang="lv-LV" dirty="0" err="1"/>
              <a:t>hall</a:t>
            </a:r>
            <a:r>
              <a:rPr lang="lv-LV" dirty="0"/>
              <a:t> </a:t>
            </a:r>
            <a:r>
              <a:rPr lang="lv-LV" dirty="0" err="1"/>
              <a:t>in</a:t>
            </a:r>
            <a:r>
              <a:rPr lang="lv-LV" dirty="0"/>
              <a:t> Eleja </a:t>
            </a:r>
            <a:r>
              <a:rPr lang="lv-LV" dirty="0" err="1"/>
              <a:t>Manor</a:t>
            </a:r>
            <a:r>
              <a:rPr lang="lv-LV" dirty="0"/>
              <a:t> park, </a:t>
            </a:r>
            <a:r>
              <a:rPr lang="lv-LV" dirty="0" err="1"/>
              <a:t>including</a:t>
            </a:r>
            <a:r>
              <a:rPr lang="lv-LV" dirty="0"/>
              <a:t> </a:t>
            </a:r>
            <a:r>
              <a:rPr lang="en-US" dirty="0"/>
              <a:t>elaboration of the set of documents: strategy, concept, </a:t>
            </a:r>
            <a:r>
              <a:rPr lang="en-US" dirty="0" err="1"/>
              <a:t>visualisations</a:t>
            </a:r>
            <a:r>
              <a:rPr lang="en-US" dirty="0"/>
              <a:t> and use of multimedia and digital technologies (A.T2.1.1). </a:t>
            </a:r>
            <a:endParaRPr lang="lv-LV" dirty="0"/>
          </a:p>
        </p:txBody>
      </p:sp>
    </p:spTree>
    <p:extLst>
      <p:ext uri="{BB962C8B-B14F-4D97-AF65-F5344CB8AC3E}">
        <p14:creationId xmlns:p14="http://schemas.microsoft.com/office/powerpoint/2010/main" val="3056235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D0535AC-A87E-4CF5-A8DE-E13F8FD929D6}"/>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8565" r="1" b="4773"/>
          <a:stretch/>
        </p:blipFill>
        <p:spPr bwMode="auto">
          <a:xfrm>
            <a:off x="20" y="243993"/>
            <a:ext cx="10826730" cy="56855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8235" t="20008" r="8214" b="59122"/>
          <a:stretch/>
        </p:blipFill>
        <p:spPr>
          <a:xfrm flipV="1">
            <a:off x="0" y="0"/>
            <a:ext cx="10826749" cy="202831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73" name="Picture 72">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8235" t="-1" r="8214" b="80325"/>
          <a:stretch/>
        </p:blipFill>
        <p:spPr>
          <a:xfrm flipV="1">
            <a:off x="0" y="4547667"/>
            <a:ext cx="10829455" cy="19121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5" name="Rectangle 74">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06" y="6382345"/>
            <a:ext cx="10824044" cy="17377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B7FAD7-BB76-49AD-AB15-790C38DF086E}"/>
              </a:ext>
            </a:extLst>
          </p:cNvPr>
          <p:cNvSpPr>
            <a:spLocks noGrp="1"/>
          </p:cNvSpPr>
          <p:nvPr>
            <p:ph type="title"/>
          </p:nvPr>
        </p:nvSpPr>
        <p:spPr>
          <a:xfrm>
            <a:off x="714398" y="6591193"/>
            <a:ext cx="9406071" cy="777843"/>
          </a:xfrm>
        </p:spPr>
        <p:txBody>
          <a:bodyPr vert="horz" lIns="91440" tIns="45720" rIns="91440" bIns="45720" rtlCol="0" anchor="t">
            <a:normAutofit/>
          </a:bodyPr>
          <a:lstStyle/>
          <a:p>
            <a:pPr algn="l" defTabSz="914400">
              <a:lnSpc>
                <a:spcPct val="90000"/>
              </a:lnSpc>
            </a:pPr>
            <a:r>
              <a:rPr lang="lv-LV" sz="4100">
                <a:solidFill>
                  <a:srgbClr val="000000"/>
                </a:solidFill>
              </a:rPr>
              <a:t>Exhibition hall in Eleja Manor park</a:t>
            </a:r>
            <a:endParaRPr lang="en-US" sz="4100" dirty="0">
              <a:solidFill>
                <a:srgbClr val="000000"/>
              </a:solidFill>
            </a:endParaRPr>
          </a:p>
        </p:txBody>
      </p:sp>
    </p:spTree>
    <p:extLst>
      <p:ext uri="{BB962C8B-B14F-4D97-AF65-F5344CB8AC3E}">
        <p14:creationId xmlns:p14="http://schemas.microsoft.com/office/powerpoint/2010/main" val="351468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Project </a:t>
            </a:r>
            <a:r>
              <a:rPr lang="lv-LV" dirty="0" err="1"/>
              <a:t>in</a:t>
            </a:r>
            <a:r>
              <a:rPr lang="lv-LV" dirty="0"/>
              <a:t> </a:t>
            </a:r>
            <a:r>
              <a:rPr lang="lv-LV" dirty="0" err="1"/>
              <a:t>brief</a:t>
            </a:r>
            <a:r>
              <a:rPr lang="lv-LV" dirty="0"/>
              <a:t> </a:t>
            </a:r>
            <a:endParaRPr lang="en-GB" dirty="0"/>
          </a:p>
        </p:txBody>
      </p:sp>
      <p:sp>
        <p:nvSpPr>
          <p:cNvPr id="3" name="Content Placeholder 2"/>
          <p:cNvSpPr>
            <a:spLocks noGrp="1"/>
          </p:cNvSpPr>
          <p:nvPr>
            <p:ph idx="1"/>
          </p:nvPr>
        </p:nvSpPr>
        <p:spPr/>
        <p:txBody>
          <a:bodyPr/>
          <a:lstStyle/>
          <a:p>
            <a:r>
              <a:rPr lang="lv-LV" b="1" dirty="0" err="1"/>
              <a:t>Partnership</a:t>
            </a:r>
            <a:endParaRPr lang="lv-LV" b="1" dirty="0"/>
          </a:p>
          <a:p>
            <a:pPr>
              <a:buFontTx/>
              <a:buChar char="-"/>
            </a:pPr>
            <a:r>
              <a:rPr lang="lv-LV" dirty="0"/>
              <a:t>LP: Jelgava </a:t>
            </a:r>
            <a:r>
              <a:rPr lang="lv-LV" dirty="0" err="1"/>
              <a:t>Local</a:t>
            </a:r>
            <a:r>
              <a:rPr lang="lv-LV" dirty="0"/>
              <a:t> </a:t>
            </a:r>
            <a:r>
              <a:rPr lang="lv-LV" dirty="0" err="1"/>
              <a:t>Municipality</a:t>
            </a:r>
            <a:endParaRPr lang="lv-LV" dirty="0"/>
          </a:p>
          <a:p>
            <a:pPr>
              <a:buFontTx/>
              <a:buChar char="-"/>
            </a:pPr>
            <a:r>
              <a:rPr lang="lv-LV" dirty="0"/>
              <a:t>Latvia </a:t>
            </a:r>
            <a:r>
              <a:rPr lang="en-GB" dirty="0"/>
              <a:t>University of Life sciences and Technologies</a:t>
            </a:r>
            <a:endParaRPr lang="lv-LV" dirty="0"/>
          </a:p>
          <a:p>
            <a:pPr>
              <a:buFontTx/>
              <a:buChar char="-"/>
            </a:pPr>
            <a:r>
              <a:rPr lang="en-GB" dirty="0"/>
              <a:t>Directorate of </a:t>
            </a:r>
            <a:r>
              <a:rPr lang="en-GB" dirty="0" err="1"/>
              <a:t>Žagare</a:t>
            </a:r>
            <a:r>
              <a:rPr lang="en-GB" dirty="0"/>
              <a:t> Regional Park </a:t>
            </a:r>
            <a:endParaRPr lang="lv-LV" dirty="0"/>
          </a:p>
          <a:p>
            <a:pPr>
              <a:buFontTx/>
              <a:buChar char="-"/>
            </a:pPr>
            <a:r>
              <a:rPr lang="en-GB" dirty="0"/>
              <a:t>Nature Heritage Fund </a:t>
            </a:r>
            <a:endParaRPr lang="lv-LV" dirty="0"/>
          </a:p>
        </p:txBody>
      </p:sp>
    </p:spTree>
    <p:extLst>
      <p:ext uri="{BB962C8B-B14F-4D97-AF65-F5344CB8AC3E}">
        <p14:creationId xmlns:p14="http://schemas.microsoft.com/office/powerpoint/2010/main" val="840133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FA57-1320-4C81-840D-405FE894E21E}"/>
              </a:ext>
            </a:extLst>
          </p:cNvPr>
          <p:cNvSpPr>
            <a:spLocks noGrp="1"/>
          </p:cNvSpPr>
          <p:nvPr>
            <p:ph type="title"/>
          </p:nvPr>
        </p:nvSpPr>
        <p:spPr/>
        <p:txBody>
          <a:bodyPr>
            <a:normAutofit fontScale="90000"/>
          </a:bodyPr>
          <a:lstStyle/>
          <a:p>
            <a:r>
              <a:rPr lang="en-GB" b="1" dirty="0"/>
              <a:t>Project partner presentations – planned activities within the project </a:t>
            </a:r>
            <a:endParaRPr lang="lv-LV" dirty="0"/>
          </a:p>
        </p:txBody>
      </p:sp>
      <p:sp>
        <p:nvSpPr>
          <p:cNvPr id="3" name="Content Placeholder 2">
            <a:extLst>
              <a:ext uri="{FF2B5EF4-FFF2-40B4-BE49-F238E27FC236}">
                <a16:creationId xmlns:a16="http://schemas.microsoft.com/office/drawing/2014/main" id="{B5DFFB1F-2C37-4F1B-A06F-C656780C9500}"/>
              </a:ext>
            </a:extLst>
          </p:cNvPr>
          <p:cNvSpPr>
            <a:spLocks noGrp="1"/>
          </p:cNvSpPr>
          <p:nvPr>
            <p:ph idx="1"/>
          </p:nvPr>
        </p:nvSpPr>
        <p:spPr>
          <a:xfrm>
            <a:off x="541339" y="1793082"/>
            <a:ext cx="9744075" cy="6154296"/>
          </a:xfrm>
        </p:spPr>
        <p:txBody>
          <a:bodyPr>
            <a:normAutofit fontScale="92500" lnSpcReduction="10000"/>
          </a:bodyPr>
          <a:lstStyle/>
          <a:p>
            <a:pPr marL="0" indent="0">
              <a:buNone/>
            </a:pPr>
            <a:r>
              <a:rPr lang="lv-LV" b="1" dirty="0"/>
              <a:t>C COMMUNICATION </a:t>
            </a:r>
            <a:r>
              <a:rPr lang="lv-LV" sz="3200" dirty="0"/>
              <a:t>(</a:t>
            </a:r>
            <a:r>
              <a:rPr lang="lv-LV" sz="3200" dirty="0" err="1"/>
              <a:t>in</a:t>
            </a:r>
            <a:r>
              <a:rPr lang="lv-LV" sz="3200" dirty="0"/>
              <a:t> </a:t>
            </a:r>
            <a:r>
              <a:rPr lang="lv-LV" sz="3200" dirty="0" err="1"/>
              <a:t>cooperation</a:t>
            </a:r>
            <a:r>
              <a:rPr lang="lv-LV" sz="3200" dirty="0"/>
              <a:t> </a:t>
            </a:r>
            <a:r>
              <a:rPr lang="lv-LV" sz="3200" dirty="0" err="1"/>
              <a:t>with</a:t>
            </a:r>
            <a:r>
              <a:rPr lang="lv-LV" sz="3200" dirty="0"/>
              <a:t> PP3 </a:t>
            </a:r>
            <a:r>
              <a:rPr lang="lv-LV" sz="3200" dirty="0" err="1"/>
              <a:t>in</a:t>
            </a:r>
            <a:r>
              <a:rPr lang="lv-LV" sz="3200" dirty="0"/>
              <a:t> LT):</a:t>
            </a:r>
          </a:p>
          <a:p>
            <a:r>
              <a:rPr lang="lv-LV" sz="3200" dirty="0"/>
              <a:t>C.1. Start-</a:t>
            </a:r>
            <a:r>
              <a:rPr lang="lv-LV" sz="3200" dirty="0" err="1"/>
              <a:t>up</a:t>
            </a:r>
            <a:r>
              <a:rPr lang="lv-LV" sz="3200" dirty="0"/>
              <a:t> </a:t>
            </a:r>
            <a:r>
              <a:rPr lang="lv-LV" sz="3200" dirty="0" err="1"/>
              <a:t>activities</a:t>
            </a:r>
            <a:r>
              <a:rPr lang="lv-LV" sz="3200" dirty="0"/>
              <a:t>:</a:t>
            </a:r>
          </a:p>
          <a:p>
            <a:pPr marL="0" indent="0">
              <a:buNone/>
            </a:pPr>
            <a:r>
              <a:rPr lang="lv-LV" sz="3200" dirty="0" err="1"/>
              <a:t>Digital</a:t>
            </a:r>
            <a:r>
              <a:rPr lang="lv-LV" sz="3200" dirty="0"/>
              <a:t> </a:t>
            </a:r>
            <a:r>
              <a:rPr lang="lv-LV" sz="3200" dirty="0" err="1"/>
              <a:t>project</a:t>
            </a:r>
            <a:r>
              <a:rPr lang="lv-LV" sz="3200" dirty="0"/>
              <a:t> </a:t>
            </a:r>
            <a:r>
              <a:rPr lang="lv-LV" sz="3200" dirty="0" err="1"/>
              <a:t>fiche</a:t>
            </a:r>
            <a:r>
              <a:rPr lang="lv-LV" sz="3200" dirty="0"/>
              <a:t> (LV and LT </a:t>
            </a:r>
            <a:r>
              <a:rPr lang="lv-LV" sz="3200" dirty="0" err="1"/>
              <a:t>languages</a:t>
            </a:r>
            <a:r>
              <a:rPr lang="lv-LV" sz="3200" dirty="0"/>
              <a:t>);</a:t>
            </a:r>
          </a:p>
          <a:p>
            <a:pPr marL="0" indent="0">
              <a:buNone/>
            </a:pPr>
            <a:r>
              <a:rPr lang="lv-LV" sz="3200" dirty="0" err="1"/>
              <a:t>Press</a:t>
            </a:r>
            <a:r>
              <a:rPr lang="lv-LV" sz="3200" dirty="0"/>
              <a:t> </a:t>
            </a:r>
            <a:r>
              <a:rPr lang="lv-LV" sz="3200" dirty="0" err="1"/>
              <a:t>release</a:t>
            </a:r>
            <a:r>
              <a:rPr lang="lv-LV" sz="3200" dirty="0"/>
              <a:t> (LV and LT </a:t>
            </a:r>
            <a:r>
              <a:rPr lang="lv-LV" sz="3200" dirty="0" err="1"/>
              <a:t>languages</a:t>
            </a:r>
            <a:r>
              <a:rPr lang="lv-LV" sz="3200" dirty="0"/>
              <a:t>).</a:t>
            </a:r>
          </a:p>
          <a:p>
            <a:pPr marL="0" indent="0"/>
            <a:r>
              <a:rPr lang="lv-LV" sz="3200" dirty="0"/>
              <a:t> C.2. </a:t>
            </a:r>
            <a:r>
              <a:rPr lang="lv-LV" sz="3200" dirty="0" err="1"/>
              <a:t>Publications</a:t>
            </a:r>
            <a:r>
              <a:rPr lang="lv-LV" sz="3200"/>
              <a:t>: </a:t>
            </a:r>
            <a:r>
              <a:rPr lang="lv-LV" sz="3200" dirty="0"/>
              <a:t>4 </a:t>
            </a:r>
            <a:r>
              <a:rPr lang="lv-LV" sz="3200" dirty="0" err="1"/>
              <a:t>in</a:t>
            </a:r>
            <a:r>
              <a:rPr lang="lv-LV" sz="3200" dirty="0"/>
              <a:t> </a:t>
            </a:r>
            <a:r>
              <a:rPr lang="lv-LV" sz="3200" dirty="0" err="1"/>
              <a:t>national</a:t>
            </a:r>
            <a:r>
              <a:rPr lang="lv-LV" sz="3200" dirty="0"/>
              <a:t> and </a:t>
            </a:r>
            <a:r>
              <a:rPr lang="lv-LV" sz="3200" dirty="0" err="1"/>
              <a:t>regiona</a:t>
            </a:r>
            <a:r>
              <a:rPr lang="lv-LV" sz="3200" dirty="0"/>
              <a:t> </a:t>
            </a:r>
            <a:r>
              <a:rPr lang="lv-LV" sz="3200" dirty="0" err="1"/>
              <a:t>media</a:t>
            </a:r>
            <a:endParaRPr lang="lv-LV" sz="3200" dirty="0"/>
          </a:p>
          <a:p>
            <a:pPr marL="0" indent="0"/>
            <a:r>
              <a:rPr lang="lv-LV" sz="3200" dirty="0"/>
              <a:t> C.3. </a:t>
            </a:r>
            <a:r>
              <a:rPr lang="lv-LV" sz="3200" dirty="0" err="1"/>
              <a:t>Digital</a:t>
            </a:r>
            <a:r>
              <a:rPr lang="lv-LV" sz="3200" dirty="0"/>
              <a:t> </a:t>
            </a:r>
            <a:r>
              <a:rPr lang="lv-LV" sz="3200" dirty="0" err="1"/>
              <a:t>activities</a:t>
            </a:r>
            <a:r>
              <a:rPr lang="lv-LV" sz="3200" dirty="0"/>
              <a:t>:</a:t>
            </a:r>
          </a:p>
          <a:p>
            <a:pPr marL="0" indent="0">
              <a:buNone/>
            </a:pPr>
            <a:r>
              <a:rPr lang="lv-LV" sz="3200" dirty="0" err="1"/>
              <a:t>Publications</a:t>
            </a:r>
            <a:r>
              <a:rPr lang="lv-LV" sz="3200" dirty="0"/>
              <a:t> </a:t>
            </a:r>
            <a:r>
              <a:rPr lang="lv-LV" sz="3200" dirty="0" err="1"/>
              <a:t>in</a:t>
            </a:r>
            <a:r>
              <a:rPr lang="lv-LV" sz="3200" dirty="0"/>
              <a:t> </a:t>
            </a:r>
            <a:r>
              <a:rPr lang="lv-LV" sz="3200" dirty="0" err="1"/>
              <a:t>partners</a:t>
            </a:r>
            <a:r>
              <a:rPr lang="lv-LV" sz="3200" dirty="0"/>
              <a:t> </a:t>
            </a:r>
            <a:r>
              <a:rPr lang="lv-LV" sz="3200" dirty="0" err="1"/>
              <a:t>websites</a:t>
            </a:r>
            <a:r>
              <a:rPr lang="lv-LV" sz="3200" dirty="0"/>
              <a:t>;</a:t>
            </a:r>
          </a:p>
          <a:p>
            <a:pPr marL="0" indent="0">
              <a:buNone/>
            </a:pPr>
            <a:r>
              <a:rPr lang="lv-LV" sz="3200" dirty="0"/>
              <a:t>6 </a:t>
            </a:r>
            <a:r>
              <a:rPr lang="lv-LV" sz="3200" dirty="0" err="1"/>
              <a:t>publications</a:t>
            </a:r>
            <a:r>
              <a:rPr lang="lv-LV" sz="3200" dirty="0"/>
              <a:t> </a:t>
            </a:r>
            <a:r>
              <a:rPr lang="lv-LV" sz="3200" dirty="0" err="1"/>
              <a:t>in</a:t>
            </a:r>
            <a:r>
              <a:rPr lang="lv-LV" sz="3200" dirty="0"/>
              <a:t> </a:t>
            </a:r>
            <a:r>
              <a:rPr lang="lv-LV" sz="3200" dirty="0" err="1"/>
              <a:t>social</a:t>
            </a:r>
            <a:r>
              <a:rPr lang="lv-LV" sz="3200" dirty="0"/>
              <a:t> </a:t>
            </a:r>
            <a:r>
              <a:rPr lang="lv-LV" sz="3200" dirty="0" err="1"/>
              <a:t>media</a:t>
            </a:r>
            <a:r>
              <a:rPr lang="lv-LV" sz="3200" dirty="0"/>
              <a:t>;</a:t>
            </a:r>
          </a:p>
          <a:p>
            <a:pPr marL="0" indent="0">
              <a:buNone/>
            </a:pPr>
            <a:r>
              <a:rPr lang="lv-LV" sz="3200" dirty="0"/>
              <a:t>3 </a:t>
            </a:r>
            <a:r>
              <a:rPr lang="lv-LV" sz="3200" dirty="0" err="1"/>
              <a:t>publications</a:t>
            </a:r>
            <a:r>
              <a:rPr lang="lv-LV" sz="3200" dirty="0"/>
              <a:t> </a:t>
            </a:r>
            <a:r>
              <a:rPr lang="lv-LV" sz="3200" dirty="0" err="1"/>
              <a:t>on</a:t>
            </a:r>
            <a:r>
              <a:rPr lang="lv-LV" sz="3200" dirty="0"/>
              <a:t> </a:t>
            </a:r>
            <a:r>
              <a:rPr lang="lv-LV" sz="3200" dirty="0" err="1"/>
              <a:t>Programme</a:t>
            </a:r>
            <a:r>
              <a:rPr lang="lv-LV" sz="3200" dirty="0"/>
              <a:t> </a:t>
            </a:r>
            <a:r>
              <a:rPr lang="lv-LV" sz="3200" dirty="0" err="1"/>
              <a:t>website</a:t>
            </a:r>
            <a:endParaRPr lang="lv-LV" sz="3200" dirty="0"/>
          </a:p>
          <a:p>
            <a:pPr marL="0" indent="0"/>
            <a:r>
              <a:rPr lang="lv-LV" sz="3200" dirty="0"/>
              <a:t> C.4. </a:t>
            </a:r>
            <a:r>
              <a:rPr lang="lv-LV" sz="3200" dirty="0" err="1"/>
              <a:t>Promotional</a:t>
            </a:r>
            <a:r>
              <a:rPr lang="lv-LV" sz="3200" dirty="0"/>
              <a:t> </a:t>
            </a:r>
            <a:r>
              <a:rPr lang="lv-LV" sz="3200" dirty="0" err="1"/>
              <a:t>materials</a:t>
            </a:r>
            <a:r>
              <a:rPr lang="lv-LV" sz="3200" dirty="0"/>
              <a:t>: 4 </a:t>
            </a:r>
            <a:r>
              <a:rPr lang="lv-LV" sz="3200" dirty="0" err="1"/>
              <a:t>informative</a:t>
            </a:r>
            <a:r>
              <a:rPr lang="lv-LV" sz="3200" dirty="0"/>
              <a:t> </a:t>
            </a:r>
            <a:r>
              <a:rPr lang="lv-LV" sz="3200" dirty="0" err="1"/>
              <a:t>posters</a:t>
            </a:r>
            <a:r>
              <a:rPr lang="lv-LV" sz="3200" dirty="0"/>
              <a:t>, </a:t>
            </a:r>
            <a:r>
              <a:rPr lang="lv-LV" sz="3200" dirty="0" err="1"/>
              <a:t>permanenet</a:t>
            </a:r>
            <a:r>
              <a:rPr lang="lv-LV" sz="3200" dirty="0"/>
              <a:t> </a:t>
            </a:r>
            <a:r>
              <a:rPr lang="lv-LV" sz="3200" dirty="0" err="1"/>
              <a:t>plague</a:t>
            </a:r>
            <a:r>
              <a:rPr lang="lv-LV" sz="3200" dirty="0"/>
              <a:t> </a:t>
            </a:r>
            <a:r>
              <a:rPr lang="lv-LV" sz="3200" dirty="0" err="1"/>
              <a:t>in</a:t>
            </a:r>
            <a:r>
              <a:rPr lang="lv-LV" sz="3200" dirty="0"/>
              <a:t> Eleja </a:t>
            </a:r>
            <a:r>
              <a:rPr lang="lv-LV" sz="3200" dirty="0" err="1"/>
              <a:t>manor</a:t>
            </a:r>
            <a:r>
              <a:rPr lang="lv-LV" sz="3200" dirty="0"/>
              <a:t> park, </a:t>
            </a:r>
            <a:r>
              <a:rPr lang="lv-LV" sz="3200" dirty="0" err="1"/>
              <a:t>stickers</a:t>
            </a:r>
            <a:r>
              <a:rPr lang="lv-LV" sz="3200" dirty="0"/>
              <a:t> </a:t>
            </a:r>
            <a:r>
              <a:rPr lang="lv-LV" sz="3200" dirty="0" err="1"/>
              <a:t>of</a:t>
            </a:r>
            <a:r>
              <a:rPr lang="lv-LV" sz="3200" dirty="0"/>
              <a:t> </a:t>
            </a:r>
            <a:r>
              <a:rPr lang="lv-LV" sz="3200" dirty="0" err="1"/>
              <a:t>eqipment</a:t>
            </a:r>
            <a:r>
              <a:rPr lang="lv-LV" sz="3200" dirty="0"/>
              <a:t> </a:t>
            </a:r>
            <a:r>
              <a:rPr lang="lv-LV" sz="3200" dirty="0" err="1"/>
              <a:t>in</a:t>
            </a:r>
            <a:r>
              <a:rPr lang="lv-LV" sz="3200" dirty="0"/>
              <a:t> Žagare </a:t>
            </a:r>
            <a:r>
              <a:rPr lang="lv-LV" sz="3200" dirty="0" err="1"/>
              <a:t>manor</a:t>
            </a:r>
            <a:r>
              <a:rPr lang="lv-LV" sz="3200" dirty="0"/>
              <a:t> park</a:t>
            </a:r>
          </a:p>
          <a:p>
            <a:pPr marL="0" indent="0"/>
            <a:endParaRPr lang="lv-LV" sz="3600" dirty="0"/>
          </a:p>
        </p:txBody>
      </p:sp>
    </p:spTree>
    <p:extLst>
      <p:ext uri="{BB962C8B-B14F-4D97-AF65-F5344CB8AC3E}">
        <p14:creationId xmlns:p14="http://schemas.microsoft.com/office/powerpoint/2010/main" val="3177417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919" y="1907208"/>
            <a:ext cx="9744075" cy="5358866"/>
          </a:xfrm>
        </p:spPr>
        <p:txBody>
          <a:bodyPr/>
          <a:lstStyle/>
          <a:p>
            <a:pPr marL="365760" indent="-283464" algn="ctr">
              <a:buNone/>
              <a:defRPr/>
            </a:pPr>
            <a:endParaRPr lang="lv-LV" b="1" dirty="0"/>
          </a:p>
          <a:p>
            <a:pPr marL="365760" indent="-283464" algn="ctr">
              <a:buNone/>
              <a:defRPr/>
            </a:pPr>
            <a:r>
              <a:rPr lang="en-US" b="1" dirty="0"/>
              <a:t>Thank you for your attention!</a:t>
            </a:r>
            <a:endParaRPr lang="lv-LV" b="1" dirty="0"/>
          </a:p>
          <a:p>
            <a:pPr>
              <a:buNone/>
              <a:defRPr/>
            </a:pPr>
            <a:endParaRPr lang="lv-LV" sz="1800" dirty="0"/>
          </a:p>
          <a:p>
            <a:pPr>
              <a:buNone/>
              <a:defRPr/>
            </a:pPr>
            <a:endParaRPr lang="lv-LV" sz="1800" dirty="0"/>
          </a:p>
          <a:p>
            <a:pPr>
              <a:buNone/>
              <a:defRPr/>
            </a:pPr>
            <a:endParaRPr lang="lv-LV" sz="1800" dirty="0"/>
          </a:p>
          <a:p>
            <a:pPr algn="ctr">
              <a:buNone/>
              <a:defRPr/>
            </a:pPr>
            <a:r>
              <a:rPr lang="lv-LV" sz="1800" dirty="0"/>
              <a:t>Anita </a:t>
            </a:r>
            <a:r>
              <a:rPr lang="lv-LV" sz="1800" dirty="0" err="1"/>
              <a:t>Škutāne</a:t>
            </a:r>
            <a:endParaRPr lang="en-US" sz="1800" dirty="0"/>
          </a:p>
          <a:p>
            <a:pPr algn="ctr">
              <a:buNone/>
              <a:defRPr/>
            </a:pPr>
            <a:r>
              <a:rPr lang="lv-LV" sz="1800" dirty="0"/>
              <a:t>Jelgava </a:t>
            </a:r>
            <a:r>
              <a:rPr lang="lv-LV" sz="1800" dirty="0" err="1"/>
              <a:t>Local</a:t>
            </a:r>
            <a:r>
              <a:rPr lang="lv-LV" sz="1800" dirty="0"/>
              <a:t> </a:t>
            </a:r>
            <a:r>
              <a:rPr lang="lv-LV" sz="1800" dirty="0" err="1"/>
              <a:t>Municipality</a:t>
            </a:r>
            <a:endParaRPr lang="en-US" sz="1800" dirty="0"/>
          </a:p>
          <a:p>
            <a:pPr algn="ctr">
              <a:buNone/>
              <a:defRPr/>
            </a:pPr>
            <a:r>
              <a:rPr lang="en-US" sz="1800" dirty="0"/>
              <a:t>+371 </a:t>
            </a:r>
            <a:r>
              <a:rPr lang="lv-LV" sz="1800" dirty="0"/>
              <a:t>63048446, 29130936</a:t>
            </a:r>
            <a:endParaRPr lang="en-US" sz="1800" dirty="0"/>
          </a:p>
          <a:p>
            <a:pPr algn="ctr">
              <a:buNone/>
              <a:defRPr/>
            </a:pPr>
            <a:r>
              <a:rPr lang="lv-LV" sz="1800" dirty="0" err="1">
                <a:hlinkClick r:id="rId3"/>
              </a:rPr>
              <a:t>anita.skutane@jelgavasnovads.lv</a:t>
            </a:r>
            <a:r>
              <a:rPr lang="lv-LV" sz="1800" dirty="0"/>
              <a:t> </a:t>
            </a:r>
            <a:endParaRPr lang="en-US" sz="1800" dirty="0"/>
          </a:p>
          <a:p>
            <a:pPr>
              <a:buNone/>
              <a:defRPr/>
            </a:pPr>
            <a:r>
              <a:rPr lang="lv-LV" sz="1800" dirty="0"/>
              <a:t>	</a:t>
            </a:r>
          </a:p>
          <a:p>
            <a:endParaRPr lang="lv-LV" dirty="0"/>
          </a:p>
        </p:txBody>
      </p:sp>
      <p:pic>
        <p:nvPicPr>
          <p:cNvPr id="2053" name="Picture 5" descr="C:\Users\User\AppData\Local\Temp\Rar$DIa0.643\LATLIT_logo_mix_full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6" y="466197"/>
            <a:ext cx="3720255" cy="121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29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6" y="325180"/>
            <a:ext cx="9744075" cy="1353344"/>
          </a:xfrm>
        </p:spPr>
        <p:txBody>
          <a:bodyPr/>
          <a:lstStyle/>
          <a:p>
            <a:r>
              <a:rPr lang="en-US" dirty="0"/>
              <a:t>Project in brief </a:t>
            </a:r>
          </a:p>
        </p:txBody>
      </p:sp>
      <p:sp>
        <p:nvSpPr>
          <p:cNvPr id="3" name="Content Placeholder 2"/>
          <p:cNvSpPr>
            <a:spLocks noGrp="1"/>
          </p:cNvSpPr>
          <p:nvPr>
            <p:ph idx="1"/>
          </p:nvPr>
        </p:nvSpPr>
        <p:spPr>
          <a:xfrm>
            <a:off x="541336" y="1457944"/>
            <a:ext cx="9744075" cy="6336939"/>
          </a:xfrm>
        </p:spPr>
        <p:txBody>
          <a:bodyPr>
            <a:noAutofit/>
          </a:bodyPr>
          <a:lstStyle/>
          <a:p>
            <a:pPr algn="just"/>
            <a:r>
              <a:rPr lang="lv-LV" sz="2400" b="1" dirty="0"/>
              <a:t>Project </a:t>
            </a:r>
            <a:r>
              <a:rPr lang="en-US" sz="2400" b="1" dirty="0"/>
              <a:t>objective</a:t>
            </a:r>
            <a:r>
              <a:rPr lang="lv-LV" sz="2400" dirty="0"/>
              <a:t>:</a:t>
            </a:r>
            <a:r>
              <a:rPr lang="en-US" sz="2400" dirty="0"/>
              <a:t> to increase the tourism potential of cultural heritage objects – manor parks by adding contemporary approach, objects and services in classical manor parks</a:t>
            </a:r>
            <a:endParaRPr lang="lv-LV" sz="2400" dirty="0"/>
          </a:p>
          <a:p>
            <a:pPr algn="just"/>
            <a:r>
              <a:rPr lang="en-US" sz="2400" b="1" dirty="0"/>
              <a:t>Implementation period</a:t>
            </a:r>
            <a:r>
              <a:rPr lang="en-US" sz="2400" dirty="0"/>
              <a:t>: 01.07.2020. – 30.06.2022.</a:t>
            </a:r>
          </a:p>
          <a:p>
            <a:pPr algn="just"/>
            <a:r>
              <a:rPr lang="en-US" sz="2400" b="1" dirty="0"/>
              <a:t>Project activities include</a:t>
            </a:r>
            <a:r>
              <a:rPr lang="en-US" sz="2400" dirty="0"/>
              <a:t> preparation of research materials on </a:t>
            </a:r>
            <a:r>
              <a:rPr lang="en-US" sz="2400" dirty="0" err="1"/>
              <a:t>G.Kuphaldt</a:t>
            </a:r>
            <a:r>
              <a:rPr lang="en-US" sz="2400" dirty="0"/>
              <a:t> in digital format to be used for improvement of both parks` infrastructure; development of mobile application allowing visitors to navigate the tourism sites in </a:t>
            </a:r>
            <a:r>
              <a:rPr lang="en-US" sz="2400" dirty="0" err="1"/>
              <a:t>Eleja</a:t>
            </a:r>
            <a:r>
              <a:rPr lang="en-US" sz="2400" dirty="0"/>
              <a:t> and </a:t>
            </a:r>
            <a:r>
              <a:rPr lang="en-US" sz="2400" dirty="0" err="1"/>
              <a:t>Žagare</a:t>
            </a:r>
            <a:r>
              <a:rPr lang="en-US" sz="2400" dirty="0"/>
              <a:t>; </a:t>
            </a:r>
            <a:endParaRPr lang="lv-LV" sz="2400" dirty="0"/>
          </a:p>
          <a:p>
            <a:pPr algn="just"/>
            <a:r>
              <a:rPr lang="en-US" sz="2400" b="1" dirty="0"/>
              <a:t>Infrastructure/ improvement works in 2 parks</a:t>
            </a:r>
            <a:r>
              <a:rPr lang="lv-LV" sz="2400" b="1" dirty="0"/>
              <a:t>: </a:t>
            </a:r>
            <a:r>
              <a:rPr lang="en-US" sz="2400" dirty="0"/>
              <a:t>construction of exhibition hall in </a:t>
            </a:r>
            <a:r>
              <a:rPr lang="en-US" sz="2400" dirty="0" err="1"/>
              <a:t>Eleja</a:t>
            </a:r>
            <a:r>
              <a:rPr lang="en-US" sz="2400" dirty="0"/>
              <a:t> Manor park; development of interactive indoor exposition for visitors in </a:t>
            </a:r>
            <a:r>
              <a:rPr lang="en-US" sz="2400" dirty="0" err="1"/>
              <a:t>Žagare</a:t>
            </a:r>
            <a:r>
              <a:rPr lang="en-US" sz="2400" dirty="0"/>
              <a:t> Regional Park Visitors’ Centre with outdoor educational activities for pupils for learning cultural heritage and nature values and new walking routes – dendrological and landscape architecture – in </a:t>
            </a:r>
            <a:r>
              <a:rPr lang="en-US" sz="2400" dirty="0" err="1"/>
              <a:t>Žagare</a:t>
            </a:r>
            <a:r>
              <a:rPr lang="en-US" sz="2400" dirty="0"/>
              <a:t> Manor park; </a:t>
            </a:r>
            <a:endParaRPr lang="lv-LV" sz="2400" dirty="0"/>
          </a:p>
          <a:p>
            <a:pPr algn="just"/>
            <a:r>
              <a:rPr lang="en-US" sz="2400" b="1" dirty="0"/>
              <a:t>Activities: </a:t>
            </a:r>
            <a:r>
              <a:rPr lang="en-US" sz="2400" dirty="0"/>
              <a:t>organization of open-air workshops for students</a:t>
            </a:r>
            <a:r>
              <a:rPr lang="lv-LV" sz="2400" dirty="0"/>
              <a:t> </a:t>
            </a:r>
            <a:r>
              <a:rPr lang="en-US" sz="2400" dirty="0"/>
              <a:t>in parks and seminars for wide range of professionals</a:t>
            </a:r>
            <a:endParaRPr lang="en-GB" sz="2400" dirty="0"/>
          </a:p>
        </p:txBody>
      </p:sp>
    </p:spTree>
    <p:extLst>
      <p:ext uri="{BB962C8B-B14F-4D97-AF65-F5344CB8AC3E}">
        <p14:creationId xmlns:p14="http://schemas.microsoft.com/office/powerpoint/2010/main" val="199622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Expected</a:t>
            </a:r>
            <a:r>
              <a:rPr lang="lv-LV" dirty="0"/>
              <a:t> </a:t>
            </a:r>
            <a:r>
              <a:rPr lang="lv-LV" dirty="0" err="1"/>
              <a:t>results</a:t>
            </a:r>
            <a:endParaRPr lang="en-GB" dirty="0"/>
          </a:p>
        </p:txBody>
      </p:sp>
      <p:sp>
        <p:nvSpPr>
          <p:cNvPr id="3" name="Content Placeholder 2"/>
          <p:cNvSpPr>
            <a:spLocks noGrp="1"/>
          </p:cNvSpPr>
          <p:nvPr>
            <p:ph idx="1"/>
          </p:nvPr>
        </p:nvSpPr>
        <p:spPr>
          <a:xfrm>
            <a:off x="541337" y="1678523"/>
            <a:ext cx="9744075" cy="5358866"/>
          </a:xfrm>
        </p:spPr>
        <p:txBody>
          <a:bodyPr>
            <a:normAutofit fontScale="85000" lnSpcReduction="10000"/>
          </a:bodyPr>
          <a:lstStyle/>
          <a:p>
            <a:pPr algn="just"/>
            <a:r>
              <a:rPr lang="en-US" dirty="0"/>
              <a:t>As a result of the project both manor parks will become more attractive as tourism objects. New knowledge of parks management and infrastructure will help to increase the attractiveness of manor parks as tourism objects, interesting both for visitors with professional interest in landscaping and for general public.</a:t>
            </a:r>
            <a:endParaRPr lang="lv-LV" dirty="0"/>
          </a:p>
          <a:p>
            <a:pPr algn="just"/>
            <a:r>
              <a:rPr lang="en-US" dirty="0"/>
              <a:t>Increase in expected number of visits to supported sites as a result of improved management and infrastructure of 2 cultural heritage sites – manor parks </a:t>
            </a:r>
            <a:endParaRPr lang="lv-LV" dirty="0"/>
          </a:p>
          <a:p>
            <a:pPr marL="0" indent="0">
              <a:buNone/>
            </a:pPr>
            <a:r>
              <a:rPr lang="lv-LV" dirty="0"/>
              <a:t>	</a:t>
            </a:r>
            <a:r>
              <a:rPr lang="lv-LV" b="1" dirty="0"/>
              <a:t>4000 </a:t>
            </a:r>
            <a:r>
              <a:rPr lang="lv-LV" b="1" dirty="0" err="1"/>
              <a:t>visitors</a:t>
            </a:r>
            <a:r>
              <a:rPr lang="lv-LV" b="1" dirty="0"/>
              <a:t> </a:t>
            </a:r>
            <a:r>
              <a:rPr lang="lv-LV" dirty="0" err="1"/>
              <a:t>more</a:t>
            </a:r>
            <a:r>
              <a:rPr lang="lv-LV" dirty="0"/>
              <a:t> </a:t>
            </a:r>
            <a:r>
              <a:rPr lang="lv-LV" dirty="0" err="1"/>
              <a:t>in</a:t>
            </a:r>
            <a:r>
              <a:rPr lang="lv-LV" dirty="0"/>
              <a:t> 2022 </a:t>
            </a:r>
            <a:r>
              <a:rPr lang="lv-LV" dirty="0" err="1"/>
              <a:t>in</a:t>
            </a:r>
            <a:r>
              <a:rPr lang="lv-LV" dirty="0"/>
              <a:t> </a:t>
            </a:r>
            <a:r>
              <a:rPr lang="lv-LV" dirty="0" err="1"/>
              <a:t>comparision</a:t>
            </a:r>
            <a:r>
              <a:rPr lang="lv-LV" dirty="0"/>
              <a:t> to 2019           </a:t>
            </a:r>
            <a:endParaRPr lang="en-GB" dirty="0"/>
          </a:p>
        </p:txBody>
      </p:sp>
    </p:spTree>
    <p:extLst>
      <p:ext uri="{BB962C8B-B14F-4D97-AF65-F5344CB8AC3E}">
        <p14:creationId xmlns:p14="http://schemas.microsoft.com/office/powerpoint/2010/main" val="2202874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961" y="491249"/>
            <a:ext cx="7438503" cy="1569504"/>
          </a:xfrm>
        </p:spPr>
        <p:txBody>
          <a:bodyPr>
            <a:normAutofit fontScale="90000"/>
          </a:bodyPr>
          <a:lstStyle/>
          <a:p>
            <a:r>
              <a:rPr lang="lv-LV" dirty="0"/>
              <a:t>Project </a:t>
            </a:r>
            <a:r>
              <a:rPr lang="lv-LV" dirty="0" err="1"/>
              <a:t>Monitoring</a:t>
            </a:r>
            <a:r>
              <a:rPr lang="lv-LV" dirty="0"/>
              <a:t> </a:t>
            </a:r>
            <a:r>
              <a:rPr lang="lv-LV" dirty="0" err="1"/>
              <a:t>Committee</a:t>
            </a:r>
            <a:r>
              <a:rPr lang="lv-LV" dirty="0"/>
              <a:t> (PMC)</a:t>
            </a:r>
          </a:p>
        </p:txBody>
      </p:sp>
      <p:sp>
        <p:nvSpPr>
          <p:cNvPr id="3" name="Content Placeholder 2"/>
          <p:cNvSpPr>
            <a:spLocks noGrp="1"/>
          </p:cNvSpPr>
          <p:nvPr>
            <p:ph idx="1"/>
          </p:nvPr>
        </p:nvSpPr>
        <p:spPr>
          <a:xfrm>
            <a:off x="656384" y="2241014"/>
            <a:ext cx="9338072" cy="4992835"/>
          </a:xfrm>
        </p:spPr>
        <p:txBody>
          <a:bodyPr>
            <a:normAutofit/>
          </a:bodyPr>
          <a:lstStyle/>
          <a:p>
            <a:pPr marL="539496" indent="-457200" algn="just">
              <a:defRPr/>
            </a:pPr>
            <a:r>
              <a:rPr lang="lv-LV" sz="2800" dirty="0"/>
              <a:t>PMC</a:t>
            </a:r>
            <a:r>
              <a:rPr lang="en-GB" sz="2800" dirty="0"/>
              <a:t> is composed of decision makers from each partner who are not involved in daily work of the project - Head of organization and field expert </a:t>
            </a:r>
          </a:p>
          <a:p>
            <a:pPr marL="539496" indent="-457200" algn="just">
              <a:defRPr/>
            </a:pPr>
            <a:r>
              <a:rPr lang="lv-LV" sz="2800" dirty="0"/>
              <a:t>PMC</a:t>
            </a:r>
            <a:r>
              <a:rPr lang="en-GB" sz="2800" dirty="0"/>
              <a:t> will consist of appointed persons, </a:t>
            </a:r>
            <a:r>
              <a:rPr lang="lv-LV" sz="2800" dirty="0" err="1"/>
              <a:t>one</a:t>
            </a:r>
            <a:r>
              <a:rPr lang="lv-LV" sz="2800" dirty="0"/>
              <a:t> </a:t>
            </a:r>
            <a:r>
              <a:rPr lang="lv-LV" sz="2800" dirty="0" err="1"/>
              <a:t>or</a:t>
            </a:r>
            <a:r>
              <a:rPr lang="lv-LV" sz="2800" dirty="0"/>
              <a:t> </a:t>
            </a:r>
            <a:r>
              <a:rPr lang="en-GB" sz="2800" dirty="0"/>
              <a:t>two from each partner organization </a:t>
            </a:r>
          </a:p>
          <a:p>
            <a:pPr marL="539496" indent="-457200" algn="just">
              <a:defRPr/>
            </a:pPr>
            <a:r>
              <a:rPr lang="en-US" sz="2800" dirty="0"/>
              <a:t>At least two Project Monitoring Committee (PMC) are foreseen. Will be combined with PRIG meetings. Report on progress, results will be presented. </a:t>
            </a:r>
            <a:endParaRPr lang="lv-LV" dirty="0"/>
          </a:p>
        </p:txBody>
      </p:sp>
    </p:spTree>
    <p:extLst>
      <p:ext uri="{BB962C8B-B14F-4D97-AF65-F5344CB8AC3E}">
        <p14:creationId xmlns:p14="http://schemas.microsoft.com/office/powerpoint/2010/main" val="59254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662" y="549322"/>
            <a:ext cx="6414764" cy="1084981"/>
          </a:xfrm>
        </p:spPr>
        <p:txBody>
          <a:bodyPr/>
          <a:lstStyle/>
          <a:p>
            <a:r>
              <a:rPr lang="lv-LV" dirty="0"/>
              <a:t>PMC</a:t>
            </a:r>
            <a:r>
              <a:rPr lang="en-GB" dirty="0"/>
              <a:t> tasks </a:t>
            </a:r>
          </a:p>
        </p:txBody>
      </p:sp>
      <p:sp>
        <p:nvSpPr>
          <p:cNvPr id="3" name="Content Placeholder 2"/>
          <p:cNvSpPr>
            <a:spLocks noGrp="1"/>
          </p:cNvSpPr>
          <p:nvPr>
            <p:ph idx="1"/>
          </p:nvPr>
        </p:nvSpPr>
        <p:spPr>
          <a:xfrm>
            <a:off x="464976" y="1866379"/>
            <a:ext cx="10008159" cy="5260930"/>
          </a:xfrm>
        </p:spPr>
        <p:txBody>
          <a:bodyPr>
            <a:normAutofit fontScale="32500" lnSpcReduction="20000"/>
          </a:bodyPr>
          <a:lstStyle/>
          <a:p>
            <a:pPr marL="0" indent="0" algn="just">
              <a:buNone/>
            </a:pPr>
            <a:r>
              <a:rPr lang="en-US" sz="12800" b="1" dirty="0"/>
              <a:t>PM</a:t>
            </a:r>
            <a:r>
              <a:rPr lang="lv-LV" sz="12800" b="1" dirty="0"/>
              <a:t>C</a:t>
            </a:r>
            <a:r>
              <a:rPr lang="en-US" sz="12800" b="1" dirty="0"/>
              <a:t> main responsibilities</a:t>
            </a:r>
            <a:r>
              <a:rPr lang="en-US" sz="12800" dirty="0"/>
              <a:t>: </a:t>
            </a:r>
          </a:p>
          <a:p>
            <a:pPr algn="just"/>
            <a:r>
              <a:rPr lang="en-US" sz="12800" dirty="0"/>
              <a:t>Overseeing the implementation of the project activities </a:t>
            </a:r>
          </a:p>
          <a:p>
            <a:pPr algn="just"/>
            <a:r>
              <a:rPr lang="en-US" sz="12800" dirty="0"/>
              <a:t>Ensuring that project results are achieved and deliverables are prepared in due time </a:t>
            </a:r>
          </a:p>
          <a:p>
            <a:pPr algn="just"/>
            <a:r>
              <a:rPr lang="en-US" sz="12800" dirty="0"/>
              <a:t>Monitoring risks and implementing measures for their reduction </a:t>
            </a:r>
            <a:endParaRPr lang="lv-LV" sz="12800" dirty="0"/>
          </a:p>
          <a:p>
            <a:pPr marL="0" indent="0" algn="ctr">
              <a:buNone/>
            </a:pPr>
            <a:r>
              <a:rPr lang="en-US" sz="12800" b="1" dirty="0"/>
              <a:t>Supervision and strategic guidance </a:t>
            </a:r>
          </a:p>
          <a:p>
            <a:pPr algn="just"/>
            <a:endParaRPr lang="en-GB" sz="11200" dirty="0"/>
          </a:p>
          <a:p>
            <a:endParaRPr lang="lv-LV" dirty="0"/>
          </a:p>
        </p:txBody>
      </p:sp>
    </p:spTree>
    <p:extLst>
      <p:ext uri="{BB962C8B-B14F-4D97-AF65-F5344CB8AC3E}">
        <p14:creationId xmlns:p14="http://schemas.microsoft.com/office/powerpoint/2010/main" val="318205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945" y="735015"/>
            <a:ext cx="6414764" cy="1346238"/>
          </a:xfrm>
        </p:spPr>
        <p:txBody>
          <a:bodyPr/>
          <a:lstStyle/>
          <a:p>
            <a:r>
              <a:rPr lang="lv-LV" dirty="0"/>
              <a:t>PMC MEMBERS</a:t>
            </a:r>
          </a:p>
        </p:txBody>
      </p:sp>
      <p:graphicFrame>
        <p:nvGraphicFramePr>
          <p:cNvPr id="5" name="Table 4"/>
          <p:cNvGraphicFramePr>
            <a:graphicFrameLocks noGrp="1"/>
          </p:cNvGraphicFramePr>
          <p:nvPr>
            <p:extLst>
              <p:ext uri="{D42A27DB-BD31-4B8C-83A1-F6EECF244321}">
                <p14:modId xmlns:p14="http://schemas.microsoft.com/office/powerpoint/2010/main" val="2527203714"/>
              </p:ext>
            </p:extLst>
          </p:nvPr>
        </p:nvGraphicFramePr>
        <p:xfrm>
          <a:off x="627952" y="2260315"/>
          <a:ext cx="9851688" cy="3694222"/>
        </p:xfrm>
        <a:graphic>
          <a:graphicData uri="http://schemas.openxmlformats.org/drawingml/2006/table">
            <a:tbl>
              <a:tblPr firstRow="1" bandRow="1">
                <a:tableStyleId>{F5AB1C69-6EDB-4FF4-983F-18BD219EF322}</a:tableStyleId>
              </a:tblPr>
              <a:tblGrid>
                <a:gridCol w="1519347">
                  <a:extLst>
                    <a:ext uri="{9D8B030D-6E8A-4147-A177-3AD203B41FA5}">
                      <a16:colId xmlns:a16="http://schemas.microsoft.com/office/drawing/2014/main" val="20000"/>
                    </a:ext>
                  </a:extLst>
                </a:gridCol>
                <a:gridCol w="3030876">
                  <a:extLst>
                    <a:ext uri="{9D8B030D-6E8A-4147-A177-3AD203B41FA5}">
                      <a16:colId xmlns:a16="http://schemas.microsoft.com/office/drawing/2014/main" val="20001"/>
                    </a:ext>
                  </a:extLst>
                </a:gridCol>
                <a:gridCol w="5301465">
                  <a:extLst>
                    <a:ext uri="{9D8B030D-6E8A-4147-A177-3AD203B41FA5}">
                      <a16:colId xmlns:a16="http://schemas.microsoft.com/office/drawing/2014/main" val="4144450711"/>
                    </a:ext>
                  </a:extLst>
                </a:gridCol>
              </a:tblGrid>
              <a:tr h="556362">
                <a:tc>
                  <a:txBody>
                    <a:bodyPr/>
                    <a:lstStyle/>
                    <a:p>
                      <a:pPr algn="ctr"/>
                      <a:r>
                        <a:rPr lang="en-GB" sz="2800" b="1" noProof="0" dirty="0"/>
                        <a:t>Partner</a:t>
                      </a:r>
                    </a:p>
                  </a:txBody>
                  <a:tcPr anchor="ctr"/>
                </a:tc>
                <a:tc gridSpan="2">
                  <a:txBody>
                    <a:bodyPr/>
                    <a:lstStyle/>
                    <a:p>
                      <a:pPr algn="ctr"/>
                      <a:r>
                        <a:rPr lang="en-GB" sz="2800" b="1" noProof="0" dirty="0"/>
                        <a:t>PMC members</a:t>
                      </a:r>
                    </a:p>
                  </a:txBody>
                  <a:tcPr anchor="ctr"/>
                </a:tc>
                <a:tc hMerge="1">
                  <a:txBody>
                    <a:bodyPr/>
                    <a:lstStyle/>
                    <a:p>
                      <a:pPr algn="ctr"/>
                      <a:endParaRPr lang="en-GB" sz="2800" b="1" noProof="0" dirty="0"/>
                    </a:p>
                  </a:txBody>
                  <a:tcPr anchor="ctr"/>
                </a:tc>
                <a:extLst>
                  <a:ext uri="{0D108BD9-81ED-4DB2-BD59-A6C34878D82A}">
                    <a16:rowId xmlns:a16="http://schemas.microsoft.com/office/drawing/2014/main" val="10000"/>
                  </a:ext>
                </a:extLst>
              </a:tr>
              <a:tr h="784465">
                <a:tc>
                  <a:txBody>
                    <a:bodyPr/>
                    <a:lstStyle/>
                    <a:p>
                      <a:pPr algn="ctr"/>
                      <a:r>
                        <a:rPr lang="en-GB" noProof="0" dirty="0"/>
                        <a:t>LP</a:t>
                      </a:r>
                    </a:p>
                  </a:txBody>
                  <a:tcPr/>
                </a:tc>
                <a:tc>
                  <a:txBody>
                    <a:bodyPr/>
                    <a:lstStyle/>
                    <a:p>
                      <a:r>
                        <a:rPr lang="en-GB" b="1" noProof="0" dirty="0"/>
                        <a:t>Aija </a:t>
                      </a:r>
                      <a:r>
                        <a:rPr lang="en-GB" b="1" noProof="0" dirty="0" err="1"/>
                        <a:t>Tračuma</a:t>
                      </a:r>
                      <a:r>
                        <a:rPr lang="en-GB" noProof="0" dirty="0"/>
                        <a:t>	</a:t>
                      </a:r>
                    </a:p>
                    <a:p>
                      <a:r>
                        <a:rPr lang="en-GB" b="1" noProof="0" dirty="0"/>
                        <a:t>Līga Lonerte</a:t>
                      </a:r>
                      <a:r>
                        <a:rPr lang="en-GB" noProof="0" dirty="0"/>
                        <a:t>	</a:t>
                      </a:r>
                    </a:p>
                  </a:txBody>
                  <a:tcPr/>
                </a:tc>
                <a:tc>
                  <a:txBody>
                    <a:bodyPr/>
                    <a:lstStyle/>
                    <a:p>
                      <a:r>
                        <a:rPr lang="en-GB" noProof="0" dirty="0"/>
                        <a:t>Vice Chairman</a:t>
                      </a:r>
                      <a:endParaRPr lang="lv-LV" noProof="0" dirty="0"/>
                    </a:p>
                    <a:p>
                      <a:r>
                        <a:rPr lang="en-GB" noProof="0" dirty="0"/>
                        <a:t>Executive Director</a:t>
                      </a:r>
                    </a:p>
                  </a:txBody>
                  <a:tcPr/>
                </a:tc>
                <a:extLst>
                  <a:ext uri="{0D108BD9-81ED-4DB2-BD59-A6C34878D82A}">
                    <a16:rowId xmlns:a16="http://schemas.microsoft.com/office/drawing/2014/main" val="10001"/>
                  </a:ext>
                </a:extLst>
              </a:tr>
              <a:tr h="784465">
                <a:tc>
                  <a:txBody>
                    <a:bodyPr/>
                    <a:lstStyle/>
                    <a:p>
                      <a:pPr algn="ctr"/>
                      <a:r>
                        <a:rPr lang="en-GB" noProof="0" dirty="0"/>
                        <a:t>PP2</a:t>
                      </a:r>
                    </a:p>
                  </a:txBody>
                  <a:tcPr/>
                </a:tc>
                <a:tc>
                  <a:txBody>
                    <a:bodyPr/>
                    <a:lstStyle/>
                    <a:p>
                      <a:r>
                        <a:rPr lang="en-GB" sz="2100" b="1" kern="1200" dirty="0">
                          <a:solidFill>
                            <a:schemeClr val="dk1"/>
                          </a:solidFill>
                          <a:effectLst/>
                          <a:latin typeface="+mn-lt"/>
                          <a:ea typeface="+mn-ea"/>
                          <a:cs typeface="+mn-cs"/>
                        </a:rPr>
                        <a:t>Daiga </a:t>
                      </a:r>
                      <a:r>
                        <a:rPr lang="en-GB" sz="2100" b="1" kern="1200" dirty="0" err="1">
                          <a:solidFill>
                            <a:schemeClr val="dk1"/>
                          </a:solidFill>
                          <a:effectLst/>
                          <a:latin typeface="+mn-lt"/>
                          <a:ea typeface="+mn-ea"/>
                          <a:cs typeface="+mn-cs"/>
                        </a:rPr>
                        <a:t>Skujāne</a:t>
                      </a:r>
                      <a:r>
                        <a:rPr lang="en-GB" noProof="0" dirty="0"/>
                        <a:t>	</a:t>
                      </a:r>
                      <a:endParaRPr lang="en-US" noProof="0" dirty="0"/>
                    </a:p>
                  </a:txBody>
                  <a:tcPr/>
                </a:tc>
                <a:tc>
                  <a:txBody>
                    <a:bodyPr/>
                    <a:lstStyle/>
                    <a:p>
                      <a:r>
                        <a:rPr lang="en-US" noProof="0" dirty="0"/>
                        <a:t>Professor of Landscape Architecture and planning  Dpt.</a:t>
                      </a:r>
                    </a:p>
                  </a:txBody>
                  <a:tcPr/>
                </a:tc>
                <a:extLst>
                  <a:ext uri="{0D108BD9-81ED-4DB2-BD59-A6C34878D82A}">
                    <a16:rowId xmlns:a16="http://schemas.microsoft.com/office/drawing/2014/main" val="10002"/>
                  </a:ext>
                </a:extLst>
              </a:tr>
              <a:tr h="784465">
                <a:tc>
                  <a:txBody>
                    <a:bodyPr/>
                    <a:lstStyle/>
                    <a:p>
                      <a:pPr algn="ctr"/>
                      <a:r>
                        <a:rPr lang="en-GB" noProof="0" dirty="0"/>
                        <a:t>PP3</a:t>
                      </a:r>
                    </a:p>
                  </a:txBody>
                  <a:tcPr/>
                </a:tc>
                <a:tc>
                  <a:txBody>
                    <a:bodyPr/>
                    <a:lstStyle/>
                    <a:p>
                      <a:r>
                        <a:rPr lang="lt-LT" sz="2100" b="1" kern="1200" dirty="0">
                          <a:solidFill>
                            <a:schemeClr val="dk1"/>
                          </a:solidFill>
                          <a:effectLst/>
                          <a:latin typeface="+mn-lt"/>
                          <a:ea typeface="+mn-ea"/>
                          <a:cs typeface="+mn-cs"/>
                        </a:rPr>
                        <a:t>Mindaugas Balciunas</a:t>
                      </a:r>
                      <a:endParaRPr lang="en-GB" noProof="0" dirty="0"/>
                    </a:p>
                  </a:txBody>
                  <a:tcPr/>
                </a:tc>
                <a:tc>
                  <a:txBody>
                    <a:bodyPr/>
                    <a:lstStyle/>
                    <a:p>
                      <a:r>
                        <a:rPr lang="lt-LT" sz="2100" b="0" kern="1200" dirty="0">
                          <a:solidFill>
                            <a:schemeClr val="dk1"/>
                          </a:solidFill>
                          <a:effectLst/>
                          <a:latin typeface="+mn-lt"/>
                          <a:ea typeface="+mn-ea"/>
                          <a:cs typeface="+mn-cs"/>
                        </a:rPr>
                        <a:t>D</a:t>
                      </a:r>
                      <a:r>
                        <a:rPr lang="en-GB" noProof="0" dirty="0" err="1"/>
                        <a:t>irector</a:t>
                      </a:r>
                      <a:endParaRPr lang="en-GB" noProof="0" dirty="0"/>
                    </a:p>
                  </a:txBody>
                  <a:tcPr/>
                </a:tc>
                <a:extLst>
                  <a:ext uri="{0D108BD9-81ED-4DB2-BD59-A6C34878D82A}">
                    <a16:rowId xmlns:a16="http://schemas.microsoft.com/office/drawing/2014/main" val="10003"/>
                  </a:ext>
                </a:extLst>
              </a:tr>
              <a:tr h="784465">
                <a:tc>
                  <a:txBody>
                    <a:bodyPr/>
                    <a:lstStyle/>
                    <a:p>
                      <a:pPr algn="ctr"/>
                      <a:r>
                        <a:rPr lang="en-GB" noProof="0" dirty="0"/>
                        <a:t>PP4</a:t>
                      </a:r>
                    </a:p>
                  </a:txBody>
                  <a:tcPr/>
                </a:tc>
                <a:tc>
                  <a:txBody>
                    <a:bodyPr/>
                    <a:lstStyle/>
                    <a:p>
                      <a:r>
                        <a:rPr lang="en-US" sz="2100" b="1" kern="1200" dirty="0">
                          <a:solidFill>
                            <a:schemeClr val="dk1"/>
                          </a:solidFill>
                          <a:effectLst/>
                          <a:latin typeface="+mn-lt"/>
                          <a:ea typeface="+mn-ea"/>
                          <a:cs typeface="+mn-cs"/>
                        </a:rPr>
                        <a:t>Gediminas Ra</a:t>
                      </a:r>
                      <a:r>
                        <a:rPr lang="lt-LT" sz="2100" b="1" kern="1200" dirty="0">
                          <a:solidFill>
                            <a:schemeClr val="dk1"/>
                          </a:solidFill>
                          <a:effectLst/>
                          <a:latin typeface="+mn-lt"/>
                          <a:ea typeface="+mn-ea"/>
                          <a:cs typeface="+mn-cs"/>
                        </a:rPr>
                        <a:t>ščius</a:t>
                      </a:r>
                      <a:r>
                        <a:rPr lang="en-GB" noProof="0" dirty="0"/>
                        <a:t>	</a:t>
                      </a:r>
                    </a:p>
                  </a:txBody>
                  <a:tcPr/>
                </a:tc>
                <a:tc>
                  <a:txBody>
                    <a:bodyPr/>
                    <a:lstStyle/>
                    <a:p>
                      <a:r>
                        <a:rPr lang="en-GB" noProof="0" dirty="0"/>
                        <a:t>Director</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9254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3983" y="2531562"/>
            <a:ext cx="9632515" cy="4462760"/>
          </a:xfrm>
          <a:prstGeom prst="rect">
            <a:avLst/>
          </a:prstGeom>
        </p:spPr>
        <p:txBody>
          <a:bodyPr wrap="square">
            <a:spAutoFit/>
          </a:bodyPr>
          <a:lstStyle/>
          <a:p>
            <a:pPr algn="just"/>
            <a:r>
              <a:rPr lang="en-US" sz="3200" dirty="0"/>
              <a:t>PRIG include</a:t>
            </a:r>
            <a:r>
              <a:rPr lang="lv-LV" sz="3200" dirty="0"/>
              <a:t>s </a:t>
            </a:r>
            <a:r>
              <a:rPr lang="en-US" sz="3200" dirty="0"/>
              <a:t>the overall Project Manager and coordinators appointed by each partner</a:t>
            </a:r>
            <a:r>
              <a:rPr lang="lv-LV" sz="3200" dirty="0"/>
              <a:t> </a:t>
            </a:r>
            <a:r>
              <a:rPr lang="en-US" sz="3200" dirty="0"/>
              <a:t>as well as financial managers and other experts (if applicable</a:t>
            </a:r>
            <a:r>
              <a:rPr lang="lv-LV" sz="3200" dirty="0"/>
              <a:t>)</a:t>
            </a:r>
            <a:r>
              <a:rPr lang="en-US" sz="3200" dirty="0"/>
              <a:t>.  </a:t>
            </a:r>
            <a:endParaRPr lang="lv-LV" sz="3200" dirty="0"/>
          </a:p>
          <a:p>
            <a:pPr algn="just"/>
            <a:endParaRPr lang="lv-LV" sz="3200" dirty="0"/>
          </a:p>
          <a:p>
            <a:pPr algn="just"/>
            <a:r>
              <a:rPr lang="en-US" sz="3200" dirty="0"/>
              <a:t>At least 4 direct PRIG meetings are planned</a:t>
            </a:r>
            <a:r>
              <a:rPr lang="lv-LV" sz="3200" dirty="0"/>
              <a:t>:</a:t>
            </a:r>
          </a:p>
          <a:p>
            <a:pPr algn="just"/>
            <a:r>
              <a:rPr lang="en-US" sz="3200" dirty="0"/>
              <a:t>2 in LV, 2 in LT.</a:t>
            </a:r>
            <a:endParaRPr lang="lv-LV" sz="3200" dirty="0"/>
          </a:p>
          <a:p>
            <a:pPr algn="just"/>
            <a:endParaRPr lang="lv-LV" sz="3200" dirty="0"/>
          </a:p>
          <a:p>
            <a:pPr marL="342900" indent="-342900" algn="just">
              <a:buFont typeface="Arial" panose="020B0604020202020204" pitchFamily="34" charset="0"/>
              <a:buChar char="•"/>
            </a:pPr>
            <a:r>
              <a:rPr lang="lv-LV" i="1" dirty="0" err="1"/>
              <a:t>According</a:t>
            </a:r>
            <a:r>
              <a:rPr lang="lv-LV" i="1" dirty="0"/>
              <a:t> to </a:t>
            </a:r>
            <a:r>
              <a:rPr lang="lv-LV" i="1" dirty="0" err="1"/>
              <a:t>the</a:t>
            </a:r>
            <a:r>
              <a:rPr lang="lv-LV" i="1" dirty="0"/>
              <a:t> </a:t>
            </a:r>
            <a:r>
              <a:rPr lang="lv-LV" i="1" dirty="0" err="1"/>
              <a:t>project</a:t>
            </a:r>
            <a:r>
              <a:rPr lang="lv-LV" i="1" dirty="0"/>
              <a:t> </a:t>
            </a:r>
            <a:r>
              <a:rPr lang="lv-LV" i="1" dirty="0" err="1"/>
              <a:t>budget</a:t>
            </a:r>
            <a:r>
              <a:rPr lang="lv-LV" i="1" dirty="0"/>
              <a:t> </a:t>
            </a:r>
            <a:r>
              <a:rPr lang="lv-LV" i="1" dirty="0" err="1"/>
              <a:t>of</a:t>
            </a:r>
            <a:r>
              <a:rPr lang="lv-LV" i="1" dirty="0"/>
              <a:t> PP4: </a:t>
            </a:r>
            <a:r>
              <a:rPr lang="en-US" i="1" dirty="0"/>
              <a:t>5 times in total: 3 times, 1 day each meeting, in Jelgava, LV; 2 times, 1 day each meeting in </a:t>
            </a:r>
            <a:r>
              <a:rPr lang="en-US" i="1" dirty="0" err="1"/>
              <a:t>Žagare</a:t>
            </a:r>
            <a:r>
              <a:rPr lang="en-US" i="1" dirty="0"/>
              <a:t>, LT</a:t>
            </a:r>
            <a:r>
              <a:rPr lang="lv-LV" i="1" dirty="0"/>
              <a:t>, </a:t>
            </a:r>
          </a:p>
          <a:p>
            <a:pPr algn="just"/>
            <a:r>
              <a:rPr lang="lv-LV" i="1" dirty="0"/>
              <a:t>      PP3: </a:t>
            </a:r>
            <a:r>
              <a:rPr lang="en-US" i="1" dirty="0"/>
              <a:t>3 times, 1 day each meeting, in Jelgava,</a:t>
            </a:r>
            <a:r>
              <a:rPr lang="lv-LV" i="1"/>
              <a:t> LV</a:t>
            </a:r>
            <a:endParaRPr lang="en-US" i="1" dirty="0"/>
          </a:p>
        </p:txBody>
      </p:sp>
      <p:sp>
        <p:nvSpPr>
          <p:cNvPr id="5" name="Title 1"/>
          <p:cNvSpPr txBox="1">
            <a:spLocks/>
          </p:cNvSpPr>
          <p:nvPr/>
        </p:nvSpPr>
        <p:spPr>
          <a:xfrm>
            <a:off x="1189973" y="318619"/>
            <a:ext cx="8014700" cy="1569504"/>
          </a:xfrm>
          <a:prstGeom prst="rect">
            <a:avLst/>
          </a:prstGeom>
        </p:spPr>
        <p:txBody>
          <a:bodyPr vert="horz" lIns="108253" tIns="54125" rIns="108253" bIns="54125" rtlCol="0" anchor="ctr">
            <a:normAutofit fontScale="97500" lnSpcReduction="10000"/>
          </a:bodyPr>
          <a:lstStyle>
            <a:lvl1pPr algn="ctr" defTabSz="1082529" rtl="0" eaLnBrk="1" latinLnBrk="0" hangingPunct="1">
              <a:spcBef>
                <a:spcPct val="0"/>
              </a:spcBef>
              <a:buNone/>
              <a:defRPr sz="5200" kern="1200">
                <a:solidFill>
                  <a:schemeClr val="tx1"/>
                </a:solidFill>
                <a:latin typeface="+mj-lt"/>
                <a:ea typeface="+mj-ea"/>
                <a:cs typeface="+mj-cs"/>
              </a:defRPr>
            </a:lvl1pPr>
          </a:lstStyle>
          <a:p>
            <a:r>
              <a:rPr lang="en-US" dirty="0"/>
              <a:t>Project Implementation Group (P</a:t>
            </a:r>
            <a:r>
              <a:rPr lang="lv-LV" dirty="0"/>
              <a:t>RIG</a:t>
            </a:r>
            <a:r>
              <a:rPr lang="en-US" dirty="0"/>
              <a:t>)</a:t>
            </a:r>
          </a:p>
        </p:txBody>
      </p:sp>
    </p:spTree>
    <p:extLst>
      <p:ext uri="{BB962C8B-B14F-4D97-AF65-F5344CB8AC3E}">
        <p14:creationId xmlns:p14="http://schemas.microsoft.com/office/powerpoint/2010/main" val="382930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PRIG TASKS</a:t>
            </a:r>
            <a:endParaRPr lang="en-GB" dirty="0"/>
          </a:p>
        </p:txBody>
      </p:sp>
      <p:sp>
        <p:nvSpPr>
          <p:cNvPr id="4" name="Content Placeholder 2"/>
          <p:cNvSpPr txBox="1">
            <a:spLocks/>
          </p:cNvSpPr>
          <p:nvPr/>
        </p:nvSpPr>
        <p:spPr>
          <a:xfrm>
            <a:off x="643857" y="2084140"/>
            <a:ext cx="9338072" cy="5365818"/>
          </a:xfrm>
          <a:prstGeom prst="rect">
            <a:avLst/>
          </a:prstGeom>
        </p:spPr>
        <p:txBody>
          <a:bodyPr vert="horz" lIns="108253" tIns="54125" rIns="108253" bIns="54125" rtlCol="0">
            <a:normAutofit fontScale="77500" lnSpcReduction="20000"/>
          </a:bodyPr>
          <a:lstStyle>
            <a:lvl1pPr marL="405949" indent="-405949" algn="l" defTabSz="1082529"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79555" indent="-338290" algn="l" defTabSz="1082529"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53160" indent="-270632" algn="l" defTabSz="108252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894425" indent="-270632" algn="l" defTabSz="10825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35689" indent="-270632" algn="l" defTabSz="10825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76953" indent="-270632" algn="l" defTabSz="10825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18217" indent="-270632" algn="l" defTabSz="10825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59481" indent="-270632" algn="l" defTabSz="10825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00746" indent="-270632" algn="l" defTabSz="10825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just"/>
            <a:r>
              <a:rPr lang="en-US" b="1" dirty="0"/>
              <a:t>Responsibility of P</a:t>
            </a:r>
            <a:r>
              <a:rPr lang="lv-LV" b="1" dirty="0"/>
              <a:t>RIG</a:t>
            </a:r>
            <a:r>
              <a:rPr lang="en-US" dirty="0"/>
              <a:t>:</a:t>
            </a:r>
            <a:endParaRPr lang="lv-LV" dirty="0"/>
          </a:p>
          <a:p>
            <a:pPr algn="just">
              <a:buFontTx/>
              <a:buChar char="-"/>
            </a:pPr>
            <a:r>
              <a:rPr lang="en-US" dirty="0"/>
              <a:t>preparing and submitting the progress and financial </a:t>
            </a:r>
            <a:r>
              <a:rPr lang="en-US" b="1" dirty="0"/>
              <a:t>reports</a:t>
            </a:r>
            <a:endParaRPr lang="lv-LV" dirty="0"/>
          </a:p>
          <a:p>
            <a:pPr algn="just">
              <a:buFontTx/>
              <a:buChar char="-"/>
            </a:pPr>
            <a:r>
              <a:rPr lang="en-US" dirty="0"/>
              <a:t>overseeing progress of the project according to the </a:t>
            </a:r>
            <a:r>
              <a:rPr lang="en-US" b="1" dirty="0"/>
              <a:t>project work plan</a:t>
            </a:r>
            <a:r>
              <a:rPr lang="en-US" dirty="0"/>
              <a:t> </a:t>
            </a:r>
            <a:endParaRPr lang="lv-LV" dirty="0"/>
          </a:p>
          <a:p>
            <a:pPr algn="just">
              <a:buFontTx/>
              <a:buChar char="-"/>
            </a:pPr>
            <a:r>
              <a:rPr lang="en-US" dirty="0"/>
              <a:t>monitoring and discussing project </a:t>
            </a:r>
            <a:r>
              <a:rPr lang="en-US" b="1" dirty="0"/>
              <a:t>costs and resource </a:t>
            </a:r>
            <a:r>
              <a:rPr lang="en-US" dirty="0"/>
              <a:t>reallocation </a:t>
            </a:r>
            <a:endParaRPr lang="lv-LV" dirty="0"/>
          </a:p>
          <a:p>
            <a:pPr algn="just">
              <a:buFontTx/>
              <a:buChar char="-"/>
            </a:pPr>
            <a:r>
              <a:rPr lang="en-US" dirty="0"/>
              <a:t>ensuring </a:t>
            </a:r>
            <a:r>
              <a:rPr lang="en-US" b="1" dirty="0"/>
              <a:t>coordination of activities </a:t>
            </a:r>
            <a:r>
              <a:rPr lang="en-US" dirty="0"/>
              <a:t>between </a:t>
            </a:r>
            <a:r>
              <a:rPr lang="en-GB" dirty="0"/>
              <a:t>partners within each component and between components</a:t>
            </a:r>
            <a:endParaRPr lang="lv-LV" dirty="0"/>
          </a:p>
          <a:p>
            <a:pPr algn="just">
              <a:buFontTx/>
              <a:buChar char="-"/>
            </a:pPr>
            <a:r>
              <a:rPr lang="en-GB" dirty="0"/>
              <a:t>Internal project </a:t>
            </a:r>
            <a:r>
              <a:rPr lang="en-GB" b="1" dirty="0"/>
              <a:t>monitoring</a:t>
            </a:r>
            <a:endParaRPr lang="lv-LV" dirty="0"/>
          </a:p>
          <a:p>
            <a:pPr algn="just">
              <a:buFontTx/>
              <a:buChar char="-"/>
            </a:pPr>
            <a:r>
              <a:rPr lang="en-GB" dirty="0"/>
              <a:t>proposing of budget reallocation </a:t>
            </a:r>
            <a:r>
              <a:rPr lang="en-US" dirty="0"/>
              <a:t>and time schedule </a:t>
            </a:r>
            <a:r>
              <a:rPr lang="en-US" b="1" dirty="0"/>
              <a:t>changes</a:t>
            </a:r>
            <a:r>
              <a:rPr lang="en-US" dirty="0"/>
              <a:t> according to the needs of the project, if necessary. </a:t>
            </a:r>
            <a:endParaRPr lang="lv-LV" dirty="0"/>
          </a:p>
        </p:txBody>
      </p:sp>
    </p:spTree>
    <p:extLst>
      <p:ext uri="{BB962C8B-B14F-4D97-AF65-F5344CB8AC3E}">
        <p14:creationId xmlns:p14="http://schemas.microsoft.com/office/powerpoint/2010/main" val="14310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2162</Words>
  <Application>Microsoft Office PowerPoint</Application>
  <PresentationFormat>B4 (ISO) Paper (250x353 mm)</PresentationFormat>
  <Paragraphs>239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Oswald Regular</vt:lpstr>
      <vt:lpstr>Office Theme</vt:lpstr>
      <vt:lpstr>Interreg V-A Latvia – Lithuania Programme 2014-2020 LLI-444  Sustainable Integration of Novel Solutions into Cultural Heritage Sites/ NovelForHeritage</vt:lpstr>
      <vt:lpstr>Project in brief </vt:lpstr>
      <vt:lpstr>Project in brief </vt:lpstr>
      <vt:lpstr>Expected results</vt:lpstr>
      <vt:lpstr>Project Monitoring Committee (PMC)</vt:lpstr>
      <vt:lpstr>PMC tasks </vt:lpstr>
      <vt:lpstr>PMC MEMBERS</vt:lpstr>
      <vt:lpstr>PowerPoint Presentation</vt:lpstr>
      <vt:lpstr>PRIG TASKS</vt:lpstr>
      <vt:lpstr>PRIG members</vt:lpstr>
      <vt:lpstr>Activities' planning and coordination meetings </vt:lpstr>
      <vt:lpstr>The main PROJECT documents</vt:lpstr>
      <vt:lpstr>Reporting periods</vt:lpstr>
      <vt:lpstr>Financial flow</vt:lpstr>
      <vt:lpstr>Some tips!!!</vt:lpstr>
      <vt:lpstr>Project partner presentations – planned activities within the project  </vt:lpstr>
      <vt:lpstr>Project partner presentations – planned activities within the project </vt:lpstr>
      <vt:lpstr>Project partner presentations – planned activities within the project </vt:lpstr>
      <vt:lpstr>Exhibition hall in Eleja Manor park</vt:lpstr>
      <vt:lpstr>Project partner presentations – planned activities within the project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Interreg V-A Latvia – Lithuania Programme 2014-2020 LLI-444  Sustainable Integration of Novel Solutions into Cultural Heritage Sites/ NovelForHeritage</dc:title>
  <dc:creator>Anita Skutane</dc:creator>
  <cp:lastModifiedBy>Anita Skutane</cp:lastModifiedBy>
  <cp:revision>3</cp:revision>
  <cp:lastPrinted>2020-08-26T10:41:51Z</cp:lastPrinted>
  <dcterms:created xsi:type="dcterms:W3CDTF">2020-08-17T11:16:50Z</dcterms:created>
  <dcterms:modified xsi:type="dcterms:W3CDTF">2020-08-26T10:49:32Z</dcterms:modified>
</cp:coreProperties>
</file>