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66" r:id="rId2"/>
    <p:sldId id="374" r:id="rId3"/>
    <p:sldId id="373" r:id="rId4"/>
    <p:sldId id="364" r:id="rId5"/>
    <p:sldId id="367" r:id="rId6"/>
    <p:sldId id="368" r:id="rId7"/>
    <p:sldId id="369" r:id="rId8"/>
    <p:sldId id="370" r:id="rId9"/>
    <p:sldId id="371" r:id="rId10"/>
    <p:sldId id="372" r:id="rId11"/>
    <p:sldId id="3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2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snapToGrid="0">
      <p:cViewPr varScale="1">
        <p:scale>
          <a:sx n="95" d="100"/>
          <a:sy n="95" d="100"/>
        </p:scale>
        <p:origin x="294"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94EBA-6C0E-4766-AD62-6D67ECA60FA2}" type="datetimeFigureOut">
              <a:rPr lang="en-GB" smtClean="0"/>
              <a:t>27/08/2020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BF70F-6D8A-4FDD-9583-2CCF694FA244}" type="slidenum">
              <a:rPr lang="en-GB" smtClean="0"/>
              <a:t>‹#›</a:t>
            </a:fld>
            <a:endParaRPr lang="en-GB"/>
          </a:p>
        </p:txBody>
      </p:sp>
    </p:spTree>
    <p:extLst>
      <p:ext uri="{BB962C8B-B14F-4D97-AF65-F5344CB8AC3E}">
        <p14:creationId xmlns:p14="http://schemas.microsoft.com/office/powerpoint/2010/main" val="259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4ABF70F-6D8A-4FDD-9583-2CCF694FA244}" type="slidenum">
              <a:rPr lang="en-GB" smtClean="0"/>
              <a:t>5</a:t>
            </a:fld>
            <a:endParaRPr lang="en-GB"/>
          </a:p>
        </p:txBody>
      </p:sp>
    </p:spTree>
    <p:extLst>
      <p:ext uri="{BB962C8B-B14F-4D97-AF65-F5344CB8AC3E}">
        <p14:creationId xmlns:p14="http://schemas.microsoft.com/office/powerpoint/2010/main" val="563703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1650" y="3095433"/>
            <a:ext cx="6772275" cy="950911"/>
          </a:xfrm>
        </p:spPr>
        <p:txBody>
          <a:bodyPr anchor="b">
            <a:noAutofit/>
          </a:bodyPr>
          <a:lstStyle>
            <a:lvl1pPr algn="ctr">
              <a:defRPr sz="3200" b="1">
                <a:latin typeface="Arial" panose="020B0604020202020204" pitchFamily="34" charset="0"/>
                <a:cs typeface="Arial" panose="020B0604020202020204" pitchFamily="34" charset="0"/>
              </a:defRPr>
            </a:lvl1pPr>
          </a:lstStyle>
          <a:p>
            <a:endParaRPr lang="en-GB" noProof="0" dirty="0"/>
          </a:p>
        </p:txBody>
      </p:sp>
      <p:sp>
        <p:nvSpPr>
          <p:cNvPr id="3" name="Subtitle 2"/>
          <p:cNvSpPr>
            <a:spLocks noGrp="1"/>
          </p:cNvSpPr>
          <p:nvPr>
            <p:ph type="subTitle" idx="1"/>
          </p:nvPr>
        </p:nvSpPr>
        <p:spPr>
          <a:xfrm>
            <a:off x="2608468" y="4272070"/>
            <a:ext cx="5773532" cy="407017"/>
          </a:xfrm>
        </p:spPr>
        <p:txBody>
          <a:bodyPr>
            <a:normAutofit/>
          </a:bodyPr>
          <a:lstStyle>
            <a:lvl1pPr marL="0" indent="0" algn="ctr">
              <a:buNone/>
              <a:defRPr sz="1700">
                <a:solidFill>
                  <a:schemeClr val="bg1">
                    <a:lumMod val="6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e Placeholder 3"/>
          <p:cNvSpPr>
            <a:spLocks noGrp="1"/>
          </p:cNvSpPr>
          <p:nvPr>
            <p:ph type="dt" sz="half" idx="10"/>
          </p:nvPr>
        </p:nvSpPr>
        <p:spPr/>
        <p:txBody>
          <a:bodyPr/>
          <a:lstStyle/>
          <a:p>
            <a:fld id="{3752948F-AFE1-4412-AD9C-7037D77F64A2}"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36151-F579-4FCC-B206-96C4193604DB}" type="slidenum">
              <a:rPr lang="en-GB" smtClean="0"/>
              <a:t>‹#›</a:t>
            </a:fld>
            <a:endParaRPr lang="en-GB"/>
          </a:p>
        </p:txBody>
      </p:sp>
      <p:sp>
        <p:nvSpPr>
          <p:cNvPr id="9" name="TextBox 8"/>
          <p:cNvSpPr txBox="1"/>
          <p:nvPr userDrawn="1"/>
        </p:nvSpPr>
        <p:spPr>
          <a:xfrm>
            <a:off x="5307220" y="6581001"/>
            <a:ext cx="857479" cy="276999"/>
          </a:xfrm>
          <a:prstGeom prst="rect">
            <a:avLst/>
          </a:prstGeom>
          <a:noFill/>
        </p:spPr>
        <p:txBody>
          <a:bodyPr wrap="none" rtlCol="0">
            <a:spAutoFit/>
          </a:bodyPr>
          <a:lstStyle/>
          <a:p>
            <a:r>
              <a:rPr lang="en-US" sz="1200" dirty="0">
                <a:solidFill>
                  <a:schemeClr val="bg1"/>
                </a:solidFill>
                <a:latin typeface="Arial" panose="020B0604020202020204" pitchFamily="34" charset="0"/>
                <a:ea typeface="Lato" charset="0"/>
                <a:cs typeface="Arial" panose="020B0604020202020204" pitchFamily="34" charset="0"/>
              </a:rPr>
              <a:t>www.llu.lv</a:t>
            </a:r>
          </a:p>
        </p:txBody>
      </p:sp>
      <p:pic>
        <p:nvPicPr>
          <p:cNvPr id="12" name="Picture 11"/>
          <p:cNvPicPr>
            <a:picLocks noChangeAspect="1"/>
          </p:cNvPicPr>
          <p:nvPr userDrawn="1"/>
        </p:nvPicPr>
        <p:blipFill>
          <a:blip r:embed="rId2"/>
          <a:stretch>
            <a:fillRect/>
          </a:stretch>
        </p:blipFill>
        <p:spPr>
          <a:xfrm>
            <a:off x="8610600" y="-114910"/>
            <a:ext cx="4015882" cy="6972910"/>
          </a:xfrm>
          <a:prstGeom prst="rect">
            <a:avLst/>
          </a:prstGeom>
        </p:spPr>
      </p:pic>
      <p:pic>
        <p:nvPicPr>
          <p:cNvPr id="13" name="Picture 12"/>
          <p:cNvPicPr>
            <a:picLocks noChangeAspect="1"/>
          </p:cNvPicPr>
          <p:nvPr userDrawn="1"/>
        </p:nvPicPr>
        <p:blipFill>
          <a:blip r:embed="rId3"/>
          <a:stretch>
            <a:fillRect/>
          </a:stretch>
        </p:blipFill>
        <p:spPr>
          <a:xfrm>
            <a:off x="-183886" y="5163772"/>
            <a:ext cx="1121956" cy="1855543"/>
          </a:xfrm>
          <a:prstGeom prst="rect">
            <a:avLst/>
          </a:prstGeom>
        </p:spPr>
      </p:pic>
      <p:pic>
        <p:nvPicPr>
          <p:cNvPr id="1026" name="Picture 2" descr="https://www.llu.lv/sites/default/files/2018-03/ENG_llu_life_soc_tech_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4098" y="480250"/>
            <a:ext cx="1930400" cy="76974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378F1979-806F-4946-B412-22C8B140696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516" y="480250"/>
            <a:ext cx="6469638" cy="1661601"/>
          </a:xfrm>
          <a:prstGeom prst="rect">
            <a:avLst/>
          </a:prstGeom>
        </p:spPr>
      </p:pic>
    </p:spTree>
    <p:extLst>
      <p:ext uri="{BB962C8B-B14F-4D97-AF65-F5344CB8AC3E}">
        <p14:creationId xmlns:p14="http://schemas.microsoft.com/office/powerpoint/2010/main" val="35871783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3487" y="3051535"/>
            <a:ext cx="9725025" cy="950911"/>
          </a:xfrm>
        </p:spPr>
        <p:txBody>
          <a:bodyPr anchor="b">
            <a:normAutofit/>
          </a:bodyPr>
          <a:lstStyle>
            <a:lvl1pPr algn="ctr">
              <a:defRPr sz="3500" b="1">
                <a:latin typeface="Arial" panose="020B0604020202020204" pitchFamily="34" charset="0"/>
                <a:cs typeface="Arial" panose="020B0604020202020204" pitchFamily="34" charset="0"/>
              </a:defRPr>
            </a:lvl1pPr>
          </a:lstStyle>
          <a:p>
            <a:endParaRPr lang="en-GB" noProof="0" dirty="0"/>
          </a:p>
        </p:txBody>
      </p:sp>
      <p:sp>
        <p:nvSpPr>
          <p:cNvPr id="3" name="Subtitle 2"/>
          <p:cNvSpPr>
            <a:spLocks noGrp="1"/>
          </p:cNvSpPr>
          <p:nvPr>
            <p:ph type="subTitle" idx="1"/>
          </p:nvPr>
        </p:nvSpPr>
        <p:spPr>
          <a:xfrm>
            <a:off x="2202184" y="4479598"/>
            <a:ext cx="7086600" cy="384592"/>
          </a:xfrm>
        </p:spPr>
        <p:txBody>
          <a:bodyPr>
            <a:normAutofit/>
          </a:bodyPr>
          <a:lstStyle>
            <a:lvl1pPr marL="0" indent="0" algn="ctr">
              <a:buNone/>
              <a:defRPr sz="1800">
                <a:solidFill>
                  <a:schemeClr val="bg1">
                    <a:lumMod val="6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e Placeholder 3"/>
          <p:cNvSpPr>
            <a:spLocks noGrp="1"/>
          </p:cNvSpPr>
          <p:nvPr>
            <p:ph type="dt" sz="half" idx="10"/>
          </p:nvPr>
        </p:nvSpPr>
        <p:spPr/>
        <p:txBody>
          <a:bodyPr/>
          <a:lstStyle/>
          <a:p>
            <a:fld id="{3752948F-AFE1-4412-AD9C-7037D77F64A2}"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36151-F579-4FCC-B206-96C4193604DB}" type="slidenum">
              <a:rPr lang="en-GB" smtClean="0"/>
              <a:t>‹#›</a:t>
            </a:fld>
            <a:endParaRPr lang="en-GB"/>
          </a:p>
        </p:txBody>
      </p:sp>
      <p:sp>
        <p:nvSpPr>
          <p:cNvPr id="8" name="Rectangle 7"/>
          <p:cNvSpPr/>
          <p:nvPr userDrawn="1"/>
        </p:nvSpPr>
        <p:spPr>
          <a:xfrm>
            <a:off x="4038600" y="6610057"/>
            <a:ext cx="3682219" cy="247943"/>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dirty="0"/>
          </a:p>
        </p:txBody>
      </p:sp>
      <p:sp>
        <p:nvSpPr>
          <p:cNvPr id="9" name="TextBox 8"/>
          <p:cNvSpPr txBox="1"/>
          <p:nvPr userDrawn="1"/>
        </p:nvSpPr>
        <p:spPr>
          <a:xfrm>
            <a:off x="5450969" y="6595528"/>
            <a:ext cx="857479" cy="276999"/>
          </a:xfrm>
          <a:prstGeom prst="rect">
            <a:avLst/>
          </a:prstGeom>
          <a:noFill/>
        </p:spPr>
        <p:txBody>
          <a:bodyPr wrap="none" rtlCol="0">
            <a:spAutoFit/>
          </a:bodyPr>
          <a:lstStyle/>
          <a:p>
            <a:r>
              <a:rPr lang="en-US" sz="1200" dirty="0">
                <a:solidFill>
                  <a:schemeClr val="bg1"/>
                </a:solidFill>
                <a:latin typeface="Arial" panose="020B0604020202020204" pitchFamily="34" charset="0"/>
                <a:ea typeface="Lato" charset="0"/>
                <a:cs typeface="Arial" panose="020B0604020202020204" pitchFamily="34" charset="0"/>
              </a:rPr>
              <a:t>www.llu.lv</a:t>
            </a:r>
          </a:p>
        </p:txBody>
      </p:sp>
      <p:pic>
        <p:nvPicPr>
          <p:cNvPr id="12" name="Picture 2" descr="https://www.llu.lv/sites/default/files/2018-03/ENG_llu_life_soc_tech_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49992" y="729245"/>
            <a:ext cx="2178773" cy="86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55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19667" y="1773238"/>
            <a:ext cx="11137900" cy="4322762"/>
          </a:xfrm>
        </p:spPr>
        <p:txBody>
          <a:bodyPr/>
          <a:lstStyle>
            <a:lvl1pPr marL="342900" indent="-342900">
              <a:buClr>
                <a:srgbClr val="009644"/>
              </a:buClr>
              <a:buFont typeface="Wingdings" charset="2"/>
              <a:buChar char="§"/>
              <a:defRPr sz="1600">
                <a:latin typeface="Arial" charset="0"/>
                <a:ea typeface="Arial" charset="0"/>
                <a:cs typeface="Arial" charset="0"/>
              </a:defRPr>
            </a:lvl1pPr>
          </a:lstStyle>
          <a:p>
            <a:pPr lvl="0"/>
            <a:r>
              <a:rPr lang="en-US" dirty="0" err="1"/>
              <a:t>Teksts</a:t>
            </a:r>
            <a:endParaRPr lang="en-US" dirty="0"/>
          </a:p>
          <a:p>
            <a:pPr lvl="0"/>
            <a:endParaRPr lang="en-US" dirty="0"/>
          </a:p>
        </p:txBody>
      </p:sp>
      <p:sp>
        <p:nvSpPr>
          <p:cNvPr id="2" name="Title 1"/>
          <p:cNvSpPr>
            <a:spLocks noGrp="1"/>
          </p:cNvSpPr>
          <p:nvPr>
            <p:ph type="title" hasCustomPrompt="1"/>
          </p:nvPr>
        </p:nvSpPr>
        <p:spPr>
          <a:xfrm>
            <a:off x="2049780" y="650520"/>
            <a:ext cx="8696325" cy="461665"/>
          </a:xfrm>
        </p:spPr>
        <p:txBody>
          <a:bodyPr>
            <a:normAutofit/>
          </a:bodyPr>
          <a:lstStyle>
            <a:lvl1pPr algn="l">
              <a:defRPr sz="2200" b="1">
                <a:latin typeface="Arial" charset="0"/>
                <a:ea typeface="Arial" charset="0"/>
                <a:cs typeface="Arial" charset="0"/>
              </a:defRPr>
            </a:lvl1pPr>
          </a:lstStyle>
          <a:p>
            <a:r>
              <a:rPr lang="en-US" dirty="0" err="1"/>
              <a:t>Virsraksts</a:t>
            </a:r>
            <a:endParaRPr lang="en-US" dirty="0"/>
          </a:p>
        </p:txBody>
      </p:sp>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2" descr="https://www.llu.lv/sites/default/files/2018-03/ENG_llu_life_soc_tech_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1218" y="550528"/>
            <a:ext cx="1408542" cy="56165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14409487-CE20-4D3E-9B3C-BB9D3E758C0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75" y="614515"/>
            <a:ext cx="3486150" cy="895350"/>
          </a:xfrm>
          <a:prstGeom prst="rect">
            <a:avLst/>
          </a:prstGeom>
        </p:spPr>
      </p:pic>
    </p:spTree>
    <p:extLst>
      <p:ext uri="{BB962C8B-B14F-4D97-AF65-F5344CB8AC3E}">
        <p14:creationId xmlns:p14="http://schemas.microsoft.com/office/powerpoint/2010/main" val="18214454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4147212" y="558800"/>
            <a:ext cx="0" cy="461665"/>
          </a:xfrm>
          <a:prstGeom prst="line">
            <a:avLst/>
          </a:prstGeom>
          <a:ln>
            <a:solidFill>
              <a:srgbClr val="008E4A"/>
            </a:solidFill>
          </a:ln>
        </p:spPr>
        <p:style>
          <a:lnRef idx="1">
            <a:schemeClr val="accent1"/>
          </a:lnRef>
          <a:fillRef idx="0">
            <a:schemeClr val="accent1"/>
          </a:fillRef>
          <a:effectRef idx="0">
            <a:schemeClr val="accent1"/>
          </a:effectRef>
          <a:fontRef idx="minor">
            <a:schemeClr val="tx1"/>
          </a:fontRef>
        </p:style>
      </p:cxnSp>
      <p:sp>
        <p:nvSpPr>
          <p:cNvPr id="25" name="Table Placeholder 24"/>
          <p:cNvSpPr>
            <a:spLocks noGrp="1"/>
          </p:cNvSpPr>
          <p:nvPr>
            <p:ph type="tbl" sz="quarter" idx="15"/>
          </p:nvPr>
        </p:nvSpPr>
        <p:spPr>
          <a:xfrm>
            <a:off x="4175787" y="1628776"/>
            <a:ext cx="7391797" cy="4608513"/>
          </a:xfrm>
        </p:spPr>
        <p:txBody>
          <a:bodyPr>
            <a:normAutofit/>
          </a:bodyPr>
          <a:lstStyle>
            <a:lvl1pPr>
              <a:defRPr sz="1600">
                <a:latin typeface="Arial" panose="020B0604020202020204" pitchFamily="34" charset="0"/>
                <a:cs typeface="Arial" panose="020B0604020202020204" pitchFamily="34" charset="0"/>
              </a:defRPr>
            </a:lvl1pPr>
          </a:lstStyle>
          <a:p>
            <a:endParaRPr lang="lv-LV" dirty="0"/>
          </a:p>
        </p:txBody>
      </p:sp>
      <p:sp>
        <p:nvSpPr>
          <p:cNvPr id="3" name="Text Placeholder 2"/>
          <p:cNvSpPr>
            <a:spLocks noGrp="1"/>
          </p:cNvSpPr>
          <p:nvPr>
            <p:ph type="body" sz="quarter" idx="18" hasCustomPrompt="1"/>
          </p:nvPr>
        </p:nvSpPr>
        <p:spPr>
          <a:xfrm>
            <a:off x="4470400" y="549275"/>
            <a:ext cx="7097184" cy="647700"/>
          </a:xfrm>
        </p:spPr>
        <p:txBody>
          <a:bodyPr/>
          <a:lstStyle>
            <a:lvl1pPr marL="0" indent="0">
              <a:buNone/>
              <a:defRPr sz="2200" b="1">
                <a:latin typeface="Arial" panose="020B0604020202020204" pitchFamily="34" charset="0"/>
                <a:cs typeface="Arial" panose="020B0604020202020204" pitchFamily="34" charset="0"/>
              </a:defRPr>
            </a:lvl1pPr>
          </a:lstStyle>
          <a:p>
            <a:pPr lvl="0"/>
            <a:r>
              <a:rPr lang="lv-LV" dirty="0"/>
              <a:t>Statistika</a:t>
            </a:r>
          </a:p>
        </p:txBody>
      </p:sp>
      <p:sp>
        <p:nvSpPr>
          <p:cNvPr id="15" name="Text Placeholder 26"/>
          <p:cNvSpPr>
            <a:spLocks noGrp="1"/>
          </p:cNvSpPr>
          <p:nvPr>
            <p:ph type="body" sz="quarter" idx="19" hasCustomPrompt="1"/>
          </p:nvPr>
        </p:nvSpPr>
        <p:spPr>
          <a:xfrm>
            <a:off x="682063" y="2562225"/>
            <a:ext cx="2850985" cy="2495427"/>
          </a:xfrm>
        </p:spPr>
        <p:txBody>
          <a:bodyPr>
            <a:normAutofit/>
          </a:bodyPr>
          <a:lstStyle>
            <a:lvl1pPr marL="0" indent="0" algn="ctr">
              <a:buNone/>
              <a:defRPr sz="1800" b="0" baseline="0">
                <a:solidFill>
                  <a:schemeClr val="tx1"/>
                </a:solidFill>
                <a:latin typeface="Arial" panose="020B0604020202020204" pitchFamily="34" charset="0"/>
                <a:cs typeface="Arial" panose="020B0604020202020204" pitchFamily="34" charset="0"/>
              </a:defRPr>
            </a:lvl1pPr>
          </a:lstStyle>
          <a:p>
            <a:pPr lvl="0"/>
            <a:r>
              <a:rPr lang="lv-LV" dirty="0"/>
              <a:t>Skaidrojums</a:t>
            </a:r>
          </a:p>
        </p:txBody>
      </p:sp>
      <p:pic>
        <p:nvPicPr>
          <p:cNvPr id="10" name="Picture 2" descr="https://www.llu.lv/sites/default/files/2018-03/ENG_llu_life_soc_tech_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5218" y="470090"/>
            <a:ext cx="1930400" cy="76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61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p:nvPr userDrawn="1"/>
        </p:nvSpPr>
        <p:spPr>
          <a:xfrm>
            <a:off x="0" y="6741368"/>
            <a:ext cx="12192000" cy="116632"/>
          </a:xfrm>
          <a:prstGeom prst="rect">
            <a:avLst/>
          </a:prstGeom>
          <a:solidFill>
            <a:srgbClr val="008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able Placeholder 24"/>
          <p:cNvSpPr>
            <a:spLocks noGrp="1"/>
          </p:cNvSpPr>
          <p:nvPr>
            <p:ph type="tbl" sz="quarter" idx="15"/>
          </p:nvPr>
        </p:nvSpPr>
        <p:spPr>
          <a:xfrm>
            <a:off x="666751" y="1628776"/>
            <a:ext cx="10900834" cy="4608513"/>
          </a:xfrm>
        </p:spPr>
        <p:txBody>
          <a:bodyPr>
            <a:normAutofit/>
          </a:bodyPr>
          <a:lstStyle>
            <a:lvl1pPr marL="228600" indent="-228600">
              <a:buClr>
                <a:srgbClr val="00A249"/>
              </a:buClr>
              <a:buFont typeface="Wingdings" panose="05000000000000000000" pitchFamily="2" charset="2"/>
              <a:buChar char="§"/>
              <a:defRPr sz="1600">
                <a:latin typeface="Arial" panose="020B0604020202020204" pitchFamily="34" charset="0"/>
                <a:cs typeface="Arial" panose="020B0604020202020204" pitchFamily="34" charset="0"/>
              </a:defRPr>
            </a:lvl1pPr>
          </a:lstStyle>
          <a:p>
            <a:endParaRPr lang="lv-LV" dirty="0"/>
          </a:p>
        </p:txBody>
      </p:sp>
      <p:sp>
        <p:nvSpPr>
          <p:cNvPr id="3" name="Text Placeholder 2"/>
          <p:cNvSpPr>
            <a:spLocks noGrp="1"/>
          </p:cNvSpPr>
          <p:nvPr>
            <p:ph type="body" sz="quarter" idx="18" hasCustomPrompt="1"/>
          </p:nvPr>
        </p:nvSpPr>
        <p:spPr>
          <a:xfrm>
            <a:off x="1047750" y="549275"/>
            <a:ext cx="10519834" cy="647700"/>
          </a:xfrm>
        </p:spPr>
        <p:txBody>
          <a:bodyPr anchor="ctr"/>
          <a:lstStyle>
            <a:lvl1pPr marL="0" indent="0">
              <a:buNone/>
              <a:defRPr sz="2200" b="1">
                <a:latin typeface="Arial" panose="020B0604020202020204" pitchFamily="34" charset="0"/>
                <a:cs typeface="Arial" panose="020B0604020202020204" pitchFamily="34" charset="0"/>
              </a:defRPr>
            </a:lvl1pPr>
          </a:lstStyle>
          <a:p>
            <a:pPr lvl="0"/>
            <a:r>
              <a:rPr lang="lv-LV" dirty="0"/>
              <a:t>Statistika</a:t>
            </a:r>
          </a:p>
        </p:txBody>
      </p:sp>
      <p:cxnSp>
        <p:nvCxnSpPr>
          <p:cNvPr id="15" name="Straight Connector 14"/>
          <p:cNvCxnSpPr/>
          <p:nvPr userDrawn="1"/>
        </p:nvCxnSpPr>
        <p:spPr>
          <a:xfrm>
            <a:off x="666751" y="591294"/>
            <a:ext cx="0" cy="605681"/>
          </a:xfrm>
          <a:prstGeom prst="line">
            <a:avLst/>
          </a:prstGeom>
          <a:ln>
            <a:solidFill>
              <a:srgbClr val="008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172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2948F-AFE1-4412-AD9C-7037D77F64A2}" type="datetimeFigureOut">
              <a:rPr lang="en-GB" smtClean="0"/>
              <a:t>27/08/2020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6151-F579-4FCC-B206-96C4193604DB}" type="slidenum">
              <a:rPr lang="en-GB" smtClean="0"/>
              <a:t>‹#›</a:t>
            </a:fld>
            <a:endParaRPr lang="en-GB"/>
          </a:p>
        </p:txBody>
      </p:sp>
    </p:spTree>
    <p:extLst>
      <p:ext uri="{BB962C8B-B14F-4D97-AF65-F5344CB8AC3E}">
        <p14:creationId xmlns:p14="http://schemas.microsoft.com/office/powerpoint/2010/main" val="1393422554"/>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6" r:id="rId3"/>
    <p:sldLayoutId id="2147483669" r:id="rId4"/>
    <p:sldLayoutId id="2147483668"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1649" y="2046279"/>
            <a:ext cx="6772275" cy="950911"/>
          </a:xfrm>
        </p:spPr>
        <p:txBody>
          <a:bodyPr/>
          <a:lstStyle/>
          <a:p>
            <a:r>
              <a:rPr lang="en-GB" dirty="0"/>
              <a:t>LLU activities in project</a:t>
            </a:r>
          </a:p>
        </p:txBody>
      </p:sp>
      <p:sp>
        <p:nvSpPr>
          <p:cNvPr id="3" name="Subtitle 2"/>
          <p:cNvSpPr>
            <a:spLocks noGrp="1"/>
          </p:cNvSpPr>
          <p:nvPr>
            <p:ph type="subTitle" idx="1"/>
          </p:nvPr>
        </p:nvSpPr>
        <p:spPr>
          <a:xfrm>
            <a:off x="1771649" y="4272070"/>
            <a:ext cx="7300162" cy="1492944"/>
          </a:xfrm>
        </p:spPr>
        <p:txBody>
          <a:bodyPr>
            <a:normAutofit/>
          </a:bodyPr>
          <a:lstStyle/>
          <a:p>
            <a:r>
              <a:rPr lang="it-IT" dirty="0"/>
              <a:t>Interreg V-A Latvia – Lithuania Programme 2014-2020</a:t>
            </a:r>
          </a:p>
          <a:p>
            <a:r>
              <a:rPr lang="en-US" dirty="0"/>
              <a:t>Sustainable Integration of Novel Solutions into Cultural Heritage Sites</a:t>
            </a:r>
          </a:p>
          <a:p>
            <a:r>
              <a:rPr lang="en-GB" dirty="0" err="1"/>
              <a:t>NovelForHeritage</a:t>
            </a:r>
            <a:r>
              <a:rPr lang="en-GB" dirty="0"/>
              <a:t>     LLI-444</a:t>
            </a:r>
          </a:p>
          <a:p>
            <a:r>
              <a:rPr lang="en-GB" dirty="0"/>
              <a:t>01.07.2020 - 30.06.2022</a:t>
            </a:r>
          </a:p>
        </p:txBody>
      </p:sp>
    </p:spTree>
    <p:extLst>
      <p:ext uri="{BB962C8B-B14F-4D97-AF65-F5344CB8AC3E}">
        <p14:creationId xmlns:p14="http://schemas.microsoft.com/office/powerpoint/2010/main" val="3254499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2527C-8ECA-4F46-A09D-DFEC5B166E13}"/>
              </a:ext>
            </a:extLst>
          </p:cNvPr>
          <p:cNvSpPr>
            <a:spLocks noGrp="1"/>
          </p:cNvSpPr>
          <p:nvPr>
            <p:ph type="body" sz="quarter" idx="10"/>
          </p:nvPr>
        </p:nvSpPr>
        <p:spPr>
          <a:xfrm>
            <a:off x="719668" y="1773238"/>
            <a:ext cx="5099668" cy="4322762"/>
          </a:xfrm>
        </p:spPr>
        <p:txBody>
          <a:bodyPr/>
          <a:lstStyle/>
          <a:p>
            <a:pPr algn="just"/>
            <a:r>
              <a:rPr lang="lv-LV" dirty="0"/>
              <a:t>T.3.3 </a:t>
            </a:r>
            <a:r>
              <a:rPr lang="lv-LV" dirty="0" err="1"/>
              <a:t>Joint</a:t>
            </a:r>
            <a:r>
              <a:rPr lang="lv-LV" dirty="0"/>
              <a:t> </a:t>
            </a:r>
            <a:r>
              <a:rPr lang="lv-LV" b="1" dirty="0" err="1"/>
              <a:t>conference</a:t>
            </a:r>
            <a:endParaRPr lang="en-GB" b="1" dirty="0"/>
          </a:p>
          <a:p>
            <a:pPr algn="just"/>
            <a:r>
              <a:rPr lang="en-GB" dirty="0"/>
              <a:t>Period – 05.2022</a:t>
            </a:r>
          </a:p>
          <a:p>
            <a:pPr algn="just"/>
            <a:r>
              <a:rPr lang="en-US" dirty="0"/>
              <a:t>One-day cross-border conference will be held aim to demonstrate to national stakeholders of both countries (LV and LT) work done, results  achieved and to raise their awareness on manor parks as sites attractive for tourism from perspective of leisure time </a:t>
            </a:r>
            <a:r>
              <a:rPr lang="en-US" dirty="0" err="1"/>
              <a:t>travellers</a:t>
            </a:r>
            <a:r>
              <a:rPr lang="en-US" dirty="0"/>
              <a:t>, as well as of visitors having professional interest. </a:t>
            </a:r>
            <a:endParaRPr lang="lv-LV" dirty="0"/>
          </a:p>
        </p:txBody>
      </p:sp>
      <p:sp>
        <p:nvSpPr>
          <p:cNvPr id="3" name="Title 2">
            <a:extLst>
              <a:ext uri="{FF2B5EF4-FFF2-40B4-BE49-F238E27FC236}">
                <a16:creationId xmlns:a16="http://schemas.microsoft.com/office/drawing/2014/main" id="{D6FE6591-6EE9-425C-91CC-C6E4009F8C55}"/>
              </a:ext>
            </a:extLst>
          </p:cNvPr>
          <p:cNvSpPr>
            <a:spLocks noGrp="1"/>
          </p:cNvSpPr>
          <p:nvPr>
            <p:ph type="title"/>
          </p:nvPr>
        </p:nvSpPr>
        <p:spPr/>
        <p:txBody>
          <a:bodyPr/>
          <a:lstStyle/>
          <a:p>
            <a:r>
              <a:rPr lang="lv-LV" dirty="0"/>
              <a:t>T3 </a:t>
            </a:r>
            <a:r>
              <a:rPr lang="lv-LV" dirty="0" err="1"/>
              <a:t>Implementation</a:t>
            </a:r>
            <a:endParaRPr lang="lv-LV" dirty="0"/>
          </a:p>
        </p:txBody>
      </p:sp>
      <p:pic>
        <p:nvPicPr>
          <p:cNvPr id="4" name="Picture 3">
            <a:extLst>
              <a:ext uri="{FF2B5EF4-FFF2-40B4-BE49-F238E27FC236}">
                <a16:creationId xmlns:a16="http://schemas.microsoft.com/office/drawing/2014/main" id="{6A333A4D-A6EC-44AD-A62A-2069248B113D}"/>
              </a:ext>
            </a:extLst>
          </p:cNvPr>
          <p:cNvPicPr>
            <a:picLocks noChangeAspect="1"/>
          </p:cNvPicPr>
          <p:nvPr/>
        </p:nvPicPr>
        <p:blipFill>
          <a:blip r:embed="rId2"/>
          <a:stretch>
            <a:fillRect/>
          </a:stretch>
        </p:blipFill>
        <p:spPr>
          <a:xfrm>
            <a:off x="6372666" y="2087013"/>
            <a:ext cx="5408000" cy="3562918"/>
          </a:xfrm>
          <a:prstGeom prst="rect">
            <a:avLst/>
          </a:prstGeom>
        </p:spPr>
      </p:pic>
      <p:sp>
        <p:nvSpPr>
          <p:cNvPr id="5" name="Rectangle 4">
            <a:extLst>
              <a:ext uri="{FF2B5EF4-FFF2-40B4-BE49-F238E27FC236}">
                <a16:creationId xmlns:a16="http://schemas.microsoft.com/office/drawing/2014/main" id="{31631FF1-A0FB-4AD9-8767-EAF5E14FEDE3}"/>
              </a:ext>
            </a:extLst>
          </p:cNvPr>
          <p:cNvSpPr/>
          <p:nvPr/>
        </p:nvSpPr>
        <p:spPr>
          <a:xfrm>
            <a:off x="7589367" y="5726668"/>
            <a:ext cx="2974597" cy="369332"/>
          </a:xfrm>
          <a:prstGeom prst="rect">
            <a:avLst/>
          </a:prstGeom>
        </p:spPr>
        <p:txBody>
          <a:bodyPr wrap="none">
            <a:spAutoFit/>
          </a:bodyPr>
          <a:lstStyle/>
          <a:p>
            <a:r>
              <a:rPr lang="lv-LV" dirty="0"/>
              <a:t>Eleja </a:t>
            </a:r>
            <a:r>
              <a:rPr lang="lv-LV" dirty="0" err="1"/>
              <a:t>manor</a:t>
            </a:r>
            <a:r>
              <a:rPr lang="lv-LV" dirty="0"/>
              <a:t> </a:t>
            </a:r>
            <a:r>
              <a:rPr lang="lv-LV" dirty="0" err="1"/>
              <a:t>park</a:t>
            </a:r>
            <a:r>
              <a:rPr lang="lv-LV" dirty="0"/>
              <a:t> – </a:t>
            </a:r>
            <a:r>
              <a:rPr lang="lv-LV" dirty="0" err="1"/>
              <a:t>tee</a:t>
            </a:r>
            <a:r>
              <a:rPr lang="lv-LV" dirty="0"/>
              <a:t> </a:t>
            </a:r>
            <a:r>
              <a:rPr lang="lv-LV" dirty="0" err="1"/>
              <a:t>house</a:t>
            </a:r>
            <a:r>
              <a:rPr lang="lv-LV" dirty="0"/>
              <a:t> </a:t>
            </a:r>
          </a:p>
        </p:txBody>
      </p:sp>
    </p:spTree>
    <p:extLst>
      <p:ext uri="{BB962C8B-B14F-4D97-AF65-F5344CB8AC3E}">
        <p14:creationId xmlns:p14="http://schemas.microsoft.com/office/powerpoint/2010/main" val="22092095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7F93F-5655-449A-9B48-DE3779D56C50}"/>
              </a:ext>
            </a:extLst>
          </p:cNvPr>
          <p:cNvSpPr>
            <a:spLocks noGrp="1"/>
          </p:cNvSpPr>
          <p:nvPr>
            <p:ph type="body" sz="quarter" idx="10"/>
          </p:nvPr>
        </p:nvSpPr>
        <p:spPr>
          <a:xfrm>
            <a:off x="527050" y="1867486"/>
            <a:ext cx="11137900" cy="1077351"/>
          </a:xfrm>
        </p:spPr>
        <p:txBody>
          <a:bodyPr>
            <a:normAutofit/>
          </a:bodyPr>
          <a:lstStyle/>
          <a:p>
            <a:pPr marL="0" indent="0" algn="ctr">
              <a:buNone/>
            </a:pPr>
            <a:r>
              <a:rPr lang="en-GB" sz="4000" dirty="0"/>
              <a:t>Welcome to Jelgava</a:t>
            </a:r>
            <a:r>
              <a:rPr lang="lv-LV" sz="4000" dirty="0"/>
              <a:t>!</a:t>
            </a:r>
            <a:endParaRPr lang="en-GB" sz="4000" dirty="0"/>
          </a:p>
        </p:txBody>
      </p:sp>
      <p:pic>
        <p:nvPicPr>
          <p:cNvPr id="4" name="Picture 3">
            <a:extLst>
              <a:ext uri="{FF2B5EF4-FFF2-40B4-BE49-F238E27FC236}">
                <a16:creationId xmlns:a16="http://schemas.microsoft.com/office/drawing/2014/main" id="{BBE6D750-832A-42BC-AE13-7441659B5250}"/>
              </a:ext>
            </a:extLst>
          </p:cNvPr>
          <p:cNvPicPr>
            <a:picLocks noChangeAspect="1"/>
          </p:cNvPicPr>
          <p:nvPr/>
        </p:nvPicPr>
        <p:blipFill>
          <a:blip r:embed="rId2"/>
          <a:stretch>
            <a:fillRect/>
          </a:stretch>
        </p:blipFill>
        <p:spPr>
          <a:xfrm>
            <a:off x="3353744" y="3014951"/>
            <a:ext cx="5368225" cy="3301150"/>
          </a:xfrm>
          <a:prstGeom prst="rect">
            <a:avLst/>
          </a:prstGeom>
        </p:spPr>
      </p:pic>
    </p:spTree>
    <p:extLst>
      <p:ext uri="{BB962C8B-B14F-4D97-AF65-F5344CB8AC3E}">
        <p14:creationId xmlns:p14="http://schemas.microsoft.com/office/powerpoint/2010/main" val="425025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C04713-874D-4C09-8398-6E942AE0D06F}"/>
              </a:ext>
            </a:extLst>
          </p:cNvPr>
          <p:cNvSpPr>
            <a:spLocks noGrp="1"/>
          </p:cNvSpPr>
          <p:nvPr>
            <p:ph type="body" sz="quarter" idx="10"/>
          </p:nvPr>
        </p:nvSpPr>
        <p:spPr>
          <a:xfrm>
            <a:off x="719667" y="1773238"/>
            <a:ext cx="4804247" cy="4322762"/>
          </a:xfrm>
        </p:spPr>
        <p:txBody>
          <a:bodyPr/>
          <a:lstStyle/>
          <a:p>
            <a:pPr algn="just"/>
            <a:r>
              <a:rPr lang="en-US" b="1" dirty="0"/>
              <a:t>Faculty of Environment and civil Engineering </a:t>
            </a:r>
            <a:r>
              <a:rPr lang="en-US" dirty="0"/>
              <a:t>is the second biggest faculty of the University, where new engineers-construction, environment and water management specialists, land surveyors, as well as landscape designers and planners, are prepared.</a:t>
            </a:r>
            <a:endParaRPr lang="lv-LV" dirty="0"/>
          </a:p>
          <a:p>
            <a:pPr algn="just"/>
            <a:r>
              <a:rPr lang="en-GB" b="1" dirty="0"/>
              <a:t>Department of Landscape Architecture and Planning</a:t>
            </a:r>
            <a:r>
              <a:rPr lang="lv-LV" b="1" dirty="0"/>
              <a:t> </a:t>
            </a:r>
            <a:r>
              <a:rPr lang="lv-LV" dirty="0" err="1"/>
              <a:t>in</a:t>
            </a:r>
            <a:r>
              <a:rPr lang="lv-LV" dirty="0"/>
              <a:t> </a:t>
            </a:r>
            <a:r>
              <a:rPr lang="lv-LV" dirty="0" err="1"/>
              <a:t>Valdeka</a:t>
            </a:r>
            <a:r>
              <a:rPr lang="lv-LV" dirty="0"/>
              <a:t> </a:t>
            </a:r>
            <a:r>
              <a:rPr lang="lv-LV" dirty="0" err="1"/>
              <a:t>palace</a:t>
            </a:r>
            <a:r>
              <a:rPr lang="lv-LV" dirty="0"/>
              <a:t>;</a:t>
            </a:r>
          </a:p>
          <a:p>
            <a:pPr algn="just"/>
            <a:r>
              <a:rPr lang="en-GB" dirty="0"/>
              <a:t>All level</a:t>
            </a:r>
            <a:r>
              <a:rPr lang="lv-LV" dirty="0"/>
              <a:t>l</a:t>
            </a:r>
            <a:r>
              <a:rPr lang="en-GB" dirty="0"/>
              <a:t> study programmes ~ 120 students, 14 lecturers; </a:t>
            </a:r>
            <a:endParaRPr lang="lv-LV" dirty="0"/>
          </a:p>
          <a:p>
            <a:pPr algn="just"/>
            <a:r>
              <a:rPr lang="en-GB" dirty="0"/>
              <a:t>More that 25 years experience; </a:t>
            </a:r>
          </a:p>
        </p:txBody>
      </p:sp>
      <p:sp>
        <p:nvSpPr>
          <p:cNvPr id="3" name="Title 2">
            <a:extLst>
              <a:ext uri="{FF2B5EF4-FFF2-40B4-BE49-F238E27FC236}">
                <a16:creationId xmlns:a16="http://schemas.microsoft.com/office/drawing/2014/main" id="{B268DBBF-A8A1-4595-B97E-F4E184B13EE2}"/>
              </a:ext>
            </a:extLst>
          </p:cNvPr>
          <p:cNvSpPr>
            <a:spLocks noGrp="1"/>
          </p:cNvSpPr>
          <p:nvPr>
            <p:ph type="title"/>
          </p:nvPr>
        </p:nvSpPr>
        <p:spPr>
          <a:xfrm>
            <a:off x="2049781" y="650520"/>
            <a:ext cx="5996940" cy="451449"/>
          </a:xfrm>
        </p:spPr>
        <p:txBody>
          <a:bodyPr>
            <a:normAutofit fontScale="90000"/>
          </a:bodyPr>
          <a:lstStyle/>
          <a:p>
            <a:r>
              <a:rPr lang="en-US" dirty="0"/>
              <a:t>Latvia University of Life Sciences and Technologies</a:t>
            </a:r>
            <a:endParaRPr lang="lv-LV" dirty="0"/>
          </a:p>
        </p:txBody>
      </p:sp>
      <p:pic>
        <p:nvPicPr>
          <p:cNvPr id="4" name="Picture 3">
            <a:extLst>
              <a:ext uri="{FF2B5EF4-FFF2-40B4-BE49-F238E27FC236}">
                <a16:creationId xmlns:a16="http://schemas.microsoft.com/office/drawing/2014/main" id="{206BA5E9-E8F3-428F-A73A-AE568ED8FEB9}"/>
              </a:ext>
            </a:extLst>
          </p:cNvPr>
          <p:cNvPicPr>
            <a:picLocks noChangeAspect="1"/>
          </p:cNvPicPr>
          <p:nvPr/>
        </p:nvPicPr>
        <p:blipFill>
          <a:blip r:embed="rId2"/>
          <a:stretch>
            <a:fillRect/>
          </a:stretch>
        </p:blipFill>
        <p:spPr>
          <a:xfrm>
            <a:off x="6000574" y="1767988"/>
            <a:ext cx="5711366" cy="3821576"/>
          </a:xfrm>
          <a:prstGeom prst="rect">
            <a:avLst/>
          </a:prstGeom>
        </p:spPr>
      </p:pic>
    </p:spTree>
    <p:extLst>
      <p:ext uri="{BB962C8B-B14F-4D97-AF65-F5344CB8AC3E}">
        <p14:creationId xmlns:p14="http://schemas.microsoft.com/office/powerpoint/2010/main" val="23010785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4FFEB-1415-4C56-9E7B-E523468635F8}"/>
              </a:ext>
            </a:extLst>
          </p:cNvPr>
          <p:cNvSpPr>
            <a:spLocks noGrp="1"/>
          </p:cNvSpPr>
          <p:nvPr>
            <p:ph type="body" sz="quarter" idx="10"/>
          </p:nvPr>
        </p:nvSpPr>
        <p:spPr>
          <a:xfrm>
            <a:off x="7567729" y="4439797"/>
            <a:ext cx="1882438" cy="551188"/>
          </a:xfrm>
        </p:spPr>
        <p:txBody>
          <a:bodyPr/>
          <a:lstStyle/>
          <a:p>
            <a:pPr marL="0" indent="0" algn="ctr">
              <a:buNone/>
            </a:pPr>
            <a:r>
              <a:rPr lang="lv-LV" dirty="0"/>
              <a:t>Jūlija </a:t>
            </a:r>
            <a:r>
              <a:rPr lang="lv-LV" dirty="0" err="1"/>
              <a:t>Mangale</a:t>
            </a:r>
            <a:r>
              <a:rPr lang="en-GB" dirty="0"/>
              <a:t>, project coordinator</a:t>
            </a:r>
            <a:endParaRPr lang="lv-LV" dirty="0"/>
          </a:p>
        </p:txBody>
      </p:sp>
      <p:sp>
        <p:nvSpPr>
          <p:cNvPr id="3" name="Title 2">
            <a:extLst>
              <a:ext uri="{FF2B5EF4-FFF2-40B4-BE49-F238E27FC236}">
                <a16:creationId xmlns:a16="http://schemas.microsoft.com/office/drawing/2014/main" id="{3EF02C5B-6FAD-4777-9B40-78D71016B7C8}"/>
              </a:ext>
            </a:extLst>
          </p:cNvPr>
          <p:cNvSpPr>
            <a:spLocks noGrp="1"/>
          </p:cNvSpPr>
          <p:nvPr>
            <p:ph type="title"/>
          </p:nvPr>
        </p:nvSpPr>
        <p:spPr/>
        <p:txBody>
          <a:bodyPr/>
          <a:lstStyle/>
          <a:p>
            <a:r>
              <a:rPr lang="en-GB" dirty="0"/>
              <a:t>Our team</a:t>
            </a:r>
            <a:endParaRPr lang="lv-LV" dirty="0"/>
          </a:p>
        </p:txBody>
      </p:sp>
      <p:sp>
        <p:nvSpPr>
          <p:cNvPr id="6" name="Text Placeholder 1">
            <a:extLst>
              <a:ext uri="{FF2B5EF4-FFF2-40B4-BE49-F238E27FC236}">
                <a16:creationId xmlns:a16="http://schemas.microsoft.com/office/drawing/2014/main" id="{871DB5D3-1458-4905-9A63-2758930C1A01}"/>
              </a:ext>
            </a:extLst>
          </p:cNvPr>
          <p:cNvSpPr txBox="1">
            <a:spLocks/>
          </p:cNvSpPr>
          <p:nvPr/>
        </p:nvSpPr>
        <p:spPr>
          <a:xfrm>
            <a:off x="9926260" y="4439797"/>
            <a:ext cx="1882438" cy="55118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009644"/>
              </a:buClr>
              <a:buFont typeface="Wingdings" charset="2"/>
              <a:buChar char="§"/>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charset="2"/>
              <a:buNone/>
            </a:pPr>
            <a:r>
              <a:rPr lang="en-GB" dirty="0" err="1"/>
              <a:t>Natalija</a:t>
            </a:r>
            <a:r>
              <a:rPr lang="en-GB" dirty="0"/>
              <a:t> </a:t>
            </a:r>
            <a:r>
              <a:rPr lang="en-GB" dirty="0" err="1"/>
              <a:t>Ņitavska</a:t>
            </a:r>
            <a:r>
              <a:rPr lang="en-GB" dirty="0"/>
              <a:t>, project manager</a:t>
            </a:r>
            <a:endParaRPr lang="lv-LV" dirty="0"/>
          </a:p>
        </p:txBody>
      </p:sp>
      <p:sp>
        <p:nvSpPr>
          <p:cNvPr id="7" name="Text Placeholder 1">
            <a:extLst>
              <a:ext uri="{FF2B5EF4-FFF2-40B4-BE49-F238E27FC236}">
                <a16:creationId xmlns:a16="http://schemas.microsoft.com/office/drawing/2014/main" id="{8468C77C-589C-4EB5-81D5-A4E66A373055}"/>
              </a:ext>
            </a:extLst>
          </p:cNvPr>
          <p:cNvSpPr txBox="1">
            <a:spLocks/>
          </p:cNvSpPr>
          <p:nvPr/>
        </p:nvSpPr>
        <p:spPr>
          <a:xfrm>
            <a:off x="492130" y="4451158"/>
            <a:ext cx="1882438" cy="55118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009644"/>
              </a:buClr>
              <a:buFont typeface="Wingdings" charset="2"/>
              <a:buChar char="§"/>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charset="2"/>
              <a:buNone/>
            </a:pPr>
            <a:r>
              <a:rPr lang="en-GB" dirty="0" err="1"/>
              <a:t>Silvija</a:t>
            </a:r>
            <a:r>
              <a:rPr lang="en-GB" dirty="0"/>
              <a:t> </a:t>
            </a:r>
            <a:r>
              <a:rPr lang="en-GB" dirty="0" err="1"/>
              <a:t>Rubene</a:t>
            </a:r>
            <a:r>
              <a:rPr lang="en-GB" dirty="0"/>
              <a:t>, project researcher</a:t>
            </a:r>
            <a:endParaRPr lang="lv-LV" dirty="0"/>
          </a:p>
        </p:txBody>
      </p:sp>
      <p:sp>
        <p:nvSpPr>
          <p:cNvPr id="8" name="Text Placeholder 1">
            <a:extLst>
              <a:ext uri="{FF2B5EF4-FFF2-40B4-BE49-F238E27FC236}">
                <a16:creationId xmlns:a16="http://schemas.microsoft.com/office/drawing/2014/main" id="{21C00146-5898-4732-9BA6-1D454A0DDCCE}"/>
              </a:ext>
            </a:extLst>
          </p:cNvPr>
          <p:cNvSpPr txBox="1">
            <a:spLocks/>
          </p:cNvSpPr>
          <p:nvPr/>
        </p:nvSpPr>
        <p:spPr>
          <a:xfrm>
            <a:off x="2850663" y="4439797"/>
            <a:ext cx="1882438" cy="55118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009644"/>
              </a:buClr>
              <a:buFont typeface="Wingdings" charset="2"/>
              <a:buChar char="§"/>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charset="2"/>
              <a:buNone/>
            </a:pPr>
            <a:r>
              <a:rPr lang="en-GB" dirty="0"/>
              <a:t>Iveta L</a:t>
            </a:r>
            <a:r>
              <a:rPr lang="lv-LV" dirty="0"/>
              <a:t>ā</a:t>
            </a:r>
            <a:r>
              <a:rPr lang="en-GB" dirty="0" err="1"/>
              <a:t>čauniece</a:t>
            </a:r>
            <a:r>
              <a:rPr lang="en-GB" dirty="0"/>
              <a:t>, project researcher</a:t>
            </a:r>
            <a:endParaRPr lang="lv-LV" dirty="0"/>
          </a:p>
        </p:txBody>
      </p:sp>
      <p:sp>
        <p:nvSpPr>
          <p:cNvPr id="9" name="Text Placeholder 1">
            <a:extLst>
              <a:ext uri="{FF2B5EF4-FFF2-40B4-BE49-F238E27FC236}">
                <a16:creationId xmlns:a16="http://schemas.microsoft.com/office/drawing/2014/main" id="{1BDC48E5-D601-4807-8B0B-A2749DE6D75E}"/>
              </a:ext>
            </a:extLst>
          </p:cNvPr>
          <p:cNvSpPr txBox="1">
            <a:spLocks/>
          </p:cNvSpPr>
          <p:nvPr/>
        </p:nvSpPr>
        <p:spPr>
          <a:xfrm>
            <a:off x="5209196" y="4451158"/>
            <a:ext cx="1882438" cy="55118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009644"/>
              </a:buClr>
              <a:buFont typeface="Wingdings" charset="2"/>
              <a:buChar char="§"/>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charset="2"/>
              <a:buNone/>
            </a:pPr>
            <a:r>
              <a:rPr lang="en-GB" dirty="0" err="1"/>
              <a:t>Aiga</a:t>
            </a:r>
            <a:r>
              <a:rPr lang="en-GB" dirty="0"/>
              <a:t> </a:t>
            </a:r>
            <a:r>
              <a:rPr lang="en-GB" dirty="0" err="1"/>
              <a:t>Sp</a:t>
            </a:r>
            <a:r>
              <a:rPr lang="lv-LV" dirty="0" err="1"/>
              <a:t>āģ</a:t>
            </a:r>
            <a:r>
              <a:rPr lang="en-GB" dirty="0"/>
              <a:t>e, project researcher</a:t>
            </a:r>
            <a:endParaRPr lang="lv-LV" dirty="0"/>
          </a:p>
        </p:txBody>
      </p:sp>
      <p:pic>
        <p:nvPicPr>
          <p:cNvPr id="10" name="Picture 9">
            <a:extLst>
              <a:ext uri="{FF2B5EF4-FFF2-40B4-BE49-F238E27FC236}">
                <a16:creationId xmlns:a16="http://schemas.microsoft.com/office/drawing/2014/main" id="{B58A8A26-6FAD-4EBE-87A5-BE20CFDED914}"/>
              </a:ext>
            </a:extLst>
          </p:cNvPr>
          <p:cNvPicPr>
            <a:picLocks noChangeAspect="1"/>
          </p:cNvPicPr>
          <p:nvPr/>
        </p:nvPicPr>
        <p:blipFill rotWithShape="1">
          <a:blip r:embed="rId2"/>
          <a:srcRect l="17310" r="15921"/>
          <a:stretch/>
        </p:blipFill>
        <p:spPr>
          <a:xfrm>
            <a:off x="7762940" y="2084938"/>
            <a:ext cx="1564624" cy="2343352"/>
          </a:xfrm>
          <a:prstGeom prst="rect">
            <a:avLst/>
          </a:prstGeom>
        </p:spPr>
      </p:pic>
      <p:pic>
        <p:nvPicPr>
          <p:cNvPr id="11" name="Picture 10">
            <a:extLst>
              <a:ext uri="{FF2B5EF4-FFF2-40B4-BE49-F238E27FC236}">
                <a16:creationId xmlns:a16="http://schemas.microsoft.com/office/drawing/2014/main" id="{7891E961-5D65-4642-A2B1-C9C20A2CDAE2}"/>
              </a:ext>
            </a:extLst>
          </p:cNvPr>
          <p:cNvPicPr>
            <a:picLocks noChangeAspect="1"/>
          </p:cNvPicPr>
          <p:nvPr/>
        </p:nvPicPr>
        <p:blipFill>
          <a:blip r:embed="rId3"/>
          <a:stretch>
            <a:fillRect/>
          </a:stretch>
        </p:blipFill>
        <p:spPr>
          <a:xfrm>
            <a:off x="2974447" y="2081354"/>
            <a:ext cx="1564624" cy="2346936"/>
          </a:xfrm>
          <a:prstGeom prst="rect">
            <a:avLst/>
          </a:prstGeom>
        </p:spPr>
      </p:pic>
      <p:pic>
        <p:nvPicPr>
          <p:cNvPr id="12" name="Picture 11">
            <a:extLst>
              <a:ext uri="{FF2B5EF4-FFF2-40B4-BE49-F238E27FC236}">
                <a16:creationId xmlns:a16="http://schemas.microsoft.com/office/drawing/2014/main" id="{9361485F-0534-452B-8379-CD578D4AC5DD}"/>
              </a:ext>
            </a:extLst>
          </p:cNvPr>
          <p:cNvPicPr>
            <a:picLocks noChangeAspect="1"/>
          </p:cNvPicPr>
          <p:nvPr/>
        </p:nvPicPr>
        <p:blipFill>
          <a:blip r:embed="rId4"/>
          <a:stretch>
            <a:fillRect/>
          </a:stretch>
        </p:blipFill>
        <p:spPr>
          <a:xfrm>
            <a:off x="651037" y="2100684"/>
            <a:ext cx="1564624" cy="2339113"/>
          </a:xfrm>
          <a:prstGeom prst="rect">
            <a:avLst/>
          </a:prstGeom>
        </p:spPr>
      </p:pic>
      <p:pic>
        <p:nvPicPr>
          <p:cNvPr id="13" name="Picture 12">
            <a:extLst>
              <a:ext uri="{FF2B5EF4-FFF2-40B4-BE49-F238E27FC236}">
                <a16:creationId xmlns:a16="http://schemas.microsoft.com/office/drawing/2014/main" id="{945AC229-9E11-4C79-80E8-BB966267FA6F}"/>
              </a:ext>
            </a:extLst>
          </p:cNvPr>
          <p:cNvPicPr>
            <a:picLocks noChangeAspect="1"/>
          </p:cNvPicPr>
          <p:nvPr/>
        </p:nvPicPr>
        <p:blipFill>
          <a:blip r:embed="rId5"/>
          <a:stretch>
            <a:fillRect/>
          </a:stretch>
        </p:blipFill>
        <p:spPr>
          <a:xfrm>
            <a:off x="10086350" y="2100684"/>
            <a:ext cx="1562258" cy="2335575"/>
          </a:xfrm>
          <a:prstGeom prst="rect">
            <a:avLst/>
          </a:prstGeom>
        </p:spPr>
      </p:pic>
      <p:pic>
        <p:nvPicPr>
          <p:cNvPr id="4" name="Picture 3">
            <a:extLst>
              <a:ext uri="{FF2B5EF4-FFF2-40B4-BE49-F238E27FC236}">
                <a16:creationId xmlns:a16="http://schemas.microsoft.com/office/drawing/2014/main" id="{0805243B-AE96-451A-8CAB-BF7E8AB926B8}"/>
              </a:ext>
            </a:extLst>
          </p:cNvPr>
          <p:cNvPicPr>
            <a:picLocks noChangeAspect="1"/>
          </p:cNvPicPr>
          <p:nvPr/>
        </p:nvPicPr>
        <p:blipFill>
          <a:blip r:embed="rId6"/>
          <a:stretch>
            <a:fillRect/>
          </a:stretch>
        </p:blipFill>
        <p:spPr>
          <a:xfrm>
            <a:off x="5370059" y="2081354"/>
            <a:ext cx="1560711" cy="2322777"/>
          </a:xfrm>
          <a:prstGeom prst="rect">
            <a:avLst/>
          </a:prstGeom>
        </p:spPr>
      </p:pic>
    </p:spTree>
    <p:extLst>
      <p:ext uri="{BB962C8B-B14F-4D97-AF65-F5344CB8AC3E}">
        <p14:creationId xmlns:p14="http://schemas.microsoft.com/office/powerpoint/2010/main" val="10084916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7" y="1773238"/>
            <a:ext cx="10614204" cy="4322762"/>
          </a:xfrm>
        </p:spPr>
        <p:txBody>
          <a:bodyPr/>
          <a:lstStyle/>
          <a:p>
            <a:r>
              <a:rPr lang="en-US" dirty="0"/>
              <a:t>T.1.</a:t>
            </a:r>
            <a:r>
              <a:rPr lang="en-US" b="1" dirty="0"/>
              <a:t>Gathering, exchange and development of knowledge  </a:t>
            </a:r>
            <a:r>
              <a:rPr lang="en-US" dirty="0"/>
              <a:t>for the integration of contemporary concepts, forms and content into cultural heritage and nature sites - manor parks</a:t>
            </a:r>
          </a:p>
          <a:p>
            <a:r>
              <a:rPr lang="en-US" dirty="0"/>
              <a:t>Period – 07.2020-02.2021</a:t>
            </a:r>
          </a:p>
          <a:p>
            <a:r>
              <a:rPr lang="en-US" dirty="0"/>
              <a:t>WP includes measures for  acquisition of the existing and development of new knowledge, competencies and elaboration of tools necessary for increase of the attractiveness of the two involved manor parks.  It will be achieved through: </a:t>
            </a:r>
            <a:endParaRPr lang="lv-LV" dirty="0"/>
          </a:p>
          <a:p>
            <a:r>
              <a:rPr lang="en-US" dirty="0"/>
              <a:t>a) joint expedition to other </a:t>
            </a:r>
            <a:r>
              <a:rPr lang="en-US" dirty="0" err="1"/>
              <a:t>G.Kuphaldt</a:t>
            </a:r>
            <a:r>
              <a:rPr lang="en-US" dirty="0"/>
              <a:t> projected parks un gardens, </a:t>
            </a:r>
            <a:endParaRPr lang="lv-LV" dirty="0"/>
          </a:p>
          <a:p>
            <a:r>
              <a:rPr lang="en-US" dirty="0"/>
              <a:t>b) research of  information and knowledge of </a:t>
            </a:r>
            <a:r>
              <a:rPr lang="en-US" dirty="0" err="1"/>
              <a:t>G.Kuphaldt</a:t>
            </a:r>
            <a:r>
              <a:rPr lang="en-US" dirty="0"/>
              <a:t> heritage,</a:t>
            </a:r>
            <a:endParaRPr lang="lv-LV" dirty="0"/>
          </a:p>
          <a:p>
            <a:r>
              <a:rPr lang="en-US" dirty="0"/>
              <a:t>c) </a:t>
            </a:r>
            <a:r>
              <a:rPr lang="en-US" dirty="0" err="1"/>
              <a:t>organisation</a:t>
            </a:r>
            <a:r>
              <a:rPr lang="en-US" dirty="0"/>
              <a:t> of open air workshops for development of new concepts, solutions, ideas, </a:t>
            </a:r>
            <a:endParaRPr lang="lv-LV" dirty="0"/>
          </a:p>
          <a:p>
            <a:r>
              <a:rPr lang="en-US" dirty="0"/>
              <a:t>d)  development of a handbook about management of manor parks and other green areas.</a:t>
            </a:r>
          </a:p>
        </p:txBody>
      </p:sp>
      <p:sp>
        <p:nvSpPr>
          <p:cNvPr id="3" name="Title 2"/>
          <p:cNvSpPr>
            <a:spLocks noGrp="1"/>
          </p:cNvSpPr>
          <p:nvPr>
            <p:ph type="title"/>
          </p:nvPr>
        </p:nvSpPr>
        <p:spPr>
          <a:xfrm>
            <a:off x="3086100" y="600525"/>
            <a:ext cx="6129763" cy="461665"/>
          </a:xfrm>
        </p:spPr>
        <p:txBody>
          <a:bodyPr/>
          <a:lstStyle/>
          <a:p>
            <a:r>
              <a:rPr lang="en-US" dirty="0"/>
              <a:t>T1 Implementation</a:t>
            </a:r>
          </a:p>
        </p:txBody>
      </p:sp>
    </p:spTree>
    <p:extLst>
      <p:ext uri="{BB962C8B-B14F-4D97-AF65-F5344CB8AC3E}">
        <p14:creationId xmlns:p14="http://schemas.microsoft.com/office/powerpoint/2010/main" val="963187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51568-BCFE-4BE4-9CEF-85FB0D7456E7}"/>
              </a:ext>
            </a:extLst>
          </p:cNvPr>
          <p:cNvSpPr>
            <a:spLocks noGrp="1"/>
          </p:cNvSpPr>
          <p:nvPr>
            <p:ph type="body" sz="quarter" idx="10"/>
          </p:nvPr>
        </p:nvSpPr>
        <p:spPr>
          <a:xfrm>
            <a:off x="719667" y="1773238"/>
            <a:ext cx="4916788" cy="4322762"/>
          </a:xfrm>
        </p:spPr>
        <p:txBody>
          <a:bodyPr/>
          <a:lstStyle/>
          <a:p>
            <a:pPr algn="just"/>
            <a:r>
              <a:rPr lang="en-US" dirty="0"/>
              <a:t>T1.1.</a:t>
            </a:r>
            <a:r>
              <a:rPr lang="en-US" b="1" dirty="0"/>
              <a:t>Expedition</a:t>
            </a:r>
            <a:r>
              <a:rPr lang="en-US" dirty="0"/>
              <a:t> to cultural heritage and nature objects (sites) projected by </a:t>
            </a:r>
            <a:r>
              <a:rPr lang="en-US" dirty="0" err="1"/>
              <a:t>G.Kuphaldt</a:t>
            </a:r>
            <a:r>
              <a:rPr lang="en-US" dirty="0"/>
              <a:t> in Latvia, Lithuania and Estonia – 1</a:t>
            </a:r>
          </a:p>
          <a:p>
            <a:pPr algn="just"/>
            <a:r>
              <a:rPr lang="en-US" dirty="0"/>
              <a:t>Period - 07.2020-10.2020</a:t>
            </a:r>
            <a:endParaRPr lang="lv-LV" dirty="0"/>
          </a:p>
          <a:p>
            <a:pPr algn="just"/>
            <a:r>
              <a:rPr lang="en-US" dirty="0"/>
              <a:t>Joint 4 days expedition to </a:t>
            </a:r>
            <a:r>
              <a:rPr lang="en-US" dirty="0" err="1"/>
              <a:t>G.Kuphaldt</a:t>
            </a:r>
            <a:r>
              <a:rPr lang="en-US" dirty="0"/>
              <a:t> projected and/or developed parks and gardens in Latvia, Lithuania and Estonia. </a:t>
            </a:r>
          </a:p>
        </p:txBody>
      </p:sp>
      <p:sp>
        <p:nvSpPr>
          <p:cNvPr id="3" name="Title 2">
            <a:extLst>
              <a:ext uri="{FF2B5EF4-FFF2-40B4-BE49-F238E27FC236}">
                <a16:creationId xmlns:a16="http://schemas.microsoft.com/office/drawing/2014/main" id="{D1CB4E3B-6A36-404D-9223-95D1069A16A2}"/>
              </a:ext>
            </a:extLst>
          </p:cNvPr>
          <p:cNvSpPr>
            <a:spLocks noGrp="1"/>
          </p:cNvSpPr>
          <p:nvPr>
            <p:ph type="title"/>
          </p:nvPr>
        </p:nvSpPr>
        <p:spPr>
          <a:xfrm>
            <a:off x="3086101" y="600525"/>
            <a:ext cx="5959426" cy="508977"/>
          </a:xfrm>
        </p:spPr>
        <p:txBody>
          <a:bodyPr/>
          <a:lstStyle/>
          <a:p>
            <a:r>
              <a:rPr lang="lv-LV" dirty="0"/>
              <a:t>T1 </a:t>
            </a:r>
            <a:r>
              <a:rPr lang="lv-LV" dirty="0" err="1"/>
              <a:t>Implementation</a:t>
            </a:r>
            <a:endParaRPr lang="lv-LV" dirty="0"/>
          </a:p>
        </p:txBody>
      </p:sp>
      <p:pic>
        <p:nvPicPr>
          <p:cNvPr id="4" name="Picture 3">
            <a:extLst>
              <a:ext uri="{FF2B5EF4-FFF2-40B4-BE49-F238E27FC236}">
                <a16:creationId xmlns:a16="http://schemas.microsoft.com/office/drawing/2014/main" id="{152F9991-113B-4882-B1A5-A43DE881061E}"/>
              </a:ext>
            </a:extLst>
          </p:cNvPr>
          <p:cNvPicPr>
            <a:picLocks noChangeAspect="1"/>
          </p:cNvPicPr>
          <p:nvPr/>
        </p:nvPicPr>
        <p:blipFill>
          <a:blip r:embed="rId3"/>
          <a:stretch>
            <a:fillRect/>
          </a:stretch>
        </p:blipFill>
        <p:spPr>
          <a:xfrm>
            <a:off x="5839478" y="1834356"/>
            <a:ext cx="6012551" cy="3314419"/>
          </a:xfrm>
          <a:prstGeom prst="rect">
            <a:avLst/>
          </a:prstGeom>
        </p:spPr>
      </p:pic>
      <p:sp>
        <p:nvSpPr>
          <p:cNvPr id="5" name="Rectangle 4">
            <a:extLst>
              <a:ext uri="{FF2B5EF4-FFF2-40B4-BE49-F238E27FC236}">
                <a16:creationId xmlns:a16="http://schemas.microsoft.com/office/drawing/2014/main" id="{C3335B26-E870-456A-947B-8ECCC6544B7D}"/>
              </a:ext>
            </a:extLst>
          </p:cNvPr>
          <p:cNvSpPr/>
          <p:nvPr/>
        </p:nvSpPr>
        <p:spPr>
          <a:xfrm>
            <a:off x="5790658" y="5148775"/>
            <a:ext cx="5121723" cy="369332"/>
          </a:xfrm>
          <a:prstGeom prst="rect">
            <a:avLst/>
          </a:prstGeom>
        </p:spPr>
        <p:txBody>
          <a:bodyPr wrap="none">
            <a:spAutoFit/>
          </a:bodyPr>
          <a:lstStyle/>
          <a:p>
            <a:r>
              <a:rPr lang="en-US" dirty="0"/>
              <a:t>Greenery of the Riga canal bank in the 20th century. </a:t>
            </a:r>
            <a:endParaRPr lang="lv-LV" dirty="0"/>
          </a:p>
        </p:txBody>
      </p:sp>
    </p:spTree>
    <p:extLst>
      <p:ext uri="{BB962C8B-B14F-4D97-AF65-F5344CB8AC3E}">
        <p14:creationId xmlns:p14="http://schemas.microsoft.com/office/powerpoint/2010/main" val="38935978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51568-BCFE-4BE4-9CEF-85FB0D7456E7}"/>
              </a:ext>
            </a:extLst>
          </p:cNvPr>
          <p:cNvSpPr>
            <a:spLocks noGrp="1"/>
          </p:cNvSpPr>
          <p:nvPr>
            <p:ph type="body" sz="quarter" idx="10"/>
          </p:nvPr>
        </p:nvSpPr>
        <p:spPr>
          <a:xfrm>
            <a:off x="719667" y="1773238"/>
            <a:ext cx="5118425" cy="4322762"/>
          </a:xfrm>
        </p:spPr>
        <p:txBody>
          <a:bodyPr/>
          <a:lstStyle/>
          <a:p>
            <a:pPr algn="just"/>
            <a:r>
              <a:rPr lang="en-US" dirty="0"/>
              <a:t>T.1.5. </a:t>
            </a:r>
            <a:r>
              <a:rPr lang="en-US" b="1" dirty="0"/>
              <a:t>Research of historical materials </a:t>
            </a:r>
            <a:r>
              <a:rPr lang="en-US" dirty="0"/>
              <a:t>and knowledge on </a:t>
            </a:r>
            <a:r>
              <a:rPr lang="en-US" dirty="0" err="1"/>
              <a:t>G.Kuphaldt</a:t>
            </a:r>
            <a:r>
              <a:rPr lang="en-US" dirty="0"/>
              <a:t> parks and gardens and creation of the set of materials </a:t>
            </a:r>
          </a:p>
          <a:p>
            <a:pPr algn="just"/>
            <a:r>
              <a:rPr lang="en-US" dirty="0"/>
              <a:t>Period - 07.2020 - 02.2021</a:t>
            </a:r>
          </a:p>
          <a:p>
            <a:pPr algn="just"/>
            <a:r>
              <a:rPr lang="en-US" dirty="0"/>
              <a:t>Heritage of </a:t>
            </a:r>
            <a:r>
              <a:rPr lang="en-US" dirty="0" err="1"/>
              <a:t>G.Kuphaldt</a:t>
            </a:r>
            <a:r>
              <a:rPr lang="en-US" dirty="0"/>
              <a:t> - knowledge, approaches and methods used in planning, development and management of parks and gardens is a treasury still widely applied in sites initiated and/or developed by this significant landscape architect, as well in other parks and gardens developed later in the </a:t>
            </a:r>
            <a:r>
              <a:rPr lang="en-US" dirty="0" err="1"/>
              <a:t>Programme</a:t>
            </a:r>
            <a:r>
              <a:rPr lang="en-US" dirty="0"/>
              <a:t> area, other locations in both countries and elsewhere in Europe. </a:t>
            </a:r>
            <a:endParaRPr lang="lv-LV" dirty="0"/>
          </a:p>
        </p:txBody>
      </p:sp>
      <p:sp>
        <p:nvSpPr>
          <p:cNvPr id="3" name="Title 2">
            <a:extLst>
              <a:ext uri="{FF2B5EF4-FFF2-40B4-BE49-F238E27FC236}">
                <a16:creationId xmlns:a16="http://schemas.microsoft.com/office/drawing/2014/main" id="{D1CB4E3B-6A36-404D-9223-95D1069A16A2}"/>
              </a:ext>
            </a:extLst>
          </p:cNvPr>
          <p:cNvSpPr>
            <a:spLocks noGrp="1"/>
          </p:cNvSpPr>
          <p:nvPr>
            <p:ph type="title"/>
          </p:nvPr>
        </p:nvSpPr>
        <p:spPr>
          <a:xfrm>
            <a:off x="3086101" y="600525"/>
            <a:ext cx="5959426" cy="508977"/>
          </a:xfrm>
        </p:spPr>
        <p:txBody>
          <a:bodyPr/>
          <a:lstStyle/>
          <a:p>
            <a:r>
              <a:rPr lang="lv-LV" dirty="0"/>
              <a:t>T1 </a:t>
            </a:r>
            <a:r>
              <a:rPr lang="lv-LV" dirty="0" err="1"/>
              <a:t>Implementation</a:t>
            </a:r>
            <a:endParaRPr lang="lv-LV" dirty="0"/>
          </a:p>
        </p:txBody>
      </p:sp>
      <p:pic>
        <p:nvPicPr>
          <p:cNvPr id="4" name="Picture 3">
            <a:extLst>
              <a:ext uri="{FF2B5EF4-FFF2-40B4-BE49-F238E27FC236}">
                <a16:creationId xmlns:a16="http://schemas.microsoft.com/office/drawing/2014/main" id="{6E2DEDB8-EE1F-4047-930E-F4D409C2230F}"/>
              </a:ext>
            </a:extLst>
          </p:cNvPr>
          <p:cNvPicPr>
            <a:picLocks noChangeAspect="1"/>
          </p:cNvPicPr>
          <p:nvPr/>
        </p:nvPicPr>
        <p:blipFill>
          <a:blip r:embed="rId2"/>
          <a:stretch>
            <a:fillRect/>
          </a:stretch>
        </p:blipFill>
        <p:spPr>
          <a:xfrm>
            <a:off x="8650898" y="1773238"/>
            <a:ext cx="3143250" cy="4048125"/>
          </a:xfrm>
          <a:prstGeom prst="rect">
            <a:avLst/>
          </a:prstGeom>
        </p:spPr>
      </p:pic>
      <p:sp>
        <p:nvSpPr>
          <p:cNvPr id="5" name="Rectangle 4">
            <a:extLst>
              <a:ext uri="{FF2B5EF4-FFF2-40B4-BE49-F238E27FC236}">
                <a16:creationId xmlns:a16="http://schemas.microsoft.com/office/drawing/2014/main" id="{DA937501-207E-4EB8-87AD-7A6CEC8A624E}"/>
              </a:ext>
            </a:extLst>
          </p:cNvPr>
          <p:cNvSpPr/>
          <p:nvPr/>
        </p:nvSpPr>
        <p:spPr>
          <a:xfrm>
            <a:off x="8533663" y="5987534"/>
            <a:ext cx="3377720" cy="369332"/>
          </a:xfrm>
          <a:prstGeom prst="rect">
            <a:avLst/>
          </a:prstGeom>
        </p:spPr>
        <p:txBody>
          <a:bodyPr wrap="none">
            <a:spAutoFit/>
          </a:bodyPr>
          <a:lstStyle/>
          <a:p>
            <a:r>
              <a:rPr lang="lv-LV" dirty="0"/>
              <a:t>Georgs Frīdrihs Ferdinands </a:t>
            </a:r>
            <a:r>
              <a:rPr lang="lv-LV" dirty="0" err="1"/>
              <a:t>Kūfalts</a:t>
            </a:r>
            <a:endParaRPr lang="lv-LV" dirty="0"/>
          </a:p>
        </p:txBody>
      </p:sp>
    </p:spTree>
    <p:extLst>
      <p:ext uri="{BB962C8B-B14F-4D97-AF65-F5344CB8AC3E}">
        <p14:creationId xmlns:p14="http://schemas.microsoft.com/office/powerpoint/2010/main" val="504171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51568-BCFE-4BE4-9CEF-85FB0D7456E7}"/>
              </a:ext>
            </a:extLst>
          </p:cNvPr>
          <p:cNvSpPr>
            <a:spLocks noGrp="1"/>
          </p:cNvSpPr>
          <p:nvPr>
            <p:ph type="body" sz="quarter" idx="10"/>
          </p:nvPr>
        </p:nvSpPr>
        <p:spPr>
          <a:xfrm>
            <a:off x="719668" y="1773238"/>
            <a:ext cx="5052776" cy="4322762"/>
          </a:xfrm>
        </p:spPr>
        <p:txBody>
          <a:bodyPr/>
          <a:lstStyle/>
          <a:p>
            <a:pPr algn="just"/>
            <a:r>
              <a:rPr lang="en-US" dirty="0"/>
              <a:t>T1.2. Two open air </a:t>
            </a:r>
            <a:r>
              <a:rPr lang="en-US" b="1" dirty="0"/>
              <a:t>workshops</a:t>
            </a:r>
            <a:r>
              <a:rPr lang="en-US" dirty="0"/>
              <a:t>  for landscape architecture students in the manor parks</a:t>
            </a:r>
          </a:p>
          <a:p>
            <a:pPr algn="just"/>
            <a:r>
              <a:rPr lang="en-US" dirty="0"/>
              <a:t>Period - 07.2020-10.2020</a:t>
            </a:r>
          </a:p>
          <a:p>
            <a:pPr algn="just"/>
            <a:r>
              <a:rPr lang="en-US" dirty="0"/>
              <a:t>Two joint open air workshops (2 days each) for LV and LT landscape architecture students in the manor parks will be </a:t>
            </a:r>
            <a:r>
              <a:rPr lang="en-US" dirty="0" err="1"/>
              <a:t>organised</a:t>
            </a:r>
            <a:r>
              <a:rPr lang="en-US" dirty="0"/>
              <a:t>. It is foreseen to have from 30 to 40 participants in the each workshop, where 15-20 students per country will take part: landscape architecture students of PP2 LLU (LV) and students of Aleksandras </a:t>
            </a:r>
            <a:r>
              <a:rPr lang="en-US" dirty="0" err="1"/>
              <a:t>Stulginskis</a:t>
            </a:r>
            <a:r>
              <a:rPr lang="en-US" dirty="0"/>
              <a:t> University (ASU), LT. </a:t>
            </a:r>
            <a:endParaRPr lang="lv-LV" dirty="0"/>
          </a:p>
        </p:txBody>
      </p:sp>
      <p:sp>
        <p:nvSpPr>
          <p:cNvPr id="3" name="Title 2">
            <a:extLst>
              <a:ext uri="{FF2B5EF4-FFF2-40B4-BE49-F238E27FC236}">
                <a16:creationId xmlns:a16="http://schemas.microsoft.com/office/drawing/2014/main" id="{D1CB4E3B-6A36-404D-9223-95D1069A16A2}"/>
              </a:ext>
            </a:extLst>
          </p:cNvPr>
          <p:cNvSpPr>
            <a:spLocks noGrp="1"/>
          </p:cNvSpPr>
          <p:nvPr>
            <p:ph type="title"/>
          </p:nvPr>
        </p:nvSpPr>
        <p:spPr>
          <a:xfrm>
            <a:off x="3086101" y="600525"/>
            <a:ext cx="5959426" cy="508977"/>
          </a:xfrm>
        </p:spPr>
        <p:txBody>
          <a:bodyPr/>
          <a:lstStyle/>
          <a:p>
            <a:r>
              <a:rPr lang="lv-LV" dirty="0"/>
              <a:t>T1 </a:t>
            </a:r>
            <a:r>
              <a:rPr lang="lv-LV" dirty="0" err="1"/>
              <a:t>Implementation</a:t>
            </a:r>
            <a:endParaRPr lang="lv-LV" dirty="0"/>
          </a:p>
        </p:txBody>
      </p:sp>
      <p:pic>
        <p:nvPicPr>
          <p:cNvPr id="5" name="Picture 4">
            <a:extLst>
              <a:ext uri="{FF2B5EF4-FFF2-40B4-BE49-F238E27FC236}">
                <a16:creationId xmlns:a16="http://schemas.microsoft.com/office/drawing/2014/main" id="{112E2C56-EDCF-4308-AA5D-0FACC2ECD050}"/>
              </a:ext>
            </a:extLst>
          </p:cNvPr>
          <p:cNvPicPr>
            <a:picLocks noChangeAspect="1"/>
          </p:cNvPicPr>
          <p:nvPr/>
        </p:nvPicPr>
        <p:blipFill>
          <a:blip r:embed="rId2"/>
          <a:stretch>
            <a:fillRect/>
          </a:stretch>
        </p:blipFill>
        <p:spPr>
          <a:xfrm>
            <a:off x="8715157" y="1613804"/>
            <a:ext cx="2946959" cy="4036719"/>
          </a:xfrm>
          <a:prstGeom prst="rect">
            <a:avLst/>
          </a:prstGeom>
        </p:spPr>
      </p:pic>
      <p:sp>
        <p:nvSpPr>
          <p:cNvPr id="6" name="Rectangle 5">
            <a:extLst>
              <a:ext uri="{FF2B5EF4-FFF2-40B4-BE49-F238E27FC236}">
                <a16:creationId xmlns:a16="http://schemas.microsoft.com/office/drawing/2014/main" id="{035C78C2-059B-4EC8-8178-EBD2FE2569DA}"/>
              </a:ext>
            </a:extLst>
          </p:cNvPr>
          <p:cNvSpPr/>
          <p:nvPr/>
        </p:nvSpPr>
        <p:spPr>
          <a:xfrm>
            <a:off x="9143361" y="5762047"/>
            <a:ext cx="2328971" cy="369332"/>
          </a:xfrm>
          <a:prstGeom prst="rect">
            <a:avLst/>
          </a:prstGeom>
        </p:spPr>
        <p:txBody>
          <a:bodyPr wrap="none">
            <a:spAutoFit/>
          </a:bodyPr>
          <a:lstStyle/>
          <a:p>
            <a:r>
              <a:rPr lang="lv-LV" dirty="0"/>
              <a:t>Eleja </a:t>
            </a:r>
            <a:r>
              <a:rPr lang="lv-LV" dirty="0" err="1"/>
              <a:t>manor</a:t>
            </a:r>
            <a:r>
              <a:rPr lang="lv-LV" dirty="0"/>
              <a:t> parks </a:t>
            </a:r>
            <a:r>
              <a:rPr lang="lv-LV" dirty="0" err="1"/>
              <a:t>map</a:t>
            </a:r>
            <a:endParaRPr lang="lv-LV" dirty="0"/>
          </a:p>
        </p:txBody>
      </p:sp>
    </p:spTree>
    <p:extLst>
      <p:ext uri="{BB962C8B-B14F-4D97-AF65-F5344CB8AC3E}">
        <p14:creationId xmlns:p14="http://schemas.microsoft.com/office/powerpoint/2010/main" val="2673629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51568-BCFE-4BE4-9CEF-85FB0D7456E7}"/>
              </a:ext>
            </a:extLst>
          </p:cNvPr>
          <p:cNvSpPr>
            <a:spLocks noGrp="1"/>
          </p:cNvSpPr>
          <p:nvPr>
            <p:ph type="body" sz="quarter" idx="10"/>
          </p:nvPr>
        </p:nvSpPr>
        <p:spPr>
          <a:xfrm>
            <a:off x="719667" y="1773238"/>
            <a:ext cx="5024641" cy="4322762"/>
          </a:xfrm>
        </p:spPr>
        <p:txBody>
          <a:bodyPr/>
          <a:lstStyle/>
          <a:p>
            <a:pPr algn="just"/>
            <a:r>
              <a:rPr lang="en-US" dirty="0"/>
              <a:t>T.2.2.Development of joint visual-textual </a:t>
            </a:r>
            <a:r>
              <a:rPr lang="en-US" b="1" dirty="0"/>
              <a:t>educationally-informative material </a:t>
            </a:r>
            <a:r>
              <a:rPr lang="en-US" dirty="0"/>
              <a:t>(booklet/brochure) on </a:t>
            </a:r>
            <a:r>
              <a:rPr lang="en-US" dirty="0" err="1"/>
              <a:t>Eleja</a:t>
            </a:r>
            <a:r>
              <a:rPr lang="en-US" dirty="0"/>
              <a:t> and </a:t>
            </a:r>
            <a:r>
              <a:rPr lang="en-US" dirty="0" err="1"/>
              <a:t>Žagare</a:t>
            </a:r>
            <a:r>
              <a:rPr lang="en-US" dirty="0"/>
              <a:t> cultural heritage and nature sites and </a:t>
            </a:r>
            <a:r>
              <a:rPr lang="en-US" dirty="0" err="1"/>
              <a:t>G.Kuphaldt</a:t>
            </a:r>
            <a:r>
              <a:rPr lang="en-US" dirty="0"/>
              <a:t> heritage</a:t>
            </a:r>
          </a:p>
          <a:p>
            <a:pPr algn="just"/>
            <a:r>
              <a:rPr lang="en-US" dirty="0"/>
              <a:t>Period - 10.2020-07.2021</a:t>
            </a:r>
          </a:p>
          <a:p>
            <a:pPr algn="just"/>
            <a:r>
              <a:rPr lang="en-US" dirty="0"/>
              <a:t>Joint visual-textual educationally-informative material (booklet/brochure) on </a:t>
            </a:r>
            <a:r>
              <a:rPr lang="en-US" dirty="0" err="1"/>
              <a:t>Eleja</a:t>
            </a:r>
            <a:r>
              <a:rPr lang="en-US" dirty="0"/>
              <a:t> and </a:t>
            </a:r>
            <a:r>
              <a:rPr lang="en-US" dirty="0" err="1"/>
              <a:t>Žagare</a:t>
            </a:r>
            <a:r>
              <a:rPr lang="en-US" dirty="0"/>
              <a:t> cultural heritage sites – manor parks and </a:t>
            </a:r>
            <a:r>
              <a:rPr lang="en-US" dirty="0" err="1"/>
              <a:t>G.Kuphaldt</a:t>
            </a:r>
            <a:r>
              <a:rPr lang="en-US" dirty="0"/>
              <a:t> heritage will be elaborated as promotional material to be used for dissemination and presentation of sites joint thematic, target groups and services offered.</a:t>
            </a:r>
          </a:p>
        </p:txBody>
      </p:sp>
      <p:sp>
        <p:nvSpPr>
          <p:cNvPr id="3" name="Title 2">
            <a:extLst>
              <a:ext uri="{FF2B5EF4-FFF2-40B4-BE49-F238E27FC236}">
                <a16:creationId xmlns:a16="http://schemas.microsoft.com/office/drawing/2014/main" id="{D1CB4E3B-6A36-404D-9223-95D1069A16A2}"/>
              </a:ext>
            </a:extLst>
          </p:cNvPr>
          <p:cNvSpPr>
            <a:spLocks noGrp="1"/>
          </p:cNvSpPr>
          <p:nvPr>
            <p:ph type="title"/>
          </p:nvPr>
        </p:nvSpPr>
        <p:spPr>
          <a:xfrm>
            <a:off x="3086101" y="600525"/>
            <a:ext cx="5959426" cy="508977"/>
          </a:xfrm>
        </p:spPr>
        <p:txBody>
          <a:bodyPr/>
          <a:lstStyle/>
          <a:p>
            <a:r>
              <a:rPr lang="lv-LV" dirty="0"/>
              <a:t>T</a:t>
            </a:r>
            <a:r>
              <a:rPr lang="en-GB" dirty="0"/>
              <a:t>2</a:t>
            </a:r>
            <a:r>
              <a:rPr lang="lv-LV" dirty="0"/>
              <a:t> </a:t>
            </a:r>
            <a:r>
              <a:rPr lang="lv-LV" dirty="0" err="1"/>
              <a:t>Implementation</a:t>
            </a:r>
            <a:endParaRPr lang="lv-LV" dirty="0"/>
          </a:p>
        </p:txBody>
      </p:sp>
      <p:pic>
        <p:nvPicPr>
          <p:cNvPr id="5" name="Picture 4">
            <a:extLst>
              <a:ext uri="{FF2B5EF4-FFF2-40B4-BE49-F238E27FC236}">
                <a16:creationId xmlns:a16="http://schemas.microsoft.com/office/drawing/2014/main" id="{46102F50-CA17-4183-BD0E-65E3D77D51A9}"/>
              </a:ext>
            </a:extLst>
          </p:cNvPr>
          <p:cNvPicPr>
            <a:picLocks noChangeAspect="1"/>
          </p:cNvPicPr>
          <p:nvPr/>
        </p:nvPicPr>
        <p:blipFill>
          <a:blip r:embed="rId2"/>
          <a:stretch>
            <a:fillRect/>
          </a:stretch>
        </p:blipFill>
        <p:spPr>
          <a:xfrm>
            <a:off x="6395890" y="2087416"/>
            <a:ext cx="5514975" cy="3571875"/>
          </a:xfrm>
          <a:prstGeom prst="rect">
            <a:avLst/>
          </a:prstGeom>
        </p:spPr>
      </p:pic>
      <p:sp>
        <p:nvSpPr>
          <p:cNvPr id="6" name="Rectangle 5">
            <a:extLst>
              <a:ext uri="{FF2B5EF4-FFF2-40B4-BE49-F238E27FC236}">
                <a16:creationId xmlns:a16="http://schemas.microsoft.com/office/drawing/2014/main" id="{6018054A-8451-40E3-8CFA-29BD4622D661}"/>
              </a:ext>
            </a:extLst>
          </p:cNvPr>
          <p:cNvSpPr/>
          <p:nvPr/>
        </p:nvSpPr>
        <p:spPr>
          <a:xfrm>
            <a:off x="8626005" y="5726668"/>
            <a:ext cx="1354858" cy="369332"/>
          </a:xfrm>
          <a:prstGeom prst="rect">
            <a:avLst/>
          </a:prstGeom>
        </p:spPr>
        <p:txBody>
          <a:bodyPr wrap="none">
            <a:spAutoFit/>
          </a:bodyPr>
          <a:lstStyle/>
          <a:p>
            <a:r>
              <a:rPr lang="lv-LV" dirty="0"/>
              <a:t>Eleja </a:t>
            </a:r>
            <a:r>
              <a:rPr lang="lv-LV" dirty="0" err="1"/>
              <a:t>manor</a:t>
            </a:r>
            <a:r>
              <a:rPr lang="lv-LV" dirty="0"/>
              <a:t> </a:t>
            </a:r>
          </a:p>
        </p:txBody>
      </p:sp>
    </p:spTree>
    <p:extLst>
      <p:ext uri="{BB962C8B-B14F-4D97-AF65-F5344CB8AC3E}">
        <p14:creationId xmlns:p14="http://schemas.microsoft.com/office/powerpoint/2010/main" val="2118476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7274F-0E14-445D-8372-C92ACB69FE97}"/>
              </a:ext>
            </a:extLst>
          </p:cNvPr>
          <p:cNvSpPr>
            <a:spLocks noGrp="1"/>
          </p:cNvSpPr>
          <p:nvPr>
            <p:ph type="body" sz="quarter" idx="10"/>
          </p:nvPr>
        </p:nvSpPr>
        <p:spPr>
          <a:xfrm>
            <a:off x="719667" y="1773238"/>
            <a:ext cx="4963681" cy="4322762"/>
          </a:xfrm>
        </p:spPr>
        <p:txBody>
          <a:bodyPr/>
          <a:lstStyle/>
          <a:p>
            <a:pPr algn="just"/>
            <a:r>
              <a:rPr lang="en-US" dirty="0"/>
              <a:t>T.3.2.Two wide-format </a:t>
            </a:r>
            <a:r>
              <a:rPr lang="en-US" b="1" dirty="0"/>
              <a:t>seminars</a:t>
            </a:r>
            <a:r>
              <a:rPr lang="en-US" dirty="0"/>
              <a:t> for landscape architects, cultural heritage and nature sites managers, researchers, historians, artisanal (gardeners) </a:t>
            </a:r>
          </a:p>
          <a:p>
            <a:pPr algn="just"/>
            <a:r>
              <a:rPr lang="en-US" dirty="0"/>
              <a:t>Period – 06.2021-09.2021</a:t>
            </a:r>
          </a:p>
          <a:p>
            <a:pPr algn="just"/>
            <a:r>
              <a:rPr lang="en-US" dirty="0"/>
              <a:t>Wide-format seminars for tourism professionals, landscape architects, cultural heritage and nature sites managers, researchers, historians, </a:t>
            </a:r>
            <a:r>
              <a:rPr lang="en-US" dirty="0" err="1"/>
              <a:t>artisanals</a:t>
            </a:r>
            <a:r>
              <a:rPr lang="en-US" dirty="0"/>
              <a:t> (gardeners) one in </a:t>
            </a:r>
            <a:r>
              <a:rPr lang="en-US" dirty="0" err="1"/>
              <a:t>Eleja</a:t>
            </a:r>
            <a:r>
              <a:rPr lang="en-US" dirty="0"/>
              <a:t>, one in </a:t>
            </a:r>
            <a:r>
              <a:rPr lang="en-US" dirty="0" err="1"/>
              <a:t>Zagare</a:t>
            </a:r>
            <a:r>
              <a:rPr lang="en-US" dirty="0"/>
              <a:t>. </a:t>
            </a:r>
            <a:endParaRPr lang="lv-LV" dirty="0"/>
          </a:p>
        </p:txBody>
      </p:sp>
      <p:sp>
        <p:nvSpPr>
          <p:cNvPr id="3" name="Title 2">
            <a:extLst>
              <a:ext uri="{FF2B5EF4-FFF2-40B4-BE49-F238E27FC236}">
                <a16:creationId xmlns:a16="http://schemas.microsoft.com/office/drawing/2014/main" id="{AE8D243B-B0B9-420F-AC0D-91117DB0C6D5}"/>
              </a:ext>
            </a:extLst>
          </p:cNvPr>
          <p:cNvSpPr>
            <a:spLocks noGrp="1"/>
          </p:cNvSpPr>
          <p:nvPr>
            <p:ph type="title"/>
          </p:nvPr>
        </p:nvSpPr>
        <p:spPr/>
        <p:txBody>
          <a:bodyPr/>
          <a:lstStyle/>
          <a:p>
            <a:r>
              <a:rPr lang="lv-LV" dirty="0"/>
              <a:t>T3 </a:t>
            </a:r>
            <a:r>
              <a:rPr lang="lv-LV" dirty="0" err="1"/>
              <a:t>Implementation</a:t>
            </a:r>
            <a:endParaRPr lang="lv-LV" dirty="0"/>
          </a:p>
        </p:txBody>
      </p:sp>
      <p:pic>
        <p:nvPicPr>
          <p:cNvPr id="4" name="Picture 3">
            <a:extLst>
              <a:ext uri="{FF2B5EF4-FFF2-40B4-BE49-F238E27FC236}">
                <a16:creationId xmlns:a16="http://schemas.microsoft.com/office/drawing/2014/main" id="{EB2239BA-6A0C-4DBC-80C3-A77E7BA20E11}"/>
              </a:ext>
            </a:extLst>
          </p:cNvPr>
          <p:cNvPicPr>
            <a:picLocks noChangeAspect="1"/>
          </p:cNvPicPr>
          <p:nvPr/>
        </p:nvPicPr>
        <p:blipFill>
          <a:blip r:embed="rId2"/>
          <a:stretch>
            <a:fillRect/>
          </a:stretch>
        </p:blipFill>
        <p:spPr>
          <a:xfrm>
            <a:off x="6629986" y="2209507"/>
            <a:ext cx="4755759" cy="3170506"/>
          </a:xfrm>
          <a:prstGeom prst="rect">
            <a:avLst/>
          </a:prstGeom>
        </p:spPr>
      </p:pic>
      <p:sp>
        <p:nvSpPr>
          <p:cNvPr id="6" name="Rectangle 5">
            <a:extLst>
              <a:ext uri="{FF2B5EF4-FFF2-40B4-BE49-F238E27FC236}">
                <a16:creationId xmlns:a16="http://schemas.microsoft.com/office/drawing/2014/main" id="{6101CDB7-909A-4B84-94AD-8E5338102B54}"/>
              </a:ext>
            </a:extLst>
          </p:cNvPr>
          <p:cNvSpPr/>
          <p:nvPr/>
        </p:nvSpPr>
        <p:spPr>
          <a:xfrm>
            <a:off x="7589367" y="5726668"/>
            <a:ext cx="2974597" cy="369332"/>
          </a:xfrm>
          <a:prstGeom prst="rect">
            <a:avLst/>
          </a:prstGeom>
        </p:spPr>
        <p:txBody>
          <a:bodyPr wrap="none">
            <a:spAutoFit/>
          </a:bodyPr>
          <a:lstStyle/>
          <a:p>
            <a:r>
              <a:rPr lang="lv-LV" dirty="0"/>
              <a:t>Eleja </a:t>
            </a:r>
            <a:r>
              <a:rPr lang="lv-LV" dirty="0" err="1"/>
              <a:t>manor</a:t>
            </a:r>
            <a:r>
              <a:rPr lang="lv-LV" dirty="0"/>
              <a:t> </a:t>
            </a:r>
            <a:r>
              <a:rPr lang="lv-LV" dirty="0" err="1"/>
              <a:t>park</a:t>
            </a:r>
            <a:r>
              <a:rPr lang="lv-LV" dirty="0"/>
              <a:t> – </a:t>
            </a:r>
            <a:r>
              <a:rPr lang="lv-LV" dirty="0" err="1"/>
              <a:t>tee</a:t>
            </a:r>
            <a:r>
              <a:rPr lang="lv-LV" dirty="0"/>
              <a:t> </a:t>
            </a:r>
            <a:r>
              <a:rPr lang="lv-LV" dirty="0" err="1"/>
              <a:t>house</a:t>
            </a:r>
            <a:r>
              <a:rPr lang="lv-LV" dirty="0"/>
              <a:t> </a:t>
            </a:r>
          </a:p>
        </p:txBody>
      </p:sp>
    </p:spTree>
    <p:extLst>
      <p:ext uri="{BB962C8B-B14F-4D97-AF65-F5344CB8AC3E}">
        <p14:creationId xmlns:p14="http://schemas.microsoft.com/office/powerpoint/2010/main" val="305706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3109</TotalTime>
  <Words>748</Words>
  <Application>Microsoft Office PowerPoint</Application>
  <PresentationFormat>Widescreen</PresentationFormat>
  <Paragraphs>56</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LLU activities in project</vt:lpstr>
      <vt:lpstr>Latvia University of Life Sciences and Technologies</vt:lpstr>
      <vt:lpstr>Our team</vt:lpstr>
      <vt:lpstr>T1 Implementation</vt:lpstr>
      <vt:lpstr>T1 Implementation</vt:lpstr>
      <vt:lpstr>T1 Implementation</vt:lpstr>
      <vt:lpstr>T1 Implementation</vt:lpstr>
      <vt:lpstr>T2 Implementation</vt:lpstr>
      <vt:lpstr>T3 Implementation</vt:lpstr>
      <vt:lpstr>T3 Implementation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Anita Skutane</cp:lastModifiedBy>
  <cp:revision>93</cp:revision>
  <dcterms:created xsi:type="dcterms:W3CDTF">2018-10-08T15:32:50Z</dcterms:created>
  <dcterms:modified xsi:type="dcterms:W3CDTF">2020-08-27T14:00:35Z</dcterms:modified>
</cp:coreProperties>
</file>