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8"/>
  </p:notesMasterIdLst>
  <p:sldIdLst>
    <p:sldId id="256" r:id="rId2"/>
    <p:sldId id="264" r:id="rId3"/>
    <p:sldId id="258" r:id="rId4"/>
    <p:sldId id="561" r:id="rId5"/>
    <p:sldId id="259" r:id="rId6"/>
    <p:sldId id="562" r:id="rId7"/>
    <p:sldId id="260" r:id="rId8"/>
    <p:sldId id="563" r:id="rId9"/>
    <p:sldId id="261" r:id="rId10"/>
    <p:sldId id="564" r:id="rId11"/>
    <p:sldId id="262" r:id="rId12"/>
    <p:sldId id="565" r:id="rId13"/>
    <p:sldId id="263" r:id="rId14"/>
    <p:sldId id="558" r:id="rId15"/>
    <p:sldId id="559" r:id="rId16"/>
    <p:sldId id="560" r:id="rId17"/>
  </p:sldIdLst>
  <p:sldSz cx="9144000" cy="68326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A880B1-DAAA-4F73-AE79-B6C9FE42E627}">
  <a:tblStyle styleId="{75A880B1-DAAA-4F73-AE79-B6C9FE42E627}" styleName="Table_0"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rgbClr val="D81A6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/>
        <a:fill>
          <a:solidFill>
            <a:srgbClr val="D81A6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1"/>
  </p:normalViewPr>
  <p:slideViewPr>
    <p:cSldViewPr snapToGrid="0" snapToObjects="1">
      <p:cViewPr varScale="1">
        <p:scale>
          <a:sx n="105" d="100"/>
          <a:sy n="10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685800"/>
            <a:ext cx="4587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685800"/>
            <a:ext cx="4587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685800"/>
            <a:ext cx="4587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685800"/>
            <a:ext cx="4587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32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Cover">
  <p:cSld name="PlayfulParadigm_Cov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t="7922" b="21405"/>
          <a:stretch/>
        </p:blipFill>
        <p:spPr>
          <a:xfrm flipH="1">
            <a:off x="-19807" y="1484332"/>
            <a:ext cx="9161756" cy="4856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386" y="5502797"/>
            <a:ext cx="1295810" cy="116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386" y="274061"/>
            <a:ext cx="2107053" cy="83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5787" y="125548"/>
            <a:ext cx="2999876" cy="9817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2613805" y="124798"/>
            <a:ext cx="7130693" cy="6746538"/>
            <a:chOff x="313937" y="10508"/>
            <a:chExt cx="6098640" cy="6067332"/>
          </a:xfrm>
        </p:grpSpPr>
        <p:sp>
          <p:nvSpPr>
            <p:cNvPr id="16" name="Google Shape;16;p2"/>
            <p:cNvSpPr/>
            <p:nvPr/>
          </p:nvSpPr>
          <p:spPr>
            <a:xfrm rot="1595350">
              <a:off x="1052863" y="882423"/>
              <a:ext cx="4620788" cy="4393646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F08B2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4843B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066763">
              <a:off x="3262127" y="184341"/>
              <a:ext cx="1337487" cy="1271741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216CA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4843B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507256">
              <a:off x="3762731" y="828574"/>
              <a:ext cx="1347180" cy="118027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8841"/>
                  </a:moveTo>
                  <a:lnTo>
                    <a:pt x="11215" y="0"/>
                  </a:lnTo>
                  <a:lnTo>
                    <a:pt x="21600" y="7288"/>
                  </a:lnTo>
                  <a:lnTo>
                    <a:pt x="16785" y="20350"/>
                  </a:lnTo>
                  <a:lnTo>
                    <a:pt x="3753" y="21600"/>
                  </a:lnTo>
                  <a:lnTo>
                    <a:pt x="0" y="8841"/>
                  </a:lnTo>
                  <a:close/>
                </a:path>
              </a:pathLst>
            </a:custGeom>
            <a:solidFill>
              <a:srgbClr val="FBCF39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4843B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662" y="927186"/>
              <a:ext cx="700216" cy="6013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25" y="3847"/>
                  </a:moveTo>
                  <a:lnTo>
                    <a:pt x="0" y="21600"/>
                  </a:lnTo>
                  <a:lnTo>
                    <a:pt x="20838" y="13019"/>
                  </a:lnTo>
                  <a:lnTo>
                    <a:pt x="21600" y="0"/>
                  </a:lnTo>
                  <a:lnTo>
                    <a:pt x="1525" y="3847"/>
                  </a:lnTo>
                  <a:close/>
                </a:path>
              </a:pathLst>
            </a:custGeom>
            <a:solidFill>
              <a:srgbClr val="35B3B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4843B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0" name="Google Shape;2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0128" y="2804754"/>
            <a:ext cx="390507" cy="3802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/>
          <p:nvPr/>
        </p:nvSpPr>
        <p:spPr>
          <a:xfrm rot="10243903">
            <a:off x="3327656" y="1498272"/>
            <a:ext cx="5593006" cy="5065716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2"/>
          <p:cNvSpPr/>
          <p:nvPr/>
        </p:nvSpPr>
        <p:spPr>
          <a:xfrm rot="10243903">
            <a:off x="3562984" y="1673066"/>
            <a:ext cx="5136641" cy="4652373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76668" y="2032292"/>
            <a:ext cx="3740408" cy="189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title"/>
          </p:nvPr>
        </p:nvSpPr>
        <p:spPr>
          <a:xfrm>
            <a:off x="4031953" y="3761508"/>
            <a:ext cx="4246152" cy="202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8280936" y="6447491"/>
            <a:ext cx="568291" cy="240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General-1col">
  <p:cSld name="PlayfulParadigm_General-1co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825292" y="6297616"/>
            <a:ext cx="2807958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944384" y="6297852"/>
            <a:ext cx="2807958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" name="Google Shape;29;p3"/>
          <p:cNvGrpSpPr/>
          <p:nvPr/>
        </p:nvGrpSpPr>
        <p:grpSpPr>
          <a:xfrm>
            <a:off x="50799" y="6297262"/>
            <a:ext cx="820635" cy="504000"/>
            <a:chOff x="800866" y="1261912"/>
            <a:chExt cx="820635" cy="735107"/>
          </a:xfrm>
        </p:grpSpPr>
        <p:sp>
          <p:nvSpPr>
            <p:cNvPr id="30" name="Google Shape;30;p3"/>
            <p:cNvSpPr/>
            <p:nvPr/>
          </p:nvSpPr>
          <p:spPr>
            <a:xfrm>
              <a:off x="974224" y="1263092"/>
              <a:ext cx="647277" cy="733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00866" y="1261912"/>
              <a:ext cx="558912" cy="735107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32" name="Google Shape;32;p3"/>
          <p:cNvGrpSpPr/>
          <p:nvPr/>
        </p:nvGrpSpPr>
        <p:grpSpPr>
          <a:xfrm>
            <a:off x="6706201" y="6297261"/>
            <a:ext cx="2389671" cy="504119"/>
            <a:chOff x="6706201" y="6297261"/>
            <a:chExt cx="2389671" cy="504119"/>
          </a:xfrm>
        </p:grpSpPr>
        <p:sp>
          <p:nvSpPr>
            <p:cNvPr id="33" name="Google Shape;33;p3"/>
            <p:cNvSpPr/>
            <p:nvPr/>
          </p:nvSpPr>
          <p:spPr>
            <a:xfrm>
              <a:off x="6706201" y="6297380"/>
              <a:ext cx="2137010" cy="5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536960" y="6297261"/>
              <a:ext cx="558912" cy="504000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35" name="Google Shape;3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20004" y="1800000"/>
            <a:ext cx="7704001" cy="49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1"/>
          </p:nvPr>
        </p:nvSpPr>
        <p:spPr>
          <a:xfrm>
            <a:off x="719999" y="2292443"/>
            <a:ext cx="7699328" cy="3186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38" name="Google Shape;38;p3"/>
          <p:cNvPicPr preferRelativeResize="0"/>
          <p:nvPr/>
        </p:nvPicPr>
        <p:blipFill rotWithShape="1">
          <a:blip r:embed="rId3">
            <a:alphaModFix/>
          </a:blip>
          <a:srcRect b="36285"/>
          <a:stretch/>
        </p:blipFill>
        <p:spPr>
          <a:xfrm>
            <a:off x="5403592" y="0"/>
            <a:ext cx="3740408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"/>
          <p:cNvSpPr txBox="1"/>
          <p:nvPr/>
        </p:nvSpPr>
        <p:spPr>
          <a:xfrm>
            <a:off x="8566139" y="6410761"/>
            <a:ext cx="283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422637" y="6473430"/>
            <a:ext cx="144001" cy="137144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43B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3"/>
          <p:cNvSpPr txBox="1">
            <a:spLocks noGrp="1"/>
          </p:cNvSpPr>
          <p:nvPr>
            <p:ph type="body" idx="2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⎼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●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General-2col">
  <p:cSld name="PlayfulParadigm_General-2col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719999" y="1800000"/>
            <a:ext cx="3600002" cy="169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61" name="Google Shape;61;p5"/>
          <p:cNvCxnSpPr/>
          <p:nvPr/>
        </p:nvCxnSpPr>
        <p:spPr>
          <a:xfrm flipH="1">
            <a:off x="4572665" y="1800000"/>
            <a:ext cx="1" cy="3321752"/>
          </a:xfrm>
          <a:prstGeom prst="straightConnector1">
            <a:avLst/>
          </a:prstGeom>
          <a:noFill/>
          <a:ln w="25400" cap="flat" cmpd="sng">
            <a:solidFill>
              <a:srgbClr val="87837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815489" y="1800000"/>
            <a:ext cx="3600002" cy="169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3825292" y="6297616"/>
            <a:ext cx="2807958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944384" y="6297852"/>
            <a:ext cx="2807958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5" name="Google Shape;65;p5"/>
          <p:cNvGrpSpPr/>
          <p:nvPr/>
        </p:nvGrpSpPr>
        <p:grpSpPr>
          <a:xfrm>
            <a:off x="50799" y="6297262"/>
            <a:ext cx="820635" cy="504000"/>
            <a:chOff x="800866" y="1261912"/>
            <a:chExt cx="820635" cy="735107"/>
          </a:xfrm>
        </p:grpSpPr>
        <p:sp>
          <p:nvSpPr>
            <p:cNvPr id="66" name="Google Shape;66;p5"/>
            <p:cNvSpPr/>
            <p:nvPr/>
          </p:nvSpPr>
          <p:spPr>
            <a:xfrm>
              <a:off x="974224" y="1263092"/>
              <a:ext cx="647277" cy="733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800866" y="1261912"/>
              <a:ext cx="558912" cy="735107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8" name="Google Shape;68;p5"/>
          <p:cNvGrpSpPr/>
          <p:nvPr/>
        </p:nvGrpSpPr>
        <p:grpSpPr>
          <a:xfrm>
            <a:off x="6706201" y="6297261"/>
            <a:ext cx="2389671" cy="504119"/>
            <a:chOff x="6706201" y="6297261"/>
            <a:chExt cx="2389671" cy="504119"/>
          </a:xfrm>
        </p:grpSpPr>
        <p:sp>
          <p:nvSpPr>
            <p:cNvPr id="69" name="Google Shape;69;p5"/>
            <p:cNvSpPr/>
            <p:nvPr/>
          </p:nvSpPr>
          <p:spPr>
            <a:xfrm>
              <a:off x="6706201" y="6297380"/>
              <a:ext cx="2137010" cy="5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8536960" y="6297261"/>
              <a:ext cx="558912" cy="504000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1" name="Google Shape;71;p5"/>
          <p:cNvSpPr txBox="1"/>
          <p:nvPr/>
        </p:nvSpPr>
        <p:spPr>
          <a:xfrm>
            <a:off x="8566139" y="6410761"/>
            <a:ext cx="283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8422637" y="6473430"/>
            <a:ext cx="144001" cy="137144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43B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 rotWithShape="1">
          <a:blip r:embed="rId3">
            <a:alphaModFix/>
          </a:blip>
          <a:srcRect b="36285"/>
          <a:stretch/>
        </p:blipFill>
        <p:spPr>
          <a:xfrm>
            <a:off x="5403592" y="0"/>
            <a:ext cx="3740408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 txBox="1">
            <a:spLocks noGrp="1"/>
          </p:cNvSpPr>
          <p:nvPr>
            <p:ph type="body" idx="3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⎼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●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General-3col">
  <p:cSld name="PlayfulParadigm_General-3col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"/>
          <p:cNvSpPr txBox="1">
            <a:spLocks noGrp="1"/>
          </p:cNvSpPr>
          <p:nvPr>
            <p:ph type="body" idx="1"/>
          </p:nvPr>
        </p:nvSpPr>
        <p:spPr>
          <a:xfrm>
            <a:off x="719999" y="1799998"/>
            <a:ext cx="2340001" cy="33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⎼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●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78" name="Google Shape;78;p6"/>
          <p:cNvCxnSpPr/>
          <p:nvPr/>
        </p:nvCxnSpPr>
        <p:spPr>
          <a:xfrm flipH="1">
            <a:off x="3231000" y="1799998"/>
            <a:ext cx="1" cy="3321752"/>
          </a:xfrm>
          <a:prstGeom prst="straightConnector1">
            <a:avLst/>
          </a:prstGeom>
          <a:noFill/>
          <a:ln w="25400" cap="flat" cmpd="sng">
            <a:solidFill>
              <a:srgbClr val="87837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9" name="Google Shape;79;p6"/>
          <p:cNvCxnSpPr/>
          <p:nvPr/>
        </p:nvCxnSpPr>
        <p:spPr>
          <a:xfrm flipH="1">
            <a:off x="5913000" y="1800000"/>
            <a:ext cx="1" cy="3321752"/>
          </a:xfrm>
          <a:prstGeom prst="straightConnector1">
            <a:avLst/>
          </a:prstGeom>
          <a:noFill/>
          <a:ln w="25400" cap="flat" cmpd="sng">
            <a:solidFill>
              <a:srgbClr val="878375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0" name="Google Shape;80;p6"/>
          <p:cNvSpPr/>
          <p:nvPr/>
        </p:nvSpPr>
        <p:spPr>
          <a:xfrm>
            <a:off x="3825292" y="6297616"/>
            <a:ext cx="2807958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6"/>
          <p:cNvSpPr/>
          <p:nvPr/>
        </p:nvSpPr>
        <p:spPr>
          <a:xfrm>
            <a:off x="944384" y="6297852"/>
            <a:ext cx="2807958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2" name="Google Shape;82;p6"/>
          <p:cNvGrpSpPr/>
          <p:nvPr/>
        </p:nvGrpSpPr>
        <p:grpSpPr>
          <a:xfrm>
            <a:off x="50799" y="6297262"/>
            <a:ext cx="820635" cy="504000"/>
            <a:chOff x="800866" y="1261912"/>
            <a:chExt cx="820635" cy="735107"/>
          </a:xfrm>
        </p:grpSpPr>
        <p:sp>
          <p:nvSpPr>
            <p:cNvPr id="83" name="Google Shape;83;p6"/>
            <p:cNvSpPr/>
            <p:nvPr/>
          </p:nvSpPr>
          <p:spPr>
            <a:xfrm>
              <a:off x="974224" y="1263092"/>
              <a:ext cx="647277" cy="733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800866" y="1261912"/>
              <a:ext cx="558912" cy="735107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85" name="Google Shape;85;p6"/>
          <p:cNvGrpSpPr/>
          <p:nvPr/>
        </p:nvGrpSpPr>
        <p:grpSpPr>
          <a:xfrm>
            <a:off x="6706201" y="6297261"/>
            <a:ext cx="2389671" cy="504119"/>
            <a:chOff x="6706201" y="6297261"/>
            <a:chExt cx="2389671" cy="504119"/>
          </a:xfrm>
        </p:grpSpPr>
        <p:sp>
          <p:nvSpPr>
            <p:cNvPr id="86" name="Google Shape;86;p6"/>
            <p:cNvSpPr/>
            <p:nvPr/>
          </p:nvSpPr>
          <p:spPr>
            <a:xfrm>
              <a:off x="6706201" y="6297380"/>
              <a:ext cx="2137010" cy="5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536960" y="6297261"/>
              <a:ext cx="558912" cy="504000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8" name="Google Shape;88;p6"/>
          <p:cNvSpPr txBox="1"/>
          <p:nvPr/>
        </p:nvSpPr>
        <p:spPr>
          <a:xfrm>
            <a:off x="8566139" y="6410761"/>
            <a:ext cx="283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8422637" y="6473430"/>
            <a:ext cx="144001" cy="137144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43B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6"/>
          <p:cNvSpPr txBox="1">
            <a:spLocks noGrp="1"/>
          </p:cNvSpPr>
          <p:nvPr>
            <p:ph type="body" idx="2"/>
          </p:nvPr>
        </p:nvSpPr>
        <p:spPr>
          <a:xfrm>
            <a:off x="3401998" y="1799997"/>
            <a:ext cx="2340001" cy="33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⎼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●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1" name="Google Shape;91;p6"/>
          <p:cNvSpPr txBox="1">
            <a:spLocks noGrp="1"/>
          </p:cNvSpPr>
          <p:nvPr>
            <p:ph type="body" idx="3"/>
          </p:nvPr>
        </p:nvSpPr>
        <p:spPr>
          <a:xfrm>
            <a:off x="6083997" y="1799997"/>
            <a:ext cx="2340001" cy="3321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⎼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●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92" name="Google Shape;92;p6"/>
          <p:cNvPicPr preferRelativeResize="0"/>
          <p:nvPr/>
        </p:nvPicPr>
        <p:blipFill rotWithShape="1">
          <a:blip r:embed="rId3">
            <a:alphaModFix/>
          </a:blip>
          <a:srcRect b="36285"/>
          <a:stretch/>
        </p:blipFill>
        <p:spPr>
          <a:xfrm>
            <a:off x="5403592" y="0"/>
            <a:ext cx="3740408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"/>
          <p:cNvSpPr txBox="1">
            <a:spLocks noGrp="1"/>
          </p:cNvSpPr>
          <p:nvPr>
            <p:ph type="body" idx="4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⎼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●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General-Text+Frame">
  <p:cSld name="PlayfulParadigm_General-Text+Fram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719999" y="1800000"/>
            <a:ext cx="4573361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19999" y="2169331"/>
            <a:ext cx="4573361" cy="213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Char char="⎼"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3825292" y="6297616"/>
            <a:ext cx="2807958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944384" y="6297852"/>
            <a:ext cx="2807958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0" name="Google Shape;100;p7"/>
          <p:cNvGrpSpPr/>
          <p:nvPr/>
        </p:nvGrpSpPr>
        <p:grpSpPr>
          <a:xfrm>
            <a:off x="50799" y="6297262"/>
            <a:ext cx="820635" cy="504000"/>
            <a:chOff x="800866" y="1261912"/>
            <a:chExt cx="820635" cy="735107"/>
          </a:xfrm>
        </p:grpSpPr>
        <p:sp>
          <p:nvSpPr>
            <p:cNvPr id="101" name="Google Shape;101;p7"/>
            <p:cNvSpPr/>
            <p:nvPr/>
          </p:nvSpPr>
          <p:spPr>
            <a:xfrm>
              <a:off x="974224" y="1263092"/>
              <a:ext cx="647277" cy="733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00866" y="1261912"/>
              <a:ext cx="558912" cy="735107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03" name="Google Shape;103;p7"/>
          <p:cNvGrpSpPr/>
          <p:nvPr/>
        </p:nvGrpSpPr>
        <p:grpSpPr>
          <a:xfrm>
            <a:off x="6706201" y="6297261"/>
            <a:ext cx="2389671" cy="504119"/>
            <a:chOff x="6706201" y="6297261"/>
            <a:chExt cx="2389671" cy="504119"/>
          </a:xfrm>
        </p:grpSpPr>
        <p:sp>
          <p:nvSpPr>
            <p:cNvPr id="104" name="Google Shape;104;p7"/>
            <p:cNvSpPr/>
            <p:nvPr/>
          </p:nvSpPr>
          <p:spPr>
            <a:xfrm>
              <a:off x="6706201" y="6297380"/>
              <a:ext cx="2137010" cy="5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536960" y="6297261"/>
              <a:ext cx="558912" cy="504000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6" name="Google Shape;106;p7"/>
          <p:cNvSpPr txBox="1"/>
          <p:nvPr/>
        </p:nvSpPr>
        <p:spPr>
          <a:xfrm>
            <a:off x="8566139" y="6410761"/>
            <a:ext cx="283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8422637" y="6473430"/>
            <a:ext cx="144001" cy="137144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43B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2"/>
          </p:nvPr>
        </p:nvSpPr>
        <p:spPr>
          <a:xfrm>
            <a:off x="5543999" y="1799998"/>
            <a:ext cx="2879999" cy="2509284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⎼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None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●"/>
              <a:defRPr sz="18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09" name="Google Shape;109;p7"/>
          <p:cNvPicPr preferRelativeResize="0"/>
          <p:nvPr/>
        </p:nvPicPr>
        <p:blipFill rotWithShape="1">
          <a:blip r:embed="rId3">
            <a:alphaModFix/>
          </a:blip>
          <a:srcRect b="36285"/>
          <a:stretch/>
        </p:blipFill>
        <p:spPr>
          <a:xfrm>
            <a:off x="5403592" y="0"/>
            <a:ext cx="3740408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⎼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●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General-Text+image">
  <p:cSld name="PlayfulParadigm_General-Text+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719999" y="1800000"/>
            <a:ext cx="4573361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None/>
              <a:defRPr sz="2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8B2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F08B2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body" idx="1"/>
          </p:nvPr>
        </p:nvSpPr>
        <p:spPr>
          <a:xfrm>
            <a:off x="719999" y="2169331"/>
            <a:ext cx="4573361" cy="213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Char char="⎼"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16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8"/>
          <p:cNvSpPr>
            <a:spLocks noGrp="1"/>
          </p:cNvSpPr>
          <p:nvPr>
            <p:ph type="pic" idx="2"/>
          </p:nvPr>
        </p:nvSpPr>
        <p:spPr>
          <a:xfrm>
            <a:off x="5597525" y="1800000"/>
            <a:ext cx="3546475" cy="41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None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⎼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None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●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3825292" y="6297616"/>
            <a:ext cx="2807958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944384" y="6297852"/>
            <a:ext cx="2807958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8" name="Google Shape;118;p8"/>
          <p:cNvGrpSpPr/>
          <p:nvPr/>
        </p:nvGrpSpPr>
        <p:grpSpPr>
          <a:xfrm>
            <a:off x="50799" y="6297262"/>
            <a:ext cx="820635" cy="504000"/>
            <a:chOff x="800866" y="1261912"/>
            <a:chExt cx="820635" cy="735107"/>
          </a:xfrm>
        </p:grpSpPr>
        <p:sp>
          <p:nvSpPr>
            <p:cNvPr id="119" name="Google Shape;119;p8"/>
            <p:cNvSpPr/>
            <p:nvPr/>
          </p:nvSpPr>
          <p:spPr>
            <a:xfrm>
              <a:off x="974224" y="1263092"/>
              <a:ext cx="647277" cy="733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00866" y="1261912"/>
              <a:ext cx="558912" cy="735107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6706201" y="6297261"/>
            <a:ext cx="2389671" cy="504119"/>
            <a:chOff x="6706201" y="6297261"/>
            <a:chExt cx="2389671" cy="504119"/>
          </a:xfrm>
        </p:grpSpPr>
        <p:sp>
          <p:nvSpPr>
            <p:cNvPr id="122" name="Google Shape;122;p8"/>
            <p:cNvSpPr/>
            <p:nvPr/>
          </p:nvSpPr>
          <p:spPr>
            <a:xfrm>
              <a:off x="6706201" y="6297380"/>
              <a:ext cx="2137010" cy="5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8536960" y="6297261"/>
              <a:ext cx="558912" cy="504000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4" name="Google Shape;124;p8"/>
          <p:cNvSpPr txBox="1"/>
          <p:nvPr/>
        </p:nvSpPr>
        <p:spPr>
          <a:xfrm>
            <a:off x="8566139" y="6410761"/>
            <a:ext cx="283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8422637" y="6473430"/>
            <a:ext cx="144001" cy="137144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43B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b="36285"/>
          <a:stretch/>
        </p:blipFill>
        <p:spPr>
          <a:xfrm>
            <a:off x="5403592" y="0"/>
            <a:ext cx="3740408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 txBox="1">
            <a:spLocks noGrp="1"/>
          </p:cNvSpPr>
          <p:nvPr>
            <p:ph type="body" idx="3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⎼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●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layfulParadigm_General-Image">
  <p:cSld name="PlayfulParadigm_General-Imag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9"/>
          <p:cNvSpPr>
            <a:spLocks noGrp="1"/>
          </p:cNvSpPr>
          <p:nvPr>
            <p:ph type="pic" idx="2"/>
          </p:nvPr>
        </p:nvSpPr>
        <p:spPr>
          <a:xfrm>
            <a:off x="719996" y="1799994"/>
            <a:ext cx="5400001" cy="405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1600"/>
              <a:buFont typeface="Century Gothic"/>
              <a:buNone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None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⎼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None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●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1" name="Google Shape;131;p9"/>
          <p:cNvSpPr/>
          <p:nvPr/>
        </p:nvSpPr>
        <p:spPr>
          <a:xfrm>
            <a:off x="3825292" y="6297616"/>
            <a:ext cx="2807958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944384" y="6297852"/>
            <a:ext cx="2807958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3" name="Google Shape;133;p9"/>
          <p:cNvGrpSpPr/>
          <p:nvPr/>
        </p:nvGrpSpPr>
        <p:grpSpPr>
          <a:xfrm>
            <a:off x="50799" y="6297262"/>
            <a:ext cx="820635" cy="504000"/>
            <a:chOff x="800866" y="1261912"/>
            <a:chExt cx="820635" cy="735107"/>
          </a:xfrm>
        </p:grpSpPr>
        <p:sp>
          <p:nvSpPr>
            <p:cNvPr id="134" name="Google Shape;134;p9"/>
            <p:cNvSpPr/>
            <p:nvPr/>
          </p:nvSpPr>
          <p:spPr>
            <a:xfrm>
              <a:off x="974224" y="1263092"/>
              <a:ext cx="647277" cy="7339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00866" y="1261912"/>
              <a:ext cx="558912" cy="735107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6" name="Google Shape;136;p9"/>
          <p:cNvGrpSpPr/>
          <p:nvPr/>
        </p:nvGrpSpPr>
        <p:grpSpPr>
          <a:xfrm>
            <a:off x="6706201" y="6297261"/>
            <a:ext cx="2389671" cy="504119"/>
            <a:chOff x="6706201" y="6297261"/>
            <a:chExt cx="2389671" cy="504119"/>
          </a:xfrm>
        </p:grpSpPr>
        <p:sp>
          <p:nvSpPr>
            <p:cNvPr id="137" name="Google Shape;137;p9"/>
            <p:cNvSpPr/>
            <p:nvPr/>
          </p:nvSpPr>
          <p:spPr>
            <a:xfrm>
              <a:off x="6706201" y="6297380"/>
              <a:ext cx="2137010" cy="50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536960" y="6297261"/>
              <a:ext cx="558912" cy="504000"/>
            </a:xfrm>
            <a:prstGeom prst="chevron">
              <a:avLst>
                <a:gd name="adj" fmla="val 295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entury Gothic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9" name="Google Shape;139;p9"/>
          <p:cNvSpPr txBox="1"/>
          <p:nvPr/>
        </p:nvSpPr>
        <p:spPr>
          <a:xfrm>
            <a:off x="8566139" y="6410761"/>
            <a:ext cx="283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8422637" y="6473430"/>
            <a:ext cx="144001" cy="137144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43B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1" name="Google Shape;141;p9"/>
          <p:cNvPicPr preferRelativeResize="0"/>
          <p:nvPr/>
        </p:nvPicPr>
        <p:blipFill rotWithShape="1">
          <a:blip r:embed="rId3">
            <a:alphaModFix/>
          </a:blip>
          <a:srcRect b="36285"/>
          <a:stretch/>
        </p:blipFill>
        <p:spPr>
          <a:xfrm>
            <a:off x="5403592" y="0"/>
            <a:ext cx="3740408" cy="12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9"/>
          <p:cNvSpPr txBox="1">
            <a:spLocks noGrp="1"/>
          </p:cNvSpPr>
          <p:nvPr>
            <p:ph type="body" idx="1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⎼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●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78375"/>
              </a:buClr>
              <a:buSzPts val="2000"/>
              <a:buFont typeface="Century Gothic"/>
              <a:buChar char="•"/>
              <a:defRPr sz="2000" b="1" i="0" u="none" strike="noStrike" cap="none">
                <a:solidFill>
                  <a:srgbClr val="87837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1589" y="359263"/>
            <a:ext cx="1733886" cy="68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0" cy="68124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0" y="0"/>
            <a:ext cx="6706201" cy="2052000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5271" y="76373"/>
            <a:ext cx="3740408" cy="189925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title"/>
          </p:nvPr>
        </p:nvSpPr>
        <p:spPr>
          <a:xfrm>
            <a:off x="4031953" y="3761508"/>
            <a:ext cx="4246152" cy="202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</a:pPr>
            <a:br>
              <a:rPr lang="it-IT" sz="1400" i="1" dirty="0"/>
            </a:br>
            <a:br>
              <a:rPr lang="it-IT" sz="1400" i="1" dirty="0"/>
            </a:br>
            <a:r>
              <a:rPr lang="lv-LV" sz="1400" i="1" dirty="0"/>
              <a:t>SPĒLES PARADIGMA II</a:t>
            </a:r>
            <a:br>
              <a:rPr lang="lv-LV" sz="1400" i="1" dirty="0"/>
            </a:br>
            <a:br>
              <a:rPr lang="lv-LV" sz="1400" i="1" dirty="0"/>
            </a:br>
            <a:r>
              <a:rPr lang="lv-LV" sz="1400" i="1" dirty="0"/>
              <a:t>1.ekspertu darba grupa</a:t>
            </a:r>
            <a:br>
              <a:rPr lang="lv-LV" sz="1400" i="1" dirty="0"/>
            </a:br>
            <a:r>
              <a:rPr lang="lv-LV" sz="1400" i="1" dirty="0"/>
              <a:t>29.10.2021. </a:t>
            </a:r>
            <a:br>
              <a:rPr lang="it-IT" sz="1400" i="1" dirty="0"/>
            </a:br>
            <a:br>
              <a:rPr lang="it-IT" sz="1400" i="1" dirty="0"/>
            </a:br>
            <a:endParaRPr sz="14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B599E-D72E-4C07-A234-36F4410378C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C3C5AED0-F77D-44B2-B48B-5BFE9F1C440A}"/>
              </a:ext>
            </a:extLst>
          </p:cNvPr>
          <p:cNvSpPr/>
          <p:nvPr/>
        </p:nvSpPr>
        <p:spPr>
          <a:xfrm>
            <a:off x="668746" y="2119174"/>
            <a:ext cx="390325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000" b="1" dirty="0">
                <a:solidFill>
                  <a:schemeClr val="accent1"/>
                </a:solidFill>
                <a:latin typeface="Century Gothic"/>
                <a:sym typeface="Century Gothic"/>
              </a:rPr>
              <a:t>KO VARAM DARĪT LABĀK? </a:t>
            </a:r>
          </a:p>
          <a:p>
            <a:r>
              <a:rPr lang="lv-LV" sz="1600" dirty="0">
                <a:solidFill>
                  <a:srgbClr val="58595B"/>
                </a:solidFill>
                <a:latin typeface="+mn-lt"/>
                <a:sym typeface="Century Gothic"/>
              </a:rPr>
              <a:t>Bērni un jaunieši </a:t>
            </a:r>
            <a:r>
              <a:rPr lang="it-IT" sz="1600" dirty="0">
                <a:solidFill>
                  <a:srgbClr val="58595B"/>
                </a:solidFill>
                <a:latin typeface="+mn-lt"/>
                <a:sym typeface="Century Gothic"/>
              </a:rPr>
              <a:t>Covid-19 </a:t>
            </a:r>
            <a:r>
              <a:rPr lang="lv-LV" sz="1600" dirty="0">
                <a:solidFill>
                  <a:srgbClr val="58595B"/>
                </a:solidFill>
                <a:latin typeface="+mn-lt"/>
                <a:sym typeface="Century Gothic"/>
              </a:rPr>
              <a:t>apstākļos ir spiesti mācīties attālināti, kas nozīmē arī iespējamas sekas: nepabeigtas mācības, depresija un izolācija. </a:t>
            </a:r>
            <a:r>
              <a:rPr lang="it-IT" sz="1600" dirty="0">
                <a:solidFill>
                  <a:srgbClr val="58595B"/>
                </a:solidFill>
                <a:latin typeface="+mn-lt"/>
                <a:sym typeface="Century Gothic"/>
              </a:rPr>
              <a:t> </a:t>
            </a:r>
          </a:p>
          <a:p>
            <a:endParaRPr lang="it-IT" sz="1600" dirty="0">
              <a:solidFill>
                <a:srgbClr val="58595B"/>
              </a:solidFill>
              <a:latin typeface="+mn-lt"/>
              <a:sym typeface="Century Gothic"/>
            </a:endParaRPr>
          </a:p>
          <a:p>
            <a:r>
              <a:rPr lang="lv-LV" sz="1600" dirty="0">
                <a:solidFill>
                  <a:srgbClr val="58595B"/>
                </a:solidFill>
                <a:latin typeface="+mn-lt"/>
                <a:sym typeface="Century Gothic"/>
              </a:rPr>
              <a:t>Atbilstošas aktivitātes izglītībā ļautu viņiem sekot mācību procesam, pat ja tas notiek, izmantojot tiešsaistes digitālos rīkus.</a:t>
            </a:r>
            <a:endParaRPr lang="it-IT" sz="1600" dirty="0">
              <a:solidFill>
                <a:srgbClr val="58595B"/>
              </a:solidFill>
              <a:latin typeface="+mn-lt"/>
              <a:sym typeface="Century Gothic"/>
            </a:endParaRPr>
          </a:p>
        </p:txBody>
      </p:sp>
      <p:pic>
        <p:nvPicPr>
          <p:cNvPr id="7" name="Segnaposto immagine 9" descr="Immagine che contiene persona, interni, gruppo&#10;&#10;Descrizione generata automaticamente">
            <a:extLst>
              <a:ext uri="{FF2B5EF4-FFF2-40B4-BE49-F238E27FC236}">
                <a16:creationId xmlns:a16="http://schemas.microsoft.com/office/drawing/2014/main" id="{FBAAC9D2-0103-4F56-BEDA-0756D75DE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3" t="30168" r="18367" b="17213"/>
          <a:stretch/>
        </p:blipFill>
        <p:spPr>
          <a:xfrm>
            <a:off x="4884129" y="1936097"/>
            <a:ext cx="3903254" cy="31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C713FD-EA7E-0A4E-B918-7712DC4F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02" y="1501890"/>
            <a:ext cx="7674199" cy="492443"/>
          </a:xfrm>
        </p:spPr>
        <p:txBody>
          <a:bodyPr/>
          <a:lstStyle/>
          <a:p>
            <a:r>
              <a:rPr lang="lv-LV" dirty="0"/>
              <a:t>Modulis 4: Spēle veselībai un labklājībai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C43CFA-ABD1-2442-9FD8-A5B075047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200" y="2747578"/>
            <a:ext cx="3852001" cy="3770253"/>
          </a:xfrm>
        </p:spPr>
        <p:txBody>
          <a:bodyPr/>
          <a:lstStyle/>
          <a:p>
            <a:pPr marL="101600" indent="0" algn="just">
              <a:buNone/>
            </a:pP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Paredzēts iedzīvotāju veselībai, labklājībai un ilgtspējīgai kopienas attīstībai. Īpaša uzmanība pievērsta senioriem un cilvēkiem no riska grupām.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dirty="0">
                <a:solidFill>
                  <a:srgbClr val="58595B"/>
                </a:solidFill>
                <a:latin typeface="+mn-lt"/>
              </a:rPr>
              <a:t>“CamminaMenti – 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darbini smadzenes!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” 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senioriem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dirty="0">
                <a:solidFill>
                  <a:srgbClr val="58595B"/>
                </a:solidFill>
                <a:latin typeface="+mn-lt"/>
              </a:rPr>
              <a:t>“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Pārvaldi savas emocijas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” 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bērniem un pusaudžiem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; </a:t>
            </a:r>
            <a:endParaRPr lang="lv-LV" sz="1600" b="0" dirty="0">
              <a:solidFill>
                <a:srgbClr val="58595B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b="0" dirty="0">
                <a:solidFill>
                  <a:srgbClr val="58595B"/>
                </a:solidFill>
                <a:latin typeface="+mn-lt"/>
              </a:rPr>
              <a:t>“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Gudrā spēle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”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,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 </a:t>
            </a:r>
            <a:r>
              <a:rPr lang="lv-LV" sz="1600" b="0" dirty="0">
                <a:solidFill>
                  <a:srgbClr val="58595B"/>
                </a:solidFill>
                <a:latin typeface="+mn-lt"/>
              </a:rPr>
              <a:t>lai pārvarētu azartspēļu atkarību</a:t>
            </a:r>
            <a:r>
              <a:rPr lang="it-IT" sz="1600" b="0" dirty="0">
                <a:solidFill>
                  <a:srgbClr val="58595B"/>
                </a:solidFill>
                <a:latin typeface="+mn-lt"/>
              </a:rPr>
              <a:t>.</a:t>
            </a:r>
          </a:p>
          <a:p>
            <a:pPr marL="101600" indent="0" algn="just">
              <a:buNone/>
            </a:pPr>
            <a:endParaRPr lang="lv-LV" sz="1600" b="0" i="0" dirty="0">
              <a:solidFill>
                <a:srgbClr val="58595B"/>
              </a:solidFill>
              <a:effectLst/>
              <a:latin typeface="+mn-lt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94399F-5071-9649-B55D-DA2E6C23254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egnaposto immagine 5" descr="Immagine che contiene testo, interni, pavimento, soffitto&#10;&#10;Descrizione generata automaticamente">
            <a:extLst>
              <a:ext uri="{FF2B5EF4-FFF2-40B4-BE49-F238E27FC236}">
                <a16:creationId xmlns:a16="http://schemas.microsoft.com/office/drawing/2014/main" id="{6C1EA7AE-0BA7-4698-B77E-630411E9A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72" t="28151" r="18344" b="21208"/>
          <a:stretch/>
        </p:blipFill>
        <p:spPr>
          <a:xfrm>
            <a:off x="5069671" y="2226267"/>
            <a:ext cx="3369227" cy="35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5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B599E-D72E-4C07-A234-36F4410378C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C3C5AED0-F77D-44B2-B48B-5BFE9F1C440A}"/>
              </a:ext>
            </a:extLst>
          </p:cNvPr>
          <p:cNvSpPr/>
          <p:nvPr/>
        </p:nvSpPr>
        <p:spPr>
          <a:xfrm>
            <a:off x="668746" y="2119174"/>
            <a:ext cx="390325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000" b="1" dirty="0">
                <a:solidFill>
                  <a:schemeClr val="accent1"/>
                </a:solidFill>
                <a:latin typeface="Century Gothic"/>
                <a:sym typeface="Century Gothic"/>
              </a:rPr>
              <a:t>KO VARAM DARĪT LABĀK? </a:t>
            </a:r>
          </a:p>
          <a:p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Modulis paredz tiešsaistes resursa izveidi, kas novērstu vientulību, depresiju, izolāciju, riska uzvedību (azartspēles) un uzlabot emocionālo veselību visām iedzīvotāju grupām. </a:t>
            </a:r>
          </a:p>
          <a:p>
            <a:endParaRPr lang="it-IT" sz="1600" dirty="0">
              <a:solidFill>
                <a:schemeClr val="tx1"/>
              </a:solidFill>
              <a:latin typeface="+mn-lt"/>
              <a:sym typeface="Century Gothic"/>
            </a:endParaRPr>
          </a:p>
          <a:p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Moduļa ietvaros tiks izstrādāta Spēļu laboratorija veselībai un labklājībai.</a:t>
            </a:r>
            <a:endParaRPr lang="it-IT" sz="1600" dirty="0">
              <a:solidFill>
                <a:srgbClr val="58595B"/>
              </a:solidFill>
              <a:latin typeface="+mn-lt"/>
              <a:sym typeface="Century Gothic"/>
            </a:endParaRPr>
          </a:p>
        </p:txBody>
      </p:sp>
      <p:pic>
        <p:nvPicPr>
          <p:cNvPr id="6" name="Google Shape;295;p22">
            <a:extLst>
              <a:ext uri="{FF2B5EF4-FFF2-40B4-BE49-F238E27FC236}">
                <a16:creationId xmlns:a16="http://schemas.microsoft.com/office/drawing/2014/main" id="{B400CF62-526F-440F-9BCE-C2B2EDB80E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07407" y="1664208"/>
            <a:ext cx="4369585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74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12315-9687-47B3-8ABB-E5A09D7C688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BF0C79-4EFB-41E9-8D86-D3FAD2576405}"/>
              </a:ext>
            </a:extLst>
          </p:cNvPr>
          <p:cNvGrpSpPr/>
          <p:nvPr/>
        </p:nvGrpSpPr>
        <p:grpSpPr>
          <a:xfrm>
            <a:off x="261023" y="1494346"/>
            <a:ext cx="8721652" cy="4172559"/>
            <a:chOff x="226071" y="628374"/>
            <a:chExt cx="8721652" cy="4172559"/>
          </a:xfrm>
        </p:grpSpPr>
        <p:sp>
          <p:nvSpPr>
            <p:cNvPr id="6" name="Rettangolo con angoli arrotondati 1">
              <a:extLst>
                <a:ext uri="{FF2B5EF4-FFF2-40B4-BE49-F238E27FC236}">
                  <a16:creationId xmlns:a16="http://schemas.microsoft.com/office/drawing/2014/main" id="{BB3DC11E-B7E1-4A17-A55F-159135EDFC3B}"/>
                </a:ext>
              </a:extLst>
            </p:cNvPr>
            <p:cNvSpPr/>
            <p:nvPr/>
          </p:nvSpPr>
          <p:spPr>
            <a:xfrm>
              <a:off x="264696" y="1466528"/>
              <a:ext cx="980258" cy="1164055"/>
            </a:xfrm>
            <a:prstGeom prst="roundRect">
              <a:avLst/>
            </a:prstGeom>
            <a:solidFill>
              <a:srgbClr val="D91A6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TNM 1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Kick off Module 1 – part 1 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Udine</a:t>
              </a:r>
            </a:p>
          </p:txBody>
        </p:sp>
        <p:sp>
          <p:nvSpPr>
            <p:cNvPr id="7" name="Rettangolo 5">
              <a:extLst>
                <a:ext uri="{FF2B5EF4-FFF2-40B4-BE49-F238E27FC236}">
                  <a16:creationId xmlns:a16="http://schemas.microsoft.com/office/drawing/2014/main" id="{DBBD5769-29E0-41F8-833F-9450387E65F2}"/>
                </a:ext>
              </a:extLst>
            </p:cNvPr>
            <p:cNvSpPr/>
            <p:nvPr/>
          </p:nvSpPr>
          <p:spPr>
            <a:xfrm>
              <a:off x="226071" y="2699819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Sept 30 </a:t>
              </a:r>
            </a:p>
          </p:txBody>
        </p:sp>
        <p:sp>
          <p:nvSpPr>
            <p:cNvPr id="8" name="CasellaDiTesto 6">
              <a:extLst>
                <a:ext uri="{FF2B5EF4-FFF2-40B4-BE49-F238E27FC236}">
                  <a16:creationId xmlns:a16="http://schemas.microsoft.com/office/drawing/2014/main" id="{D97CDCF2-E725-4977-95A7-854EA9B0CF04}"/>
                </a:ext>
              </a:extLst>
            </p:cNvPr>
            <p:cNvSpPr txBox="1"/>
            <p:nvPr/>
          </p:nvSpPr>
          <p:spPr>
            <a:xfrm>
              <a:off x="253212" y="3007596"/>
              <a:ext cx="12382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Network overview + Playful Philosophy</a:t>
              </a:r>
            </a:p>
            <a:p>
              <a:r>
                <a:rPr lang="en-GB" sz="1200" dirty="0"/>
                <a:t>Playful 1</a:t>
              </a:r>
            </a:p>
            <a:p>
              <a:r>
                <a:rPr lang="en-GB" sz="1200" dirty="0"/>
                <a:t>Lesson Learnt </a:t>
              </a:r>
              <a:r>
                <a:rPr lang="en-GB" sz="1200" dirty="0" err="1"/>
                <a:t>Ludobus</a:t>
              </a:r>
              <a:endParaRPr lang="en-GB" sz="1200" dirty="0"/>
            </a:p>
            <a:p>
              <a:r>
                <a:rPr lang="en-GB" sz="1200" dirty="0"/>
                <a:t>Udine Study Visit</a:t>
              </a:r>
            </a:p>
          </p:txBody>
        </p:sp>
        <p:sp>
          <p:nvSpPr>
            <p:cNvPr id="9" name="Rettangolo con angoli arrotondati 25">
              <a:extLst>
                <a:ext uri="{FF2B5EF4-FFF2-40B4-BE49-F238E27FC236}">
                  <a16:creationId xmlns:a16="http://schemas.microsoft.com/office/drawing/2014/main" id="{8BADD021-8DB5-44C2-95E9-BD575D48AE70}"/>
                </a:ext>
              </a:extLst>
            </p:cNvPr>
            <p:cNvSpPr/>
            <p:nvPr/>
          </p:nvSpPr>
          <p:spPr>
            <a:xfrm>
              <a:off x="2333435" y="1394466"/>
              <a:ext cx="980258" cy="1164055"/>
            </a:xfrm>
            <a:prstGeom prst="roundRect">
              <a:avLst/>
            </a:prstGeom>
            <a:solidFill>
              <a:srgbClr val="D91A6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TNM 2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Module 2 </a:t>
              </a:r>
            </a:p>
            <a:p>
              <a:pPr algn="ctr"/>
              <a:r>
                <a:rPr lang="en-GB" sz="1200" dirty="0" err="1">
                  <a:solidFill>
                    <a:srgbClr val="FFFFFF"/>
                  </a:solidFill>
                </a:rPr>
                <a:t>Grosuplje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ttangolo con angoli arrotondati 27">
              <a:extLst>
                <a:ext uri="{FF2B5EF4-FFF2-40B4-BE49-F238E27FC236}">
                  <a16:creationId xmlns:a16="http://schemas.microsoft.com/office/drawing/2014/main" id="{E63DAF2F-5218-4C2B-BECF-0AF66DAE34C2}"/>
                </a:ext>
              </a:extLst>
            </p:cNvPr>
            <p:cNvSpPr/>
            <p:nvPr/>
          </p:nvSpPr>
          <p:spPr>
            <a:xfrm>
              <a:off x="3411354" y="1407695"/>
              <a:ext cx="1088546" cy="1164055"/>
            </a:xfrm>
            <a:prstGeom prst="roundRect">
              <a:avLst/>
            </a:prstGeom>
            <a:solidFill>
              <a:srgbClr val="D91A6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TNM 3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Module 1 - part 2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Jelgava</a:t>
              </a:r>
              <a:r>
                <a:rPr lang="lv-LV" sz="1200" dirty="0">
                  <a:solidFill>
                    <a:srgbClr val="FFFFFF"/>
                  </a:solidFill>
                </a:rPr>
                <a:t> </a:t>
              </a:r>
              <a:r>
                <a:rPr lang="lv-LV" sz="1200" dirty="0" err="1">
                  <a:solidFill>
                    <a:srgbClr val="FFFFFF"/>
                  </a:solidFill>
                </a:rPr>
                <a:t>Local</a:t>
              </a:r>
              <a:r>
                <a:rPr lang="lv-LV" sz="1200" dirty="0">
                  <a:solidFill>
                    <a:srgbClr val="FFFFFF"/>
                  </a:solidFill>
                </a:rPr>
                <a:t> </a:t>
              </a:r>
              <a:r>
                <a:rPr lang="lv-LV" sz="1200" dirty="0" err="1">
                  <a:solidFill>
                    <a:srgbClr val="FFFFFF"/>
                  </a:solidFill>
                </a:rPr>
                <a:t>Municipality</a:t>
              </a:r>
              <a:r>
                <a:rPr lang="en-GB" sz="12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1" name="Rettangolo con angoli arrotondati 31">
              <a:extLst>
                <a:ext uri="{FF2B5EF4-FFF2-40B4-BE49-F238E27FC236}">
                  <a16:creationId xmlns:a16="http://schemas.microsoft.com/office/drawing/2014/main" id="{E464721E-B37D-4EDD-9EB3-3EBEB6EA6BEF}"/>
                </a:ext>
              </a:extLst>
            </p:cNvPr>
            <p:cNvSpPr/>
            <p:nvPr/>
          </p:nvSpPr>
          <p:spPr>
            <a:xfrm>
              <a:off x="5647838" y="1402011"/>
              <a:ext cx="980258" cy="1164055"/>
            </a:xfrm>
            <a:prstGeom prst="roundRect">
              <a:avLst/>
            </a:prstGeom>
            <a:solidFill>
              <a:srgbClr val="D91A6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TNM 4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Module 3</a:t>
              </a:r>
            </a:p>
            <a:p>
              <a:pPr algn="ctr"/>
              <a:r>
                <a:rPr lang="en-GB" sz="1200" dirty="0" err="1">
                  <a:solidFill>
                    <a:srgbClr val="FFFFFF"/>
                  </a:solidFill>
                </a:rPr>
                <a:t>Lousa</a:t>
              </a:r>
              <a:r>
                <a:rPr lang="en-GB" sz="1400" dirty="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2" name="Rettangolo con angoli arrotondati 33">
              <a:extLst>
                <a:ext uri="{FF2B5EF4-FFF2-40B4-BE49-F238E27FC236}">
                  <a16:creationId xmlns:a16="http://schemas.microsoft.com/office/drawing/2014/main" id="{F8A0F3F0-13B3-4BD7-A943-75E78A057B22}"/>
                </a:ext>
              </a:extLst>
            </p:cNvPr>
            <p:cNvSpPr/>
            <p:nvPr/>
          </p:nvSpPr>
          <p:spPr>
            <a:xfrm>
              <a:off x="6774895" y="1394466"/>
              <a:ext cx="980258" cy="1164055"/>
            </a:xfrm>
            <a:prstGeom prst="roundRect">
              <a:avLst/>
            </a:prstGeom>
            <a:solidFill>
              <a:srgbClr val="D91A6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TNM 5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Module 4 </a:t>
              </a:r>
              <a:r>
                <a:rPr lang="en-GB" sz="1200" dirty="0" err="1">
                  <a:solidFill>
                    <a:srgbClr val="FFFFFF"/>
                  </a:solidFill>
                </a:rPr>
                <a:t>Igualada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  <p:sp>
          <p:nvSpPr>
            <p:cNvPr id="13" name="Rettangolo con angoli arrotondati 35">
              <a:extLst>
                <a:ext uri="{FF2B5EF4-FFF2-40B4-BE49-F238E27FC236}">
                  <a16:creationId xmlns:a16="http://schemas.microsoft.com/office/drawing/2014/main" id="{43889372-E6A3-4F61-9DF6-AFDCE760C6E7}"/>
                </a:ext>
              </a:extLst>
            </p:cNvPr>
            <p:cNvSpPr/>
            <p:nvPr/>
          </p:nvSpPr>
          <p:spPr>
            <a:xfrm>
              <a:off x="7884323" y="1394466"/>
              <a:ext cx="980258" cy="1164055"/>
            </a:xfrm>
            <a:prstGeom prst="roundRect">
              <a:avLst/>
            </a:prstGeom>
            <a:solidFill>
              <a:srgbClr val="D91A6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Final meeting</a:t>
              </a:r>
            </a:p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Udine </a:t>
              </a:r>
            </a:p>
          </p:txBody>
        </p:sp>
        <p:sp>
          <p:nvSpPr>
            <p:cNvPr id="14" name="Rettangolo con angoli arrotondati 37">
              <a:extLst>
                <a:ext uri="{FF2B5EF4-FFF2-40B4-BE49-F238E27FC236}">
                  <a16:creationId xmlns:a16="http://schemas.microsoft.com/office/drawing/2014/main" id="{37149408-85C2-47EC-B277-F6EF3933179E}"/>
                </a:ext>
              </a:extLst>
            </p:cNvPr>
            <p:cNvSpPr/>
            <p:nvPr/>
          </p:nvSpPr>
          <p:spPr>
            <a:xfrm>
              <a:off x="1371312" y="1464658"/>
              <a:ext cx="830467" cy="986178"/>
            </a:xfrm>
            <a:prstGeom prst="roundRect">
              <a:avLst/>
            </a:prstGeom>
            <a:solidFill>
              <a:srgbClr val="01A1D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>
                  <a:solidFill>
                    <a:srgbClr val="FFFFFF"/>
                  </a:solidFill>
                </a:rPr>
                <a:t>Online </a:t>
              </a:r>
              <a:r>
                <a:rPr lang="en-GB" sz="1200" dirty="0">
                  <a:solidFill>
                    <a:srgbClr val="FFFFFF"/>
                  </a:solidFill>
                </a:rPr>
                <a:t>Training</a:t>
              </a:r>
            </a:p>
          </p:txBody>
        </p:sp>
        <p:sp>
          <p:nvSpPr>
            <p:cNvPr id="15" name="Rettangolo 38">
              <a:extLst>
                <a:ext uri="{FF2B5EF4-FFF2-40B4-BE49-F238E27FC236}">
                  <a16:creationId xmlns:a16="http://schemas.microsoft.com/office/drawing/2014/main" id="{9DD170CD-96D0-4CEB-A460-75E67ED748DD}"/>
                </a:ext>
              </a:extLst>
            </p:cNvPr>
            <p:cNvSpPr/>
            <p:nvPr/>
          </p:nvSpPr>
          <p:spPr>
            <a:xfrm>
              <a:off x="1224268" y="2699819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June - Sept</a:t>
              </a:r>
            </a:p>
          </p:txBody>
        </p:sp>
        <p:sp>
          <p:nvSpPr>
            <p:cNvPr id="16" name="Rettangolo 39">
              <a:extLst>
                <a:ext uri="{FF2B5EF4-FFF2-40B4-BE49-F238E27FC236}">
                  <a16:creationId xmlns:a16="http://schemas.microsoft.com/office/drawing/2014/main" id="{E72D5509-FC95-4928-80F8-A25D31DDFED8}"/>
                </a:ext>
              </a:extLst>
            </p:cNvPr>
            <p:cNvSpPr/>
            <p:nvPr/>
          </p:nvSpPr>
          <p:spPr>
            <a:xfrm>
              <a:off x="2324465" y="2702042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Oct-Dec </a:t>
              </a:r>
            </a:p>
          </p:txBody>
        </p:sp>
        <p:sp>
          <p:nvSpPr>
            <p:cNvPr id="17" name="CasellaDiTesto 40">
              <a:extLst>
                <a:ext uri="{FF2B5EF4-FFF2-40B4-BE49-F238E27FC236}">
                  <a16:creationId xmlns:a16="http://schemas.microsoft.com/office/drawing/2014/main" id="{3872F70E-05AE-4B24-8202-1545580572B1}"/>
                </a:ext>
              </a:extLst>
            </p:cNvPr>
            <p:cNvSpPr txBox="1"/>
            <p:nvPr/>
          </p:nvSpPr>
          <p:spPr>
            <a:xfrm>
              <a:off x="2407984" y="3046607"/>
              <a:ext cx="1104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Toy Library</a:t>
              </a:r>
            </a:p>
            <a:p>
              <a:r>
                <a:rPr lang="en-GB" sz="1200" dirty="0"/>
                <a:t>Living Labs</a:t>
              </a:r>
            </a:p>
            <a:p>
              <a:r>
                <a:rPr lang="en-GB" sz="1200" dirty="0" err="1"/>
                <a:t>Grosuplje</a:t>
              </a:r>
              <a:r>
                <a:rPr lang="en-GB" sz="1200" dirty="0"/>
                <a:t> Study visit</a:t>
              </a:r>
            </a:p>
            <a:p>
              <a:endParaRPr lang="en-GB" sz="1200" dirty="0"/>
            </a:p>
          </p:txBody>
        </p:sp>
        <p:sp>
          <p:nvSpPr>
            <p:cNvPr id="18" name="CasellaDiTesto 41">
              <a:extLst>
                <a:ext uri="{FF2B5EF4-FFF2-40B4-BE49-F238E27FC236}">
                  <a16:creationId xmlns:a16="http://schemas.microsoft.com/office/drawing/2014/main" id="{EDA4F298-4174-4ADA-AF6B-0CD574204709}"/>
                </a:ext>
              </a:extLst>
            </p:cNvPr>
            <p:cNvSpPr txBox="1"/>
            <p:nvPr/>
          </p:nvSpPr>
          <p:spPr>
            <a:xfrm>
              <a:off x="1270657" y="3144710"/>
              <a:ext cx="10618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ULG</a:t>
              </a:r>
            </a:p>
            <a:p>
              <a:r>
                <a:rPr lang="en-GB" sz="1200" dirty="0"/>
                <a:t>Playful 1</a:t>
              </a:r>
            </a:p>
            <a:p>
              <a:r>
                <a:rPr lang="en-GB" sz="1200" dirty="0"/>
                <a:t>Lesson Learnt</a:t>
              </a:r>
            </a:p>
          </p:txBody>
        </p:sp>
        <p:sp>
          <p:nvSpPr>
            <p:cNvPr id="19" name="Rettangolo 42">
              <a:extLst>
                <a:ext uri="{FF2B5EF4-FFF2-40B4-BE49-F238E27FC236}">
                  <a16:creationId xmlns:a16="http://schemas.microsoft.com/office/drawing/2014/main" id="{E461B959-DDA8-471B-918F-778F9D3780B1}"/>
                </a:ext>
              </a:extLst>
            </p:cNvPr>
            <p:cNvSpPr/>
            <p:nvPr/>
          </p:nvSpPr>
          <p:spPr>
            <a:xfrm>
              <a:off x="3393415" y="2685551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Jan - Mar </a:t>
              </a:r>
            </a:p>
          </p:txBody>
        </p:sp>
        <p:sp>
          <p:nvSpPr>
            <p:cNvPr id="20" name="CasellaDiTesto 43">
              <a:extLst>
                <a:ext uri="{FF2B5EF4-FFF2-40B4-BE49-F238E27FC236}">
                  <a16:creationId xmlns:a16="http://schemas.microsoft.com/office/drawing/2014/main" id="{D0DE2FA2-273A-439F-8231-ED3F12E72D99}"/>
                </a:ext>
              </a:extLst>
            </p:cNvPr>
            <p:cNvSpPr txBox="1"/>
            <p:nvPr/>
          </p:nvSpPr>
          <p:spPr>
            <a:xfrm>
              <a:off x="3397063" y="3060398"/>
              <a:ext cx="10618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Placemaking</a:t>
              </a:r>
            </a:p>
            <a:p>
              <a:r>
                <a:rPr lang="en-GB" sz="1200" dirty="0"/>
                <a:t>Gender focus</a:t>
              </a:r>
            </a:p>
            <a:p>
              <a:r>
                <a:rPr lang="en-GB" sz="1200" dirty="0"/>
                <a:t>Playful tools for urban planning</a:t>
              </a:r>
            </a:p>
            <a:p>
              <a:r>
                <a:rPr lang="en-GB" sz="1200" dirty="0"/>
                <a:t>Jelgava Study visit</a:t>
              </a:r>
            </a:p>
            <a:p>
              <a:endParaRPr lang="en-GB" sz="1200" dirty="0"/>
            </a:p>
          </p:txBody>
        </p:sp>
        <p:sp>
          <p:nvSpPr>
            <p:cNvPr id="21" name="Rettangolo con angoli arrotondati 44">
              <a:extLst>
                <a:ext uri="{FF2B5EF4-FFF2-40B4-BE49-F238E27FC236}">
                  <a16:creationId xmlns:a16="http://schemas.microsoft.com/office/drawing/2014/main" id="{933282EE-F510-4BD1-923D-DF2DA0B70A02}"/>
                </a:ext>
              </a:extLst>
            </p:cNvPr>
            <p:cNvSpPr/>
            <p:nvPr/>
          </p:nvSpPr>
          <p:spPr>
            <a:xfrm>
              <a:off x="4604491" y="1444916"/>
              <a:ext cx="830467" cy="986178"/>
            </a:xfrm>
            <a:prstGeom prst="roundRect">
              <a:avLst/>
            </a:prstGeom>
            <a:solidFill>
              <a:srgbClr val="01A1D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FFFF"/>
                  </a:solidFill>
                </a:rPr>
                <a:t>Online Training</a:t>
              </a:r>
            </a:p>
          </p:txBody>
        </p:sp>
        <p:sp>
          <p:nvSpPr>
            <p:cNvPr id="22" name="Rettangolo 45">
              <a:extLst>
                <a:ext uri="{FF2B5EF4-FFF2-40B4-BE49-F238E27FC236}">
                  <a16:creationId xmlns:a16="http://schemas.microsoft.com/office/drawing/2014/main" id="{9DA05FC3-0381-47BD-8042-933C5047554D}"/>
                </a:ext>
              </a:extLst>
            </p:cNvPr>
            <p:cNvSpPr/>
            <p:nvPr/>
          </p:nvSpPr>
          <p:spPr>
            <a:xfrm>
              <a:off x="4522756" y="2691203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Jan - Mar </a:t>
              </a:r>
            </a:p>
          </p:txBody>
        </p:sp>
        <p:sp>
          <p:nvSpPr>
            <p:cNvPr id="23" name="CasellaDiTesto 46">
              <a:extLst>
                <a:ext uri="{FF2B5EF4-FFF2-40B4-BE49-F238E27FC236}">
                  <a16:creationId xmlns:a16="http://schemas.microsoft.com/office/drawing/2014/main" id="{10A8484C-DF4E-4325-BA77-2116A1CB0856}"/>
                </a:ext>
              </a:extLst>
            </p:cNvPr>
            <p:cNvSpPr txBox="1"/>
            <p:nvPr/>
          </p:nvSpPr>
          <p:spPr>
            <a:xfrm>
              <a:off x="4499900" y="3066050"/>
              <a:ext cx="1061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Digital games</a:t>
              </a:r>
            </a:p>
            <a:p>
              <a:r>
                <a:rPr lang="en-GB" sz="1200" dirty="0"/>
                <a:t>“Play at home resources”</a:t>
              </a:r>
            </a:p>
            <a:p>
              <a:endParaRPr lang="en-GB" sz="1200" dirty="0"/>
            </a:p>
          </p:txBody>
        </p:sp>
        <p:sp>
          <p:nvSpPr>
            <p:cNvPr id="24" name="Rettangolo 47">
              <a:extLst>
                <a:ext uri="{FF2B5EF4-FFF2-40B4-BE49-F238E27FC236}">
                  <a16:creationId xmlns:a16="http://schemas.microsoft.com/office/drawing/2014/main" id="{D22FC0D1-05FF-42FB-BBF1-FD37476EA818}"/>
                </a:ext>
              </a:extLst>
            </p:cNvPr>
            <p:cNvSpPr/>
            <p:nvPr/>
          </p:nvSpPr>
          <p:spPr>
            <a:xfrm>
              <a:off x="5614756" y="2685550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April - June </a:t>
              </a:r>
            </a:p>
          </p:txBody>
        </p:sp>
        <p:sp>
          <p:nvSpPr>
            <p:cNvPr id="25" name="CasellaDiTesto 48">
              <a:extLst>
                <a:ext uri="{FF2B5EF4-FFF2-40B4-BE49-F238E27FC236}">
                  <a16:creationId xmlns:a16="http://schemas.microsoft.com/office/drawing/2014/main" id="{ED852B58-D7D6-4BB4-964C-0FC9E68425B0}"/>
                </a:ext>
              </a:extLst>
            </p:cNvPr>
            <p:cNvSpPr txBox="1"/>
            <p:nvPr/>
          </p:nvSpPr>
          <p:spPr>
            <a:xfrm>
              <a:off x="5629240" y="3209622"/>
              <a:ext cx="12664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Playful Education</a:t>
              </a:r>
            </a:p>
            <a:p>
              <a:r>
                <a:rPr lang="en-GB" sz="1200" dirty="0"/>
                <a:t>Play events</a:t>
              </a:r>
            </a:p>
            <a:p>
              <a:r>
                <a:rPr lang="en-GB" sz="1200" dirty="0"/>
                <a:t>Play education for adolescents</a:t>
              </a:r>
            </a:p>
            <a:p>
              <a:r>
                <a:rPr lang="en-GB" sz="1200" dirty="0" err="1"/>
                <a:t>Lousa</a:t>
              </a:r>
              <a:r>
                <a:rPr lang="en-GB" sz="1200" dirty="0"/>
                <a:t> Study visit</a:t>
              </a:r>
            </a:p>
            <a:p>
              <a:r>
                <a:rPr lang="en-GB" sz="1200" dirty="0"/>
                <a:t>Mid Term Reflection</a:t>
              </a:r>
            </a:p>
            <a:p>
              <a:endParaRPr lang="en-GB" sz="1200" dirty="0"/>
            </a:p>
          </p:txBody>
        </p:sp>
        <p:sp>
          <p:nvSpPr>
            <p:cNvPr id="26" name="Rettangolo 49">
              <a:extLst>
                <a:ext uri="{FF2B5EF4-FFF2-40B4-BE49-F238E27FC236}">
                  <a16:creationId xmlns:a16="http://schemas.microsoft.com/office/drawing/2014/main" id="{5ABB7531-7214-4C34-8B2F-AB02C0C48120}"/>
                </a:ext>
              </a:extLst>
            </p:cNvPr>
            <p:cNvSpPr/>
            <p:nvPr/>
          </p:nvSpPr>
          <p:spPr>
            <a:xfrm>
              <a:off x="6776949" y="2685549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Jul - Sept </a:t>
              </a:r>
            </a:p>
          </p:txBody>
        </p:sp>
        <p:sp>
          <p:nvSpPr>
            <p:cNvPr id="27" name="CasellaDiTesto 50">
              <a:extLst>
                <a:ext uri="{FF2B5EF4-FFF2-40B4-BE49-F238E27FC236}">
                  <a16:creationId xmlns:a16="http://schemas.microsoft.com/office/drawing/2014/main" id="{33DE36E0-44A9-4E6E-AF6C-37F953EB6510}"/>
                </a:ext>
              </a:extLst>
            </p:cNvPr>
            <p:cNvSpPr txBox="1"/>
            <p:nvPr/>
          </p:nvSpPr>
          <p:spPr>
            <a:xfrm>
              <a:off x="6812371" y="3046607"/>
              <a:ext cx="1061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Healthy City Concept and Activities</a:t>
              </a:r>
            </a:p>
            <a:p>
              <a:r>
                <a:rPr lang="en-GB" sz="1200" dirty="0"/>
                <a:t>Hackathon Play Lab on health and wellbeing and happier cities</a:t>
              </a:r>
            </a:p>
            <a:p>
              <a:endParaRPr lang="en-GB" sz="1200" dirty="0"/>
            </a:p>
          </p:txBody>
        </p:sp>
        <p:sp>
          <p:nvSpPr>
            <p:cNvPr id="28" name="Rettangolo 52">
              <a:extLst>
                <a:ext uri="{FF2B5EF4-FFF2-40B4-BE49-F238E27FC236}">
                  <a16:creationId xmlns:a16="http://schemas.microsoft.com/office/drawing/2014/main" id="{FAD71952-3540-412C-BFFE-066A5D468658}"/>
                </a:ext>
              </a:extLst>
            </p:cNvPr>
            <p:cNvSpPr/>
            <p:nvPr/>
          </p:nvSpPr>
          <p:spPr>
            <a:xfrm>
              <a:off x="7852072" y="2685548"/>
              <a:ext cx="998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highlight>
                    <a:srgbClr val="51C8D8"/>
                  </a:highlight>
                </a:rPr>
                <a:t>Oct - Dec</a:t>
              </a:r>
            </a:p>
          </p:txBody>
        </p:sp>
        <p:sp>
          <p:nvSpPr>
            <p:cNvPr id="29" name="CasellaDiTesto 53">
              <a:extLst>
                <a:ext uri="{FF2B5EF4-FFF2-40B4-BE49-F238E27FC236}">
                  <a16:creationId xmlns:a16="http://schemas.microsoft.com/office/drawing/2014/main" id="{0B6AF1A6-50D7-4593-9F10-69A3D012404E}"/>
                </a:ext>
              </a:extLst>
            </p:cNvPr>
            <p:cNvSpPr txBox="1"/>
            <p:nvPr/>
          </p:nvSpPr>
          <p:spPr>
            <a:xfrm>
              <a:off x="7885875" y="3007596"/>
              <a:ext cx="10618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Outputs</a:t>
              </a:r>
            </a:p>
            <a:p>
              <a:r>
                <a:rPr lang="en-GB" sz="1200" dirty="0"/>
                <a:t>Learning Journey sharing</a:t>
              </a:r>
            </a:p>
            <a:p>
              <a:endParaRPr lang="en-GB" sz="1200" dirty="0"/>
            </a:p>
          </p:txBody>
        </p:sp>
        <p:sp>
          <p:nvSpPr>
            <p:cNvPr id="30" name="Rettangolo 8">
              <a:extLst>
                <a:ext uri="{FF2B5EF4-FFF2-40B4-BE49-F238E27FC236}">
                  <a16:creationId xmlns:a16="http://schemas.microsoft.com/office/drawing/2014/main" id="{4E0E8E1C-C85B-46CE-9651-66804D6A8FB9}"/>
                </a:ext>
              </a:extLst>
            </p:cNvPr>
            <p:cNvSpPr/>
            <p:nvPr/>
          </p:nvSpPr>
          <p:spPr>
            <a:xfrm>
              <a:off x="264696" y="954457"/>
              <a:ext cx="3057966" cy="26121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FF"/>
                  </a:solidFill>
                </a:rPr>
                <a:t>2021</a:t>
              </a:r>
            </a:p>
          </p:txBody>
        </p:sp>
        <p:sp>
          <p:nvSpPr>
            <p:cNvPr id="31" name="Rettangolo 54">
              <a:extLst>
                <a:ext uri="{FF2B5EF4-FFF2-40B4-BE49-F238E27FC236}">
                  <a16:creationId xmlns:a16="http://schemas.microsoft.com/office/drawing/2014/main" id="{CEB77394-99A8-4E25-AAEA-1F903D1A4C66}"/>
                </a:ext>
              </a:extLst>
            </p:cNvPr>
            <p:cNvSpPr/>
            <p:nvPr/>
          </p:nvSpPr>
          <p:spPr>
            <a:xfrm>
              <a:off x="3370559" y="958968"/>
              <a:ext cx="5479710" cy="261218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FF"/>
                  </a:solidFill>
                </a:rPr>
                <a:t>2022</a:t>
              </a:r>
            </a:p>
          </p:txBody>
        </p:sp>
        <p:sp>
          <p:nvSpPr>
            <p:cNvPr id="32" name="Rettangolo con angoli arrotondati 9">
              <a:extLst>
                <a:ext uri="{FF2B5EF4-FFF2-40B4-BE49-F238E27FC236}">
                  <a16:creationId xmlns:a16="http://schemas.microsoft.com/office/drawing/2014/main" id="{FE0AC0BE-E676-486C-BECC-42CACC36813D}"/>
                </a:ext>
              </a:extLst>
            </p:cNvPr>
            <p:cNvSpPr/>
            <p:nvPr/>
          </p:nvSpPr>
          <p:spPr>
            <a:xfrm>
              <a:off x="226072" y="732723"/>
              <a:ext cx="2106434" cy="669288"/>
            </a:xfrm>
            <a:prstGeom prst="roundRect">
              <a:avLst/>
            </a:prstGeom>
            <a:noFill/>
            <a:ln w="12700">
              <a:solidFill>
                <a:srgbClr val="D91A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asellaDiTesto 55">
              <a:extLst>
                <a:ext uri="{FF2B5EF4-FFF2-40B4-BE49-F238E27FC236}">
                  <a16:creationId xmlns:a16="http://schemas.microsoft.com/office/drawing/2014/main" id="{72F5EA6F-6719-4573-B2E3-061F7C1C2A5A}"/>
                </a:ext>
              </a:extLst>
            </p:cNvPr>
            <p:cNvSpPr txBox="1"/>
            <p:nvPr/>
          </p:nvSpPr>
          <p:spPr>
            <a:xfrm>
              <a:off x="275920" y="664519"/>
              <a:ext cx="125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91A63"/>
                  </a:solidFill>
                </a:rPr>
                <a:t>understand</a:t>
              </a:r>
            </a:p>
          </p:txBody>
        </p:sp>
        <p:sp>
          <p:nvSpPr>
            <p:cNvPr id="34" name="Rettangolo con angoli arrotondati 56">
              <a:extLst>
                <a:ext uri="{FF2B5EF4-FFF2-40B4-BE49-F238E27FC236}">
                  <a16:creationId xmlns:a16="http://schemas.microsoft.com/office/drawing/2014/main" id="{A47502ED-5E3E-434C-BDA0-324110B01010}"/>
                </a:ext>
              </a:extLst>
            </p:cNvPr>
            <p:cNvSpPr/>
            <p:nvPr/>
          </p:nvSpPr>
          <p:spPr>
            <a:xfrm>
              <a:off x="2358136" y="714498"/>
              <a:ext cx="5417009" cy="669288"/>
            </a:xfrm>
            <a:prstGeom prst="roundRect">
              <a:avLst/>
            </a:prstGeom>
            <a:noFill/>
            <a:ln w="12700">
              <a:solidFill>
                <a:srgbClr val="D91A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asellaDiTesto 57">
              <a:extLst>
                <a:ext uri="{FF2B5EF4-FFF2-40B4-BE49-F238E27FC236}">
                  <a16:creationId xmlns:a16="http://schemas.microsoft.com/office/drawing/2014/main" id="{64E13055-2EA3-400A-AAA2-DD652690468E}"/>
                </a:ext>
              </a:extLst>
            </p:cNvPr>
            <p:cNvSpPr txBox="1"/>
            <p:nvPr/>
          </p:nvSpPr>
          <p:spPr>
            <a:xfrm>
              <a:off x="2407984" y="646294"/>
              <a:ext cx="3233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D91A63"/>
                  </a:solidFill>
                </a:rPr>
                <a:t>adapt</a:t>
              </a:r>
            </a:p>
          </p:txBody>
        </p:sp>
        <p:sp>
          <p:nvSpPr>
            <p:cNvPr id="36" name="CasellaDiTesto 59">
              <a:extLst>
                <a:ext uri="{FF2B5EF4-FFF2-40B4-BE49-F238E27FC236}">
                  <a16:creationId xmlns:a16="http://schemas.microsoft.com/office/drawing/2014/main" id="{257931F1-ED84-4CBC-A3A3-63D1EAB827CE}"/>
                </a:ext>
              </a:extLst>
            </p:cNvPr>
            <p:cNvSpPr txBox="1"/>
            <p:nvPr/>
          </p:nvSpPr>
          <p:spPr>
            <a:xfrm>
              <a:off x="7901920" y="628374"/>
              <a:ext cx="771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D91A63"/>
                  </a:solidFill>
                </a:rPr>
                <a:t>reuse</a:t>
              </a:r>
            </a:p>
          </p:txBody>
        </p:sp>
      </p:grpSp>
      <p:sp>
        <p:nvSpPr>
          <p:cNvPr id="37" name="Rettangolo con angoli arrotondati 58">
            <a:extLst>
              <a:ext uri="{FF2B5EF4-FFF2-40B4-BE49-F238E27FC236}">
                <a16:creationId xmlns:a16="http://schemas.microsoft.com/office/drawing/2014/main" id="{098174B1-8DD9-4DCC-82F9-302C55C717B7}"/>
              </a:ext>
            </a:extLst>
          </p:cNvPr>
          <p:cNvSpPr/>
          <p:nvPr/>
        </p:nvSpPr>
        <p:spPr>
          <a:xfrm>
            <a:off x="7835727" y="1592548"/>
            <a:ext cx="1291928" cy="669288"/>
          </a:xfrm>
          <a:prstGeom prst="roundRect">
            <a:avLst/>
          </a:prstGeom>
          <a:noFill/>
          <a:ln w="12700">
            <a:solidFill>
              <a:srgbClr val="D91A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5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26689-2FFE-4CE4-96C4-EA21C499D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4E532-44BC-4B65-8150-00B3C84BC38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Google Shape;255;p18" descr="Immagine che contiene testo, edificio, strada, via&#10;&#10;Descrizione generata automaticamente">
            <a:extLst>
              <a:ext uri="{FF2B5EF4-FFF2-40B4-BE49-F238E27FC236}">
                <a16:creationId xmlns:a16="http://schemas.microsoft.com/office/drawing/2014/main" id="{A41A2AB9-FD66-4847-9DCF-DD66DA041CB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6693" t="18008" r="3378" b="20393"/>
          <a:stretch/>
        </p:blipFill>
        <p:spPr>
          <a:xfrm>
            <a:off x="-204378" y="1490324"/>
            <a:ext cx="9548082" cy="3619123"/>
          </a:xfrm>
          <a:prstGeom prst="rect">
            <a:avLst/>
          </a:prstGeom>
          <a:solidFill>
            <a:srgbClr val="AEABAB"/>
          </a:solidFill>
          <a:ln>
            <a:noFill/>
          </a:ln>
        </p:spPr>
      </p:pic>
      <p:sp>
        <p:nvSpPr>
          <p:cNvPr id="6" name="Google Shape;257;p18">
            <a:extLst>
              <a:ext uri="{FF2B5EF4-FFF2-40B4-BE49-F238E27FC236}">
                <a16:creationId xmlns:a16="http://schemas.microsoft.com/office/drawing/2014/main" id="{0BF2345E-7A75-4707-95C8-DBC1919ACFCF}"/>
              </a:ext>
            </a:extLst>
          </p:cNvPr>
          <p:cNvSpPr txBox="1">
            <a:spLocks/>
          </p:cNvSpPr>
          <p:nvPr/>
        </p:nvSpPr>
        <p:spPr>
          <a:xfrm>
            <a:off x="-2337" y="5204225"/>
            <a:ext cx="9144000" cy="148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228600" algn="ctr">
              <a:spcBef>
                <a:spcPts val="1000"/>
              </a:spcBef>
              <a:spcAft>
                <a:spcPts val="0"/>
              </a:spcAft>
              <a:buSzPts val="2500"/>
            </a:pPr>
            <a:r>
              <a:rPr lang="en-US" sz="2000" dirty="0">
                <a:solidFill>
                  <a:srgbClr val="0B72B5"/>
                </a:solidFill>
                <a:highlight>
                  <a:srgbClr val="FFFF00"/>
                </a:highlight>
              </a:rPr>
              <a:t>Trieste, </a:t>
            </a:r>
            <a:r>
              <a:rPr lang="lv-LV" sz="2000" dirty="0">
                <a:solidFill>
                  <a:srgbClr val="0B72B5"/>
                </a:solidFill>
                <a:highlight>
                  <a:srgbClr val="FFFF00"/>
                </a:highlight>
              </a:rPr>
              <a:t>Itālija </a:t>
            </a:r>
            <a:r>
              <a:rPr lang="en-US" sz="2000" dirty="0">
                <a:solidFill>
                  <a:srgbClr val="0B72B5"/>
                </a:solidFill>
                <a:highlight>
                  <a:srgbClr val="FFFF00"/>
                </a:highlight>
              </a:rPr>
              <a:t>– </a:t>
            </a:r>
            <a:r>
              <a:rPr lang="lv-LV" sz="2000" dirty="0">
                <a:solidFill>
                  <a:srgbClr val="0B72B5"/>
                </a:solidFill>
                <a:highlight>
                  <a:srgbClr val="FFFF00"/>
                </a:highlight>
              </a:rPr>
              <a:t>tukša un «anonīma» iela, pa kuru nokļūt mājās vai uz vietējo apkaimes tirdziņu </a:t>
            </a:r>
            <a:endParaRPr lang="en-US" sz="2000" dirty="0">
              <a:solidFill>
                <a:srgbClr val="0B72B5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6212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940D-BB3D-4655-81E4-E9C99276A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E0CD6-4C9B-4F44-AA23-C3B671694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24831-33CD-4FC6-AB15-91D5CE3DCC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Google Shape;264;ge003d34aae_0_0">
            <a:extLst>
              <a:ext uri="{FF2B5EF4-FFF2-40B4-BE49-F238E27FC236}">
                <a16:creationId xmlns:a16="http://schemas.microsoft.com/office/drawing/2014/main" id="{830B44EE-94FA-4D41-844B-874E37CC3D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524" b="12524"/>
          <a:stretch/>
        </p:blipFill>
        <p:spPr>
          <a:xfrm>
            <a:off x="1" y="1267364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205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E105-6982-45D1-8EC4-0B55639C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940CB-177B-42B9-B5DE-A6253C638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B2E01-5C03-4515-9E9E-453938A9B3C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Google Shape;269;p19" descr="Immagine che contiene edificio, esterni, strada, via&#10;&#10;Descrizione generata automaticamente">
            <a:extLst>
              <a:ext uri="{FF2B5EF4-FFF2-40B4-BE49-F238E27FC236}">
                <a16:creationId xmlns:a16="http://schemas.microsoft.com/office/drawing/2014/main" id="{D946138C-2F14-423B-B695-624A9265D9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24731" b="24732"/>
          <a:stretch/>
        </p:blipFill>
        <p:spPr>
          <a:xfrm>
            <a:off x="-637953" y="1407228"/>
            <a:ext cx="10897242" cy="4130511"/>
          </a:xfrm>
          <a:prstGeom prst="rect">
            <a:avLst/>
          </a:prstGeom>
          <a:solidFill>
            <a:srgbClr val="AEABAB"/>
          </a:solidFill>
          <a:ln>
            <a:noFill/>
          </a:ln>
        </p:spPr>
      </p:pic>
      <p:sp>
        <p:nvSpPr>
          <p:cNvPr id="6" name="Google Shape;271;p19">
            <a:extLst>
              <a:ext uri="{FF2B5EF4-FFF2-40B4-BE49-F238E27FC236}">
                <a16:creationId xmlns:a16="http://schemas.microsoft.com/office/drawing/2014/main" id="{EB283C27-29F9-4729-927A-94D512A2E76B}"/>
              </a:ext>
            </a:extLst>
          </p:cNvPr>
          <p:cNvSpPr txBox="1">
            <a:spLocks/>
          </p:cNvSpPr>
          <p:nvPr/>
        </p:nvSpPr>
        <p:spPr>
          <a:xfrm>
            <a:off x="-2337" y="5509190"/>
            <a:ext cx="9144000" cy="10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fr-FR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ECD"/>
              </a:buClr>
              <a:buSzPts val="2500"/>
            </a:pPr>
            <a:r>
              <a:rPr lang="lv-LV" sz="2000" dirty="0">
                <a:solidFill>
                  <a:srgbClr val="0B72B5"/>
                </a:solidFill>
                <a:highlight>
                  <a:srgbClr val="FFFF00"/>
                </a:highlight>
              </a:rPr>
              <a:t>Pieredze, kas apgūta </a:t>
            </a:r>
            <a:r>
              <a:rPr lang="en-US" sz="2000" dirty="0">
                <a:solidFill>
                  <a:srgbClr val="0B72B5"/>
                </a:solidFill>
                <a:highlight>
                  <a:srgbClr val="FFFF00"/>
                </a:highlight>
              </a:rPr>
              <a:t>Playful Paradigm</a:t>
            </a:r>
            <a:r>
              <a:rPr lang="lv-LV" sz="2000" dirty="0">
                <a:solidFill>
                  <a:srgbClr val="0B72B5"/>
                </a:solidFill>
                <a:highlight>
                  <a:srgbClr val="FFFF00"/>
                </a:highlight>
              </a:rPr>
              <a:t> projektā</a:t>
            </a:r>
            <a:r>
              <a:rPr lang="en-US" sz="2000" dirty="0">
                <a:solidFill>
                  <a:srgbClr val="0B72B5"/>
                </a:solidFill>
                <a:highlight>
                  <a:srgbClr val="FFFF00"/>
                </a:highlight>
              </a:rPr>
              <a:t>: </a:t>
            </a:r>
            <a:r>
              <a:rPr lang="lv-LV" sz="2000" dirty="0">
                <a:solidFill>
                  <a:srgbClr val="0B72B5"/>
                </a:solidFill>
                <a:highlight>
                  <a:srgbClr val="FFFF00"/>
                </a:highlight>
              </a:rPr>
              <a:t>SPĒLE</a:t>
            </a:r>
            <a:r>
              <a:rPr lang="en-US" sz="2000" dirty="0">
                <a:solidFill>
                  <a:srgbClr val="0B72B5"/>
                </a:solidFill>
                <a:highlight>
                  <a:srgbClr val="FFFF00"/>
                </a:highlight>
              </a:rPr>
              <a:t> </a:t>
            </a:r>
            <a:r>
              <a:rPr lang="lv-LV" sz="2000" dirty="0">
                <a:solidFill>
                  <a:srgbClr val="0B72B5"/>
                </a:solidFill>
                <a:highlight>
                  <a:srgbClr val="FFFF00"/>
                </a:highlight>
              </a:rPr>
              <a:t>ir katalizators un spēj pilnībā transformēt sabiedrisku vietu izmantošanu </a:t>
            </a:r>
            <a:endParaRPr lang="en-US" sz="2000" dirty="0">
              <a:solidFill>
                <a:srgbClr val="0B72B5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9768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0093-5435-4E66-B947-7DCC12F7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03" y="1406156"/>
            <a:ext cx="7704001" cy="492444"/>
          </a:xfrm>
        </p:spPr>
        <p:txBody>
          <a:bodyPr/>
          <a:lstStyle/>
          <a:p>
            <a:r>
              <a:rPr lang="lv-LV" dirty="0"/>
              <a:t>KAS IR URBACT?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C8E7B-09BF-4EC2-AD00-B70EC906B7D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B54CED-1C26-4E90-9604-3DA6E9DCD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2709" y="2173478"/>
            <a:ext cx="7699375" cy="3186113"/>
          </a:xfrm>
        </p:spPr>
        <p:txBody>
          <a:bodyPr/>
          <a:lstStyle/>
          <a:p>
            <a:pPr marL="101600" indent="0" algn="just">
              <a:buNone/>
            </a:pPr>
            <a:r>
              <a:rPr lang="lv-LV" altLang="lv-LV" dirty="0">
                <a:solidFill>
                  <a:srgbClr val="686868"/>
                </a:solidFill>
                <a:latin typeface="+mn-lt"/>
              </a:rPr>
              <a:t>URBACT ir Eiropas teritoriālās sadarbības programma, kas aizsākta 2002. gadā ar mērķi sekmēt ilgtspējīgu integrētu pilsētvides attīstību </a:t>
            </a:r>
            <a:r>
              <a:rPr lang="lv-LV" altLang="lv-LV" b="0" dirty="0">
                <a:solidFill>
                  <a:srgbClr val="686868"/>
                </a:solidFill>
                <a:latin typeface="+mn-lt"/>
              </a:rPr>
              <a:t>ES dalībvalstīs, Norvēģijā un Šveicē. URBACT ir kohēzijas politikas instruments, kuru līdzfinansē Eiropas Komisija (ERAF) un dalībvalstis/partnervalstis</a:t>
            </a:r>
          </a:p>
          <a:p>
            <a:pPr marL="101600" indent="0" algn="just">
              <a:buNone/>
            </a:pPr>
            <a:endParaRPr lang="lv-LV" altLang="lv-LV" b="0" dirty="0">
              <a:solidFill>
                <a:srgbClr val="686868"/>
              </a:solidFill>
              <a:latin typeface="+mn-lt"/>
            </a:endParaRPr>
          </a:p>
          <a:p>
            <a:pPr marL="101600" indent="0" algn="just">
              <a:buNone/>
            </a:pPr>
            <a:r>
              <a:rPr lang="lv-LV" altLang="lv-LV" b="0" dirty="0">
                <a:solidFill>
                  <a:srgbClr val="686868"/>
                </a:solidFill>
                <a:latin typeface="+mn-lt"/>
              </a:rPr>
              <a:t>Turpinot URBACT I un URBACT II aizsākto, </a:t>
            </a:r>
            <a:r>
              <a:rPr lang="lv-LV" altLang="lv-LV" dirty="0">
                <a:solidFill>
                  <a:srgbClr val="686868"/>
                </a:solidFill>
                <a:latin typeface="+mn-lt"/>
              </a:rPr>
              <a:t>URBACT III </a:t>
            </a:r>
            <a:r>
              <a:rPr lang="lv-LV" altLang="lv-LV" b="0" dirty="0">
                <a:solidFill>
                  <a:srgbClr val="686868"/>
                </a:solidFill>
                <a:latin typeface="+mn-lt"/>
              </a:rPr>
              <a:t>programmas mērķis ir sekmēt ilgtspējīgu, integrētu pašvaldību attīstību un veicināt stratēģijas „Eiropa 2020” īstenošanu.</a:t>
            </a:r>
          </a:p>
        </p:txBody>
      </p:sp>
    </p:spTree>
    <p:extLst>
      <p:ext uri="{BB962C8B-B14F-4D97-AF65-F5344CB8AC3E}">
        <p14:creationId xmlns:p14="http://schemas.microsoft.com/office/powerpoint/2010/main" val="134458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body" idx="2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</a:pPr>
            <a:endParaRPr/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9F38C365-EA7A-4759-BA64-2FAB1E70E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53448"/>
            <a:ext cx="8309863" cy="5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9440" rIns="0" bIns="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lv-LV" altLang="lv-LV" sz="3200" b="1" dirty="0">
                <a:solidFill>
                  <a:schemeClr val="accent1"/>
                </a:solidFill>
                <a:latin typeface="Century Gothic"/>
                <a:sym typeface="Century Gothic"/>
              </a:rPr>
              <a:t>Spēles paradigma II (</a:t>
            </a:r>
            <a:r>
              <a:rPr lang="lv-LV" altLang="lv-LV" sz="3200" b="1" dirty="0" err="1">
                <a:solidFill>
                  <a:schemeClr val="accent1"/>
                </a:solidFill>
                <a:latin typeface="Century Gothic"/>
                <a:sym typeface="Century Gothic"/>
              </a:rPr>
              <a:t>Playful</a:t>
            </a:r>
            <a:r>
              <a:rPr lang="lv-LV" altLang="lv-LV" sz="3200" b="1" dirty="0">
                <a:solidFill>
                  <a:schemeClr val="accent1"/>
                </a:solidFill>
                <a:latin typeface="Century Gothic"/>
                <a:sym typeface="Century Gothic"/>
              </a:rPr>
              <a:t> </a:t>
            </a:r>
            <a:r>
              <a:rPr lang="lv-LV" altLang="lv-LV" sz="3200" b="1" dirty="0" err="1">
                <a:solidFill>
                  <a:schemeClr val="accent1"/>
                </a:solidFill>
                <a:latin typeface="Century Gothic"/>
                <a:sym typeface="Century Gothic"/>
              </a:rPr>
              <a:t>paradigm</a:t>
            </a:r>
            <a:r>
              <a:rPr lang="lv-LV" altLang="lv-LV" sz="3200" b="1" dirty="0">
                <a:solidFill>
                  <a:schemeClr val="accent1"/>
                </a:solidFill>
                <a:latin typeface="Century Gothic"/>
                <a:sym typeface="Century Gothic"/>
              </a:rPr>
              <a:t> II)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5423D001-845B-4343-852A-48180C2C1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1" y="2066642"/>
            <a:ext cx="7797801" cy="389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440" rIns="90000" bIns="45000"/>
          <a:lstStyle>
            <a:lvl1pPr>
              <a:lnSpc>
                <a:spcPct val="93000"/>
              </a:lnSpc>
              <a:spcAft>
                <a:spcPts val="12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7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19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lv-LV" sz="1800" b="1" i="0" dirty="0">
                <a:solidFill>
                  <a:srgbClr val="58595B"/>
                </a:solidFill>
                <a:effectLst/>
                <a:latin typeface="+mn-lt"/>
              </a:rPr>
              <a:t>Projekta mērķis: </a:t>
            </a:r>
            <a:r>
              <a:rPr lang="lv-LV" sz="1800" b="0" i="0" dirty="0">
                <a:solidFill>
                  <a:srgbClr val="58595B"/>
                </a:solidFill>
                <a:effectLst/>
                <a:latin typeface="+mn-lt"/>
              </a:rPr>
              <a:t>popularizēt spēli kā līdzekli un metodi sociālas iekļaušanas</a:t>
            </a:r>
            <a:r>
              <a:rPr lang="lv-LV" sz="1800" b="0" i="0">
                <a:solidFill>
                  <a:srgbClr val="58595B"/>
                </a:solidFill>
                <a:effectLst/>
                <a:latin typeface="+mn-lt"/>
              </a:rPr>
              <a:t>, izglītības, veselīga </a:t>
            </a:r>
            <a:r>
              <a:rPr lang="lv-LV" sz="1800" b="0" i="0" dirty="0">
                <a:solidFill>
                  <a:srgbClr val="58595B"/>
                </a:solidFill>
                <a:effectLst/>
                <a:latin typeface="+mn-lt"/>
              </a:rPr>
              <a:t>dzīvesveida un ilgtspējas, teritorijas plānošanas un ekonomiskās izaugsmes veicināšanai</a:t>
            </a:r>
          </a:p>
          <a:p>
            <a:pPr algn="just"/>
            <a:r>
              <a:rPr lang="lv-LV" altLang="lv-LV" sz="1800" b="1" dirty="0">
                <a:solidFill>
                  <a:srgbClr val="686868"/>
                </a:solidFill>
                <a:latin typeface="+mn-lt"/>
              </a:rPr>
              <a:t>Ieviešanas laiks:</a:t>
            </a:r>
            <a:r>
              <a:rPr lang="lv-LV" altLang="lv-LV" sz="1800" dirty="0">
                <a:solidFill>
                  <a:srgbClr val="686868"/>
                </a:solidFill>
                <a:latin typeface="+mn-lt"/>
              </a:rPr>
              <a:t> </a:t>
            </a:r>
            <a:r>
              <a:rPr lang="lv-LV" sz="1800" b="0" i="0" dirty="0">
                <a:solidFill>
                  <a:srgbClr val="58595B"/>
                </a:solidFill>
                <a:effectLst/>
                <a:latin typeface="+mn-lt"/>
              </a:rPr>
              <a:t>01.09.2021.-31.12.2022. </a:t>
            </a:r>
          </a:p>
          <a:p>
            <a:pPr algn="just"/>
            <a:r>
              <a:rPr lang="lv-LV" altLang="lv-LV" sz="1800" b="1" dirty="0">
                <a:solidFill>
                  <a:srgbClr val="686868"/>
                </a:solidFill>
                <a:latin typeface="+mn-lt"/>
              </a:rPr>
              <a:t>Projekta kopējās izmaksas</a:t>
            </a:r>
            <a:r>
              <a:rPr lang="lv-LV" altLang="lv-LV" sz="1800" dirty="0">
                <a:solidFill>
                  <a:srgbClr val="686868"/>
                </a:solidFill>
                <a:latin typeface="+mn-lt"/>
              </a:rPr>
              <a:t>, </a:t>
            </a:r>
            <a:r>
              <a:rPr lang="lv-LV" sz="1800" b="0" i="0" dirty="0">
                <a:solidFill>
                  <a:srgbClr val="58595B"/>
                </a:solidFill>
                <a:effectLst/>
                <a:latin typeface="+mn-lt"/>
              </a:rPr>
              <a:t>EUR: 549190,00, no tā programmas finansējums 85% - 411568,00, Jelgavas novada pašvaldības projekta  daļa: 90200,00, no tās programmas finansējums 85% - 76670,00, Jelgavas novada pašvaldības finansējums 10% - 9020,00, valsts līdzfinansējums 5% - 4510,00</a:t>
            </a:r>
          </a:p>
          <a:p>
            <a:pPr algn="just"/>
            <a:r>
              <a:rPr lang="lv-LV" sz="1800" b="1" dirty="0">
                <a:solidFill>
                  <a:srgbClr val="58595B"/>
                </a:solidFill>
                <a:latin typeface="+mn-lt"/>
              </a:rPr>
              <a:t>Projekta partneri: </a:t>
            </a:r>
            <a:r>
              <a:rPr lang="lv-LV" sz="1800" dirty="0" err="1">
                <a:solidFill>
                  <a:srgbClr val="58595B"/>
                </a:solidFill>
                <a:latin typeface="+mn-lt"/>
              </a:rPr>
              <a:t>Udīnes</a:t>
            </a:r>
            <a:r>
              <a:rPr lang="lv-LV" sz="1800" dirty="0">
                <a:solidFill>
                  <a:srgbClr val="58595B"/>
                </a:solidFill>
                <a:latin typeface="+mn-lt"/>
              </a:rPr>
              <a:t> pašvaldība (Itālija) – vadošais partneris, </a:t>
            </a:r>
            <a:r>
              <a:rPr lang="lv-LV" sz="1800" dirty="0" err="1">
                <a:solidFill>
                  <a:srgbClr val="58595B"/>
                </a:solidFill>
                <a:latin typeface="+mn-lt"/>
              </a:rPr>
              <a:t>Lousas</a:t>
            </a:r>
            <a:r>
              <a:rPr lang="lv-LV" sz="1800" dirty="0">
                <a:solidFill>
                  <a:srgbClr val="58595B"/>
                </a:solidFill>
                <a:latin typeface="+mn-lt"/>
              </a:rPr>
              <a:t> pašvaldība (Portugāle), </a:t>
            </a:r>
            <a:r>
              <a:rPr lang="lv-LV" sz="1800" dirty="0" err="1">
                <a:solidFill>
                  <a:srgbClr val="58595B"/>
                </a:solidFill>
                <a:latin typeface="+mn-lt"/>
              </a:rPr>
              <a:t>Igualada</a:t>
            </a:r>
            <a:r>
              <a:rPr lang="lv-LV" sz="1800" dirty="0">
                <a:solidFill>
                  <a:srgbClr val="58595B"/>
                </a:solidFill>
                <a:latin typeface="+mn-lt"/>
              </a:rPr>
              <a:t> pašvaldība (Spānija), </a:t>
            </a:r>
            <a:r>
              <a:rPr lang="lv-LV" sz="1800" dirty="0" err="1">
                <a:solidFill>
                  <a:srgbClr val="58595B"/>
                </a:solidFill>
                <a:latin typeface="+mn-lt"/>
              </a:rPr>
              <a:t>Grosuplje</a:t>
            </a:r>
            <a:r>
              <a:rPr lang="lv-LV" sz="1800" dirty="0">
                <a:solidFill>
                  <a:srgbClr val="58595B"/>
                </a:solidFill>
                <a:latin typeface="+mn-lt"/>
              </a:rPr>
              <a:t> pašvaldība (Slovēnija) un Jelgavas novada pašvaldība</a:t>
            </a:r>
            <a:endParaRPr lang="lv-LV" altLang="lv-LV" sz="1800" dirty="0">
              <a:solidFill>
                <a:srgbClr val="58595B"/>
              </a:solidFill>
              <a:latin typeface="+mn-lt"/>
            </a:endParaRPr>
          </a:p>
          <a:p>
            <a:pPr algn="just" eaLnBrk="1">
              <a:spcAft>
                <a:spcPct val="0"/>
              </a:spcAft>
              <a:buClrTx/>
              <a:buFontTx/>
              <a:buNone/>
            </a:pPr>
            <a:endParaRPr lang="lv-LV" altLang="lv-LV" sz="1800" b="1" dirty="0">
              <a:solidFill>
                <a:srgbClr val="686868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20626-A7A8-465E-A3F6-C83721878B9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Google Shape;276;p20">
            <a:extLst>
              <a:ext uri="{FF2B5EF4-FFF2-40B4-BE49-F238E27FC236}">
                <a16:creationId xmlns:a16="http://schemas.microsoft.com/office/drawing/2014/main" id="{E9AF5B4C-C29F-47E8-8F56-25375014CC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0957" y="1823243"/>
            <a:ext cx="4281043" cy="318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61934" indent="-351350" algn="l" defTabSz="609570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Tx/>
              <a:buBlip>
                <a:blip r:embed="rId2"/>
              </a:buBlip>
              <a:tabLst/>
              <a:defRPr sz="2000" b="1" i="0" kern="1200" baseline="0">
                <a:solidFill>
                  <a:srgbClr val="878375"/>
                </a:solidFill>
                <a:latin typeface="Arial" charset="0"/>
                <a:ea typeface="Arial" charset="0"/>
                <a:cs typeface="Arial" charset="0"/>
              </a:defRPr>
            </a:lvl1pPr>
            <a:lvl2pPr marL="10584" indent="0" algn="l" defTabSz="60957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/>
              <a:defRPr sz="2000" b="1" i="0" kern="1200">
                <a:solidFill>
                  <a:srgbClr val="878375"/>
                </a:solidFill>
                <a:latin typeface="Arial" charset="0"/>
                <a:ea typeface="Arial" charset="0"/>
                <a:cs typeface="Arial" charset="0"/>
              </a:defRPr>
            </a:lvl2pPr>
            <a:lvl3pPr marL="713282" indent="-298435" algn="l" defTabSz="609570" rtl="0" eaLnBrk="1" fontAlgn="base" hangingPunct="1">
              <a:spcBef>
                <a:spcPct val="20000"/>
              </a:spcBef>
              <a:spcAft>
                <a:spcPct val="0"/>
              </a:spcAft>
              <a:buFont typeface="AppleSymbols" charset="0"/>
              <a:buChar char="⎼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776778" indent="0" algn="l" defTabSz="6095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08B27"/>
              </a:buClr>
              <a:buFont typeface="Helvetica" charset="0"/>
              <a:buNone/>
              <a:tabLst/>
              <a:defRPr sz="12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56685" indent="-179909" algn="l" defTabSz="60957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BD0D"/>
              </a:buClr>
              <a:buFont typeface="Helvetica" charset="0"/>
              <a:buChar char="●"/>
              <a:tabLst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D2C"/>
              </a:buClr>
              <a:buSzPts val="3500"/>
              <a:buFontTx/>
              <a:buNone/>
            </a:pPr>
            <a:r>
              <a:rPr lang="lv-LV" dirty="0">
                <a:solidFill>
                  <a:srgbClr val="2C6DCB"/>
                </a:solidFill>
              </a:rPr>
              <a:t>SPĒLE</a:t>
            </a:r>
            <a:r>
              <a:rPr lang="en-US" dirty="0"/>
              <a:t> </a:t>
            </a:r>
            <a:r>
              <a:rPr lang="lv-LV" sz="1600" dirty="0">
                <a:solidFill>
                  <a:srgbClr val="58595B"/>
                </a:solidFill>
                <a:latin typeface="+mn-lt"/>
              </a:rPr>
              <a:t>palīdz transformēt sabiedriskas vietas, padarot tās par iekļaujošām, uzrunājošām un dzīvespriecīgām</a:t>
            </a: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D2C"/>
              </a:buClr>
              <a:buSzPts val="3500"/>
              <a:buFontTx/>
              <a:buNone/>
            </a:pPr>
            <a:endParaRPr lang="lv-LV" sz="1600" b="0" dirty="0">
              <a:solidFill>
                <a:srgbClr val="58595B"/>
              </a:solidFill>
              <a:latin typeface="+mn-lt"/>
              <a:cs typeface="Arial"/>
              <a:sym typeface="Arial"/>
            </a:endParaRPr>
          </a:p>
          <a:p>
            <a:pPr marL="457200" indent="-4572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D2C"/>
              </a:buClr>
              <a:buSzPts val="3500"/>
              <a:buFontTx/>
              <a:buNone/>
            </a:pPr>
            <a:r>
              <a:rPr lang="lv-LV" sz="1600" b="0" dirty="0">
                <a:solidFill>
                  <a:srgbClr val="58595B"/>
                </a:solidFill>
                <a:latin typeface="+mn-lt"/>
                <a:cs typeface="Arial"/>
                <a:sym typeface="Arial"/>
              </a:rPr>
              <a:t>Spēlēties ir vienkārši un dabiski</a:t>
            </a:r>
          </a:p>
          <a:p>
            <a:pPr marL="0" indent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D2C"/>
              </a:buClr>
              <a:buSzPts val="3500"/>
              <a:buFontTx/>
              <a:buNone/>
            </a:pPr>
            <a:r>
              <a:rPr lang="lv-LV" sz="1600" b="0" dirty="0">
                <a:solidFill>
                  <a:srgbClr val="58595B"/>
                </a:solidFill>
                <a:latin typeface="+mn-lt"/>
                <a:cs typeface="Arial"/>
                <a:sym typeface="Arial"/>
              </a:rPr>
              <a:t>Katrs var kļūt par «spēļu vēstnieku», lai veicinātu spēļu iniciatīvu </a:t>
            </a:r>
            <a:endParaRPr lang="en-US" sz="1600" b="0" dirty="0">
              <a:solidFill>
                <a:srgbClr val="58595B"/>
              </a:solidFill>
              <a:latin typeface="+mn-lt"/>
              <a:cs typeface="Arial"/>
              <a:sym typeface="Arial"/>
            </a:endParaRPr>
          </a:p>
          <a:p>
            <a:pPr marL="0" indent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lv-LV" sz="1600" b="0" dirty="0">
                <a:solidFill>
                  <a:srgbClr val="58595B"/>
                </a:solidFill>
                <a:latin typeface="+mn-lt"/>
                <a:cs typeface="Arial"/>
                <a:sym typeface="Arial"/>
              </a:rPr>
              <a:t>Spēle nekavējoties pārveido vietas un teritorijas, un veicina saskarsmi un attiecības starp cilvēkiem </a:t>
            </a:r>
            <a:endParaRPr lang="en-US" sz="1600" b="0" dirty="0">
              <a:solidFill>
                <a:srgbClr val="58595B"/>
              </a:solidFill>
              <a:latin typeface="+mn-lt"/>
              <a:cs typeface="Arial"/>
              <a:sym typeface="Arial"/>
            </a:endParaRP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2D2C"/>
              </a:buClr>
              <a:buSzPts val="3500"/>
              <a:buFontTx/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6" name="Google Shape;278;p20" descr="Immagine che contiene testo, edificio, esterni, terra&#10;&#10;Descrizione generata automaticamente">
            <a:extLst>
              <a:ext uri="{FF2B5EF4-FFF2-40B4-BE49-F238E27FC236}">
                <a16:creationId xmlns:a16="http://schemas.microsoft.com/office/drawing/2014/main" id="{91490BC6-621F-445D-AF7B-E352931EEB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0807" r="20806"/>
          <a:stretch/>
        </p:blipFill>
        <p:spPr>
          <a:xfrm>
            <a:off x="5019675" y="1453896"/>
            <a:ext cx="4124325" cy="4693193"/>
          </a:xfrm>
          <a:prstGeom prst="rect">
            <a:avLst/>
          </a:prstGeom>
          <a:solidFill>
            <a:srgbClr val="AFABAB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44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>
            <a:spLocks noGrp="1"/>
          </p:cNvSpPr>
          <p:nvPr>
            <p:ph type="body" idx="2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</a:pPr>
            <a:endParaRPr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5854D39-CB56-7C48-A7F5-D2AD9F39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476443"/>
            <a:ext cx="7704001" cy="492444"/>
          </a:xfrm>
        </p:spPr>
        <p:txBody>
          <a:bodyPr/>
          <a:lstStyle/>
          <a:p>
            <a:r>
              <a:rPr lang="lv-LV" dirty="0"/>
              <a:t>Modulis 1: Spēle ilgtspējīgai pašvaldību attīstībai</a:t>
            </a:r>
            <a:endParaRPr lang="en-GB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10022-20D0-F244-8E2C-91E496AD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1296" y="2630411"/>
            <a:ext cx="5349252" cy="3186678"/>
          </a:xfrm>
        </p:spPr>
        <p:txBody>
          <a:bodyPr/>
          <a:lstStyle/>
          <a:p>
            <a:pPr marL="101600" indent="0" algn="just">
              <a:buNone/>
            </a:pP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Modulis paredz pārdomāt un pārveidot publisko vietu iekārtojumu, paredzot vairāk vietas cilvēkiem, atjaunojot pamestas teritorijas un veicinot atstumto iedzīvotāju grupu iekļaušanu, izmantojot spēles principus.</a:t>
            </a:r>
          </a:p>
          <a:p>
            <a:pPr marL="101600" indent="0" algn="just">
              <a:buNone/>
            </a:pPr>
            <a:endParaRPr lang="lv-LV" sz="1600" b="0" i="0" dirty="0">
              <a:solidFill>
                <a:srgbClr val="58595B"/>
              </a:solidFill>
              <a:effectLst/>
              <a:latin typeface="+mn-lt"/>
            </a:endParaRPr>
          </a:p>
          <a:p>
            <a:pPr marL="101600" indent="0" algn="just">
              <a:buNone/>
            </a:pP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Šis modulis koncentrējas uz </a:t>
            </a:r>
            <a:r>
              <a:rPr lang="lv-LV" sz="1600" b="0" i="0" dirty="0" err="1">
                <a:solidFill>
                  <a:srgbClr val="58595B"/>
                </a:solidFill>
                <a:effectLst/>
                <a:latin typeface="+mn-lt"/>
              </a:rPr>
              <a:t>Ludobusa</a:t>
            </a: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 iniciatīvas pārņemšanu un izplatīšanu (mobilā spēļu bibliotēka – autobuss), ko pirms 20 gadiem izstrādāja un ieviesa </a:t>
            </a:r>
            <a:r>
              <a:rPr lang="lv-LV" sz="1600" b="0" i="0" dirty="0" err="1">
                <a:solidFill>
                  <a:srgbClr val="58595B"/>
                </a:solidFill>
                <a:effectLst/>
                <a:latin typeface="+mn-lt"/>
              </a:rPr>
              <a:t>Udines</a:t>
            </a: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 pašvaldība Itālijā, tādējādi izveidojot neskaitāmas vietas, kas pieejamas cilvēkiem un spēlēm pašvaldības teritorijā. Šeit iekļaujas arī spēles, ar kuru palīdzību tiek veidota un attīstīta vietējā kopiena.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D9B3C82-0BC6-4091-92DB-F9EDB2028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4" t="3926" r="41947"/>
          <a:stretch/>
        </p:blipFill>
        <p:spPr>
          <a:xfrm>
            <a:off x="0" y="2786208"/>
            <a:ext cx="3614312" cy="28750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B599E-D72E-4C07-A234-36F4410378C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C3C5AED0-F77D-44B2-B48B-5BFE9F1C440A}"/>
              </a:ext>
            </a:extLst>
          </p:cNvPr>
          <p:cNvSpPr/>
          <p:nvPr/>
        </p:nvSpPr>
        <p:spPr>
          <a:xfrm>
            <a:off x="228601" y="2395066"/>
            <a:ext cx="5193792" cy="2355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000" b="1" dirty="0">
                <a:solidFill>
                  <a:schemeClr val="accent1"/>
                </a:solidFill>
                <a:latin typeface="Century Gothic"/>
                <a:sym typeface="Century Gothic"/>
              </a:rPr>
              <a:t>KO VARAM DARĪT LABĀK? </a:t>
            </a:r>
          </a:p>
          <a:p>
            <a:pPr>
              <a:lnSpc>
                <a:spcPct val="150000"/>
              </a:lnSpc>
            </a:pPr>
            <a:r>
              <a:rPr lang="lv-LV" sz="1600" dirty="0">
                <a:solidFill>
                  <a:srgbClr val="58595B"/>
                </a:solidFill>
                <a:latin typeface="+mn-lt"/>
                <a:sym typeface="Century Gothic"/>
              </a:rPr>
              <a:t>Atbalstīt telpiskās plānošanas aktivitātes, kas nodrošina sabiedrisko teritoriju pieejamību visiem ar īpašu uzsvaru uz meitenēm, sievietēm, atstumtām sabiedrības grupām </a:t>
            </a:r>
            <a:r>
              <a:rPr lang="it-IT" sz="1600" dirty="0">
                <a:solidFill>
                  <a:srgbClr val="58595B"/>
                </a:solidFill>
                <a:latin typeface="+mn-lt"/>
                <a:sym typeface="Century Gothic"/>
              </a:rPr>
              <a:t> </a:t>
            </a:r>
          </a:p>
          <a:p>
            <a:pPr>
              <a:lnSpc>
                <a:spcPct val="150000"/>
              </a:lnSpc>
            </a:pPr>
            <a:endParaRPr lang="it-IT" sz="1600" dirty="0">
              <a:solidFill>
                <a:srgbClr val="58595B"/>
              </a:solidFill>
              <a:latin typeface="+mn-lt"/>
              <a:sym typeface="Century Gothic"/>
            </a:endParaRPr>
          </a:p>
        </p:txBody>
      </p:sp>
      <p:pic>
        <p:nvPicPr>
          <p:cNvPr id="6" name="Google Shape;384;ge00c49f293_0_66" descr="Immagine che contiene esterni, folla&#10;&#10;Descrizione generata automaticamente">
            <a:extLst>
              <a:ext uri="{FF2B5EF4-FFF2-40B4-BE49-F238E27FC236}">
                <a16:creationId xmlns:a16="http://schemas.microsoft.com/office/drawing/2014/main" id="{F31A7B25-9AC2-49A2-842E-3EC05C7811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9330" r="34825"/>
          <a:stretch/>
        </p:blipFill>
        <p:spPr>
          <a:xfrm>
            <a:off x="5258150" y="1896321"/>
            <a:ext cx="3885850" cy="3607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15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C713FD-EA7E-0A4E-B918-7712DC4F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4" y="1800000"/>
            <a:ext cx="7674199" cy="492443"/>
          </a:xfrm>
        </p:spPr>
        <p:txBody>
          <a:bodyPr/>
          <a:lstStyle/>
          <a:p>
            <a:r>
              <a:rPr lang="lv-LV" dirty="0"/>
              <a:t>Modulis 2: Spēle iekļaušanai un līdzdalībai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C43CFA-ABD1-2442-9FD8-A5B075047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39" y="2834564"/>
            <a:ext cx="3184489" cy="2553041"/>
          </a:xfrm>
        </p:spPr>
        <p:txBody>
          <a:bodyPr/>
          <a:lstStyle/>
          <a:p>
            <a:pPr marL="101600" indent="0" algn="just">
              <a:buNone/>
            </a:pP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Modulis koncentrējas uz sabiedrības līdzdalību, lai veicinātu visu sabiedrības grupu iekļaušanu, īpašu uzmanību pievēršot iedzīvotājiem no </a:t>
            </a:r>
            <a:r>
              <a:rPr lang="lv-LV" sz="1600" b="0" i="0" dirty="0" err="1">
                <a:solidFill>
                  <a:srgbClr val="58595B"/>
                </a:solidFill>
                <a:effectLst/>
                <a:latin typeface="+mn-lt"/>
              </a:rPr>
              <a:t>mazaizsargātām</a:t>
            </a: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 grupām. </a:t>
            </a:r>
          </a:p>
          <a:p>
            <a:pPr marL="101600" indent="0" algn="just">
              <a:buNone/>
            </a:pPr>
            <a:endParaRPr lang="lv-LV" sz="1600" b="0" dirty="0">
              <a:solidFill>
                <a:srgbClr val="58595B"/>
              </a:solidFill>
              <a:latin typeface="+mn-lt"/>
            </a:endParaRPr>
          </a:p>
          <a:p>
            <a:pPr marL="285750" indent="-285750">
              <a:buClr>
                <a:srgbClr val="D91A63"/>
              </a:buClr>
              <a:buFont typeface="Arial" panose="020B0604020202020204" pitchFamily="34" charset="0"/>
              <a:buChar char="•"/>
            </a:pPr>
            <a:r>
              <a:rPr lang="lv-LV" sz="1600" b="0" dirty="0">
                <a:solidFill>
                  <a:srgbClr val="58595B"/>
                </a:solidFill>
                <a:latin typeface="+mn-lt"/>
              </a:rPr>
              <a:t>Spēļu bibliotēkas iniciatīva</a:t>
            </a:r>
            <a:endParaRPr lang="it-IT" sz="1600" b="0" dirty="0">
              <a:solidFill>
                <a:srgbClr val="58595B"/>
              </a:solidFill>
              <a:latin typeface="+mn-lt"/>
            </a:endParaRPr>
          </a:p>
          <a:p>
            <a:pPr marL="285750" indent="-285750">
              <a:buClr>
                <a:srgbClr val="D91A63"/>
              </a:buClr>
              <a:buFont typeface="Arial" panose="020B0604020202020204" pitchFamily="34" charset="0"/>
              <a:buChar char="•"/>
            </a:pPr>
            <a:r>
              <a:rPr lang="lv-LV" sz="1600" b="0" dirty="0">
                <a:solidFill>
                  <a:srgbClr val="58595B"/>
                </a:solidFill>
                <a:latin typeface="+mn-lt"/>
              </a:rPr>
              <a:t>Spēļu bibliotēka kā vieta, kur satiekas dažādas sabiedrības grupas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94399F-5071-9649-B55D-DA2E6C23254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5BCDB0CA-4FAC-4134-BBB4-2E8C0E2F7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" t="5220" b="6969"/>
          <a:stretch/>
        </p:blipFill>
        <p:spPr>
          <a:xfrm>
            <a:off x="3630168" y="2584928"/>
            <a:ext cx="6102256" cy="30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B599E-D72E-4C07-A234-36F4410378C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C3C5AED0-F77D-44B2-B48B-5BFE9F1C440A}"/>
              </a:ext>
            </a:extLst>
          </p:cNvPr>
          <p:cNvSpPr/>
          <p:nvPr/>
        </p:nvSpPr>
        <p:spPr>
          <a:xfrm>
            <a:off x="594375" y="2124863"/>
            <a:ext cx="4901183" cy="3093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000" b="1" dirty="0">
                <a:solidFill>
                  <a:schemeClr val="accent1"/>
                </a:solidFill>
                <a:latin typeface="Century Gothic"/>
                <a:sym typeface="Century Gothic"/>
              </a:rPr>
              <a:t>KO VARAM DARĪT LABĀK? </a:t>
            </a:r>
          </a:p>
          <a:p>
            <a:pPr>
              <a:lnSpc>
                <a:spcPct val="150000"/>
              </a:lnSpc>
            </a:pPr>
            <a:r>
              <a:rPr lang="lv-LV" sz="1600" b="0" dirty="0">
                <a:solidFill>
                  <a:srgbClr val="58595B"/>
                </a:solidFill>
                <a:latin typeface="+mn-lt"/>
              </a:rPr>
              <a:t>C</a:t>
            </a: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ovid 19 ieviesis izmaiņas un liek pārskatīt esošo fizisko spēļu bibliotēku krājumu izmantošanu, veidojot virtuālas spēļu vietnes. </a:t>
            </a:r>
          </a:p>
          <a:p>
            <a:pPr>
              <a:lnSpc>
                <a:spcPct val="150000"/>
              </a:lnSpc>
            </a:pPr>
            <a:r>
              <a:rPr lang="lv-LV" sz="1600" dirty="0">
                <a:solidFill>
                  <a:srgbClr val="58595B"/>
                </a:solidFill>
                <a:latin typeface="+mn-lt"/>
              </a:rPr>
              <a:t>Izstrādāt video spēles un digitālās spēles, kuru mērķa grupa ir jaunieši, vecāki un ģimenes. </a:t>
            </a:r>
          </a:p>
          <a:p>
            <a:pPr>
              <a:lnSpc>
                <a:spcPct val="150000"/>
              </a:lnSpc>
            </a:pPr>
            <a:r>
              <a:rPr lang="lv-LV" sz="1600" dirty="0">
                <a:solidFill>
                  <a:srgbClr val="58595B"/>
                </a:solidFill>
                <a:latin typeface="+mn-lt"/>
              </a:rPr>
              <a:t>Arī atbilstoši spēlētas digitālās spēles var sniegt pozitīvu efektu.</a:t>
            </a:r>
            <a:endParaRPr lang="it-IT" sz="1600" dirty="0">
              <a:solidFill>
                <a:srgbClr val="58595B"/>
              </a:solidFill>
              <a:latin typeface="+mn-lt"/>
              <a:sym typeface="Century Gothic"/>
            </a:endParaRPr>
          </a:p>
        </p:txBody>
      </p:sp>
      <p:pic>
        <p:nvPicPr>
          <p:cNvPr id="7" name="Google Shape;385;ge00c49f293_0_6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7C02A0B-0B46-46DF-89E2-0705CACBB47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1995"/>
          <a:stretch/>
        </p:blipFill>
        <p:spPr>
          <a:xfrm>
            <a:off x="5761004" y="2124863"/>
            <a:ext cx="2788621" cy="31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627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>
            <a:spLocks noGrp="1"/>
          </p:cNvSpPr>
          <p:nvPr>
            <p:ph type="body" idx="2"/>
          </p:nvPr>
        </p:nvSpPr>
        <p:spPr>
          <a:xfrm>
            <a:off x="5656052" y="6410864"/>
            <a:ext cx="2738152" cy="21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None/>
            </a:pPr>
            <a:endParaRPr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5854D39-CB56-7C48-A7F5-D2AD9F39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476443"/>
            <a:ext cx="7704001" cy="492444"/>
          </a:xfrm>
        </p:spPr>
        <p:txBody>
          <a:bodyPr/>
          <a:lstStyle/>
          <a:p>
            <a:r>
              <a:rPr lang="lv-LV" dirty="0"/>
              <a:t>Modulis 3: Spēle izglītībai</a:t>
            </a:r>
            <a:endParaRPr lang="en-GB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610022-20D0-F244-8E2C-91E496AD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5736" y="2372434"/>
            <a:ext cx="3678264" cy="3186678"/>
          </a:xfrm>
        </p:spPr>
        <p:txBody>
          <a:bodyPr/>
          <a:lstStyle/>
          <a:p>
            <a:pPr marL="101600" indent="0" algn="just">
              <a:buNone/>
            </a:pP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Šis modulis piedāvā izglītību bērniem un pieaugušajiem, nodrošinot holistisku (visaptverošu) pieeju viņu garīgajai, fiziskajai un sociālajai attīstībai, ietverot pandēmijas krīzes seku pārvarēšanu.</a:t>
            </a:r>
          </a:p>
          <a:p>
            <a:pPr marL="101600" indent="0" algn="just">
              <a:buNone/>
            </a:pPr>
            <a:r>
              <a:rPr lang="lv-LV" sz="1600" b="0" i="0" dirty="0">
                <a:solidFill>
                  <a:srgbClr val="58595B"/>
                </a:solidFill>
                <a:effectLst/>
                <a:latin typeface="+mn-lt"/>
              </a:rPr>
              <a:t>Modulis paredz aktivitāšu izstrādi formālajai un neformālajai izglītībai, kas ir balstīta spēļu izmantošanā. Saistīts ar sekojošām ikgadējām iniciatīvām: Spēļu laboratorija, Pasaules spēļu diena, Pī diena, Dzīvo grāmatu laboratorija u.c.</a:t>
            </a:r>
          </a:p>
        </p:txBody>
      </p:sp>
      <p:pic>
        <p:nvPicPr>
          <p:cNvPr id="6" name="Immagine 9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3E92F46-768B-4903-B564-4C1605E26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71" b="11176"/>
          <a:stretch/>
        </p:blipFill>
        <p:spPr>
          <a:xfrm>
            <a:off x="245708" y="2838338"/>
            <a:ext cx="4216610" cy="22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6911"/>
      </p:ext>
    </p:extLst>
  </p:cSld>
  <p:clrMapOvr>
    <a:masterClrMapping/>
  </p:clrMapOvr>
</p:sld>
</file>

<file path=ppt/theme/theme1.xml><?xml version="1.0" encoding="utf-8"?>
<a:theme xmlns:a="http://schemas.openxmlformats.org/drawingml/2006/main" name="URBACT-GeneralPresentation-161028">
  <a:themeElements>
    <a:clrScheme name="Playful Paradig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0E0"/>
      </a:accent1>
      <a:accent2>
        <a:srgbClr val="D81A63"/>
      </a:accent2>
      <a:accent3>
        <a:srgbClr val="FED314"/>
      </a:accent3>
      <a:accent4>
        <a:srgbClr val="92D050"/>
      </a:accent4>
      <a:accent5>
        <a:srgbClr val="005374"/>
      </a:accent5>
      <a:accent6>
        <a:srgbClr val="700E33"/>
      </a:accent6>
      <a:hlink>
        <a:srgbClr val="00A0E0"/>
      </a:hlink>
      <a:folHlink>
        <a:srgbClr val="00A0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CT-GeneralPresentation-161028">
  <a:themeElements>
    <a:clrScheme name="URBACT-GeneralPresentation-161028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16CA2"/>
      </a:accent1>
      <a:accent2>
        <a:srgbClr val="35B2B8"/>
      </a:accent2>
      <a:accent3>
        <a:srgbClr val="AE1E75"/>
      </a:accent3>
      <a:accent4>
        <a:srgbClr val="84B63F"/>
      </a:accent4>
      <a:accent5>
        <a:srgbClr val="1B9782"/>
      </a:accent5>
      <a:accent6>
        <a:srgbClr val="7E6A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864</Words>
  <Application>Microsoft Office PowerPoint</Application>
  <PresentationFormat>Custom</PresentationFormat>
  <Paragraphs>104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Times New Roman</vt:lpstr>
      <vt:lpstr>Arial</vt:lpstr>
      <vt:lpstr>Century Gothic</vt:lpstr>
      <vt:lpstr>Calibri</vt:lpstr>
      <vt:lpstr>URBACT-GeneralPresentation-161028</vt:lpstr>
      <vt:lpstr>  SPĒLES PARADIGMA II  1.ekspertu darba grupa 29.10.2021.   </vt:lpstr>
      <vt:lpstr>KAS IR URBACT? </vt:lpstr>
      <vt:lpstr>PowerPoint Presentation</vt:lpstr>
      <vt:lpstr>PowerPoint Presentation</vt:lpstr>
      <vt:lpstr>Modulis 1: Spēle ilgtspējīgai pašvaldību attīstībai</vt:lpstr>
      <vt:lpstr>PowerPoint Presentation</vt:lpstr>
      <vt:lpstr>Modulis 2: Spēle iekļaušanai un līdzdalībai</vt:lpstr>
      <vt:lpstr>PowerPoint Presentation</vt:lpstr>
      <vt:lpstr>Modulis 3: Spēle izglītībai</vt:lpstr>
      <vt:lpstr>PowerPoint Presentation</vt:lpstr>
      <vt:lpstr>Modulis 4: Spēle veselībai un labklājībai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on PPs Transfer Plans Mid Term Review reflection  Ileana Toscano ld expert</dc:title>
  <dc:creator>Anita Skutane</dc:creator>
  <cp:lastModifiedBy>Anita Skutane</cp:lastModifiedBy>
  <cp:revision>18</cp:revision>
  <dcterms:modified xsi:type="dcterms:W3CDTF">2021-11-02T12:52:22Z</dcterms:modified>
</cp:coreProperties>
</file>