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84" r:id="rId3"/>
    <p:sldId id="261" r:id="rId4"/>
    <p:sldId id="257" r:id="rId5"/>
    <p:sldId id="263" r:id="rId6"/>
    <p:sldId id="274" r:id="rId7"/>
    <p:sldId id="286" r:id="rId8"/>
    <p:sldId id="283" r:id="rId9"/>
    <p:sldId id="285" r:id="rId10"/>
    <p:sldId id="287" r:id="rId11"/>
    <p:sldId id="288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A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2676" autoAdjust="0"/>
  </p:normalViewPr>
  <p:slideViewPr>
    <p:cSldViewPr snapToGrid="0">
      <p:cViewPr varScale="1">
        <p:scale>
          <a:sx n="102" d="100"/>
          <a:sy n="102" d="100"/>
        </p:scale>
        <p:origin x="870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FB2FC-212A-4CF8-B82D-21992508FCC5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AA81C-CDD8-4FE8-8D9E-AD50B1C86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7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A81C-CDD8-4FE8-8D9E-AD50B1C86A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46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/>
              <a:t>Atšķirīgs</a:t>
            </a:r>
            <a:r>
              <a:rPr lang="lv-LV" baseline="0" dirty="0"/>
              <a:t> vējš dažādos augstumos, atšķirība starp </a:t>
            </a:r>
            <a:r>
              <a:rPr lang="lv-LV" baseline="0" dirty="0" err="1"/>
              <a:t>meteostacijas</a:t>
            </a:r>
            <a:r>
              <a:rPr lang="lv-LV" baseline="0" dirty="0"/>
              <a:t> tehnoloģijām un novietojuma. Svarīga ir viena kopīga metodika datu uzskaitei un kā to visu pielietot lauksaimniekam un valsts institūcijām.</a:t>
            </a:r>
            <a:endParaRPr lang="lv-LV" dirty="0"/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A81C-CDD8-4FE8-8D9E-AD50B1C86A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69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A81C-CDD8-4FE8-8D9E-AD50B1C86A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2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A81C-CDD8-4FE8-8D9E-AD50B1C86A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42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A81C-CDD8-4FE8-8D9E-AD50B1C86A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76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A81C-CDD8-4FE8-8D9E-AD50B1C86A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06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Yield</a:t>
            </a:r>
            <a:r>
              <a:rPr lang="lv-LV" dirty="0"/>
              <a:t> </a:t>
            </a:r>
            <a:r>
              <a:rPr lang="lv-LV" dirty="0" err="1"/>
              <a:t>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A81C-CDD8-4FE8-8D9E-AD50B1C86A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05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A81C-CDD8-4FE8-8D9E-AD50B1C86A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6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A81C-CDD8-4FE8-8D9E-AD50B1C86A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40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Wheatherlink</a:t>
            </a:r>
            <a:r>
              <a:rPr lang="lv-LV" baseline="0" dirty="0"/>
              <a:t> </a:t>
            </a:r>
            <a:r>
              <a:rPr lang="lv-LV" baseline="0" dirty="0" err="1"/>
              <a:t>Davis</a:t>
            </a:r>
            <a:r>
              <a:rPr lang="lv-LV" baseline="0" dirty="0"/>
              <a:t>, </a:t>
            </a:r>
            <a:r>
              <a:rPr lang="lv-LV" baseline="0" dirty="0" err="1"/>
              <a:t>FieldClimate</a:t>
            </a:r>
            <a:r>
              <a:rPr lang="lv-LV" baseline="0" dirty="0"/>
              <a:t> 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A81C-CDD8-4FE8-8D9E-AD50B1C86A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16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Intensīva lauksaimniecības teritorija, kurai ir svarīga precīza </a:t>
            </a:r>
            <a:r>
              <a:rPr lang="lv-LV" dirty="0" err="1"/>
              <a:t>meteoinformācija</a:t>
            </a:r>
            <a:r>
              <a:rPr lang="lv-LV" dirty="0"/>
              <a:t>. Valsts oficiālais </a:t>
            </a:r>
            <a:r>
              <a:rPr lang="lv-LV" dirty="0" err="1"/>
              <a:t>meteostaciju</a:t>
            </a:r>
            <a:r>
              <a:rPr lang="lv-LV" dirty="0"/>
              <a:t> tīkls ir nepietiekami blīvs. </a:t>
            </a:r>
          </a:p>
          <a:p>
            <a:r>
              <a:rPr lang="lv-LV" dirty="0"/>
              <a:t>Valsts </a:t>
            </a:r>
            <a:r>
              <a:rPr lang="lv-LV" dirty="0" err="1"/>
              <a:t>meteostacijās</a:t>
            </a:r>
            <a:r>
              <a:rPr lang="lv-LV" dirty="0"/>
              <a:t> nosaka vēja ātrumu 10 m augstumā, lauksaimniekiem tas ir svarīgs 2 m augstumā. </a:t>
            </a:r>
          </a:p>
          <a:p>
            <a:r>
              <a:rPr lang="lv-LV" dirty="0"/>
              <a:t>Projekta ietvaros ir uzstādīta šī </a:t>
            </a:r>
            <a:r>
              <a:rPr lang="lv-LV" dirty="0" err="1"/>
              <a:t>meteostacija</a:t>
            </a:r>
            <a:r>
              <a:rPr lang="lv-LV" dirty="0"/>
              <a:t>, kur tiek mērīts vēja ātrums divos augstumos, kas ir svarīgi, lai saprastu vai ir kāda korelācija un kādas ir šīs vēja ātruma atšķirības.</a:t>
            </a:r>
          </a:p>
          <a:p>
            <a:r>
              <a:rPr lang="lv-LV" dirty="0"/>
              <a:t>Šīs </a:t>
            </a:r>
            <a:r>
              <a:rPr lang="lv-LV" dirty="0" err="1"/>
              <a:t>meteostacijas</a:t>
            </a:r>
            <a:r>
              <a:rPr lang="lv-LV" dirty="0"/>
              <a:t> uzstādīšana ir svarīga ne tikai mums, bet arī citiem apkārt esošajiem lauksaimniekiem, lai spētu novērtēt reālo vēja situāciju pirms smidzināšanas.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A81C-CDD8-4FE8-8D9E-AD50B1C86A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32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AC9B-8C3F-492D-A49D-21DC374E0178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55B7-8551-4938-9492-C48C8F64F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1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AC9B-8C3F-492D-A49D-21DC374E0178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55B7-8551-4938-9492-C48C8F64F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21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AC9B-8C3F-492D-A49D-21DC374E0178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55B7-8551-4938-9492-C48C8F64F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9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AC9B-8C3F-492D-A49D-21DC374E0178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55B7-8551-4938-9492-C48C8F64F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AC9B-8C3F-492D-A49D-21DC374E0178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55B7-8551-4938-9492-C48C8F64F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6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AC9B-8C3F-492D-A49D-21DC374E0178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55B7-8551-4938-9492-C48C8F64F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3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AC9B-8C3F-492D-A49D-21DC374E0178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55B7-8551-4938-9492-C48C8F64F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1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AC9B-8C3F-492D-A49D-21DC374E0178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55B7-8551-4938-9492-C48C8F64F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0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AC9B-8C3F-492D-A49D-21DC374E0178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55B7-8551-4938-9492-C48C8F64F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7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AC9B-8C3F-492D-A49D-21DC374E0178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55B7-8551-4938-9492-C48C8F64F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45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AC9B-8C3F-492D-A49D-21DC374E0178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55B7-8551-4938-9492-C48C8F64F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4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AAC9B-8C3F-492D-A49D-21DC374E0178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C55B7-8551-4938-9492-C48C8F64F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442" y="-5142"/>
            <a:ext cx="4016557" cy="685971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31514" y="32760"/>
            <a:ext cx="8639465" cy="1353374"/>
            <a:chOff x="5153058" y="899382"/>
            <a:chExt cx="6397040" cy="1353374"/>
          </a:xfrm>
        </p:grpSpPr>
        <p:sp>
          <p:nvSpPr>
            <p:cNvPr id="3" name="Rectangle 2"/>
            <p:cNvSpPr/>
            <p:nvPr/>
          </p:nvSpPr>
          <p:spPr>
            <a:xfrm>
              <a:off x="8113496" y="899382"/>
              <a:ext cx="343660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lv-LV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FAMILY FARM «VILCIŅI 1»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5153058" y="1606425"/>
              <a:ext cx="342537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 </a:t>
              </a:r>
              <a:endParaRPr lang="en-US" dirty="0"/>
            </a:p>
            <a:p>
              <a:pPr algn="ctr"/>
              <a:endParaRPr lang="en-US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8175441" y="362338"/>
            <a:ext cx="4016557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Established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after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collapse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USSR </a:t>
            </a: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1992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on 74 ha </a:t>
            </a: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reclaimed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agricultural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over </a:t>
            </a:r>
            <a:r>
              <a:rPr lang="en-US" sz="22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2,</a:t>
            </a:r>
            <a:r>
              <a:rPr lang="lv-LV" sz="22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2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70 ha </a:t>
            </a:r>
            <a:r>
              <a:rPr lang="en-US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land for crop production</a:t>
            </a:r>
            <a:endParaRPr lang="lv-LV" sz="22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Location: Jelgava region, Zaļenieki parish;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v-LV" sz="22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20-24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employees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 the farm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22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2003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th</a:t>
            </a:r>
            <a:r>
              <a:rPr lang="en-US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 first steps in 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technology of </a:t>
            </a:r>
            <a:r>
              <a:rPr lang="en-US" sz="22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prec</a:t>
            </a:r>
            <a:r>
              <a:rPr lang="lv-LV" sz="22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ise</a:t>
            </a:r>
            <a:r>
              <a:rPr lang="en-US" sz="22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agriculture</a:t>
            </a:r>
            <a:endParaRPr lang="lv-LV" sz="22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Also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hotel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restaurant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windmill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Rožmalas</a:t>
            </a:r>
            <a:r>
              <a:rPr lang="lv-LV" sz="2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734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07" y="377628"/>
            <a:ext cx="4487197" cy="6011771"/>
          </a:xfrm>
        </p:spPr>
      </p:pic>
      <p:pic>
        <p:nvPicPr>
          <p:cNvPr id="1026" name="Picture 2" descr="http://www.jelgavasnovads.lv/images/userfiles/Projekti/istenosana/IOT_logo_ansamblis_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" y="242833"/>
            <a:ext cx="5476931" cy="135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aisnstūris 6"/>
          <p:cNvSpPr/>
          <p:nvPr/>
        </p:nvSpPr>
        <p:spPr>
          <a:xfrm>
            <a:off x="260293" y="1465467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farmers have an important wind speed? National legislation limits the performance of rural works – spraying may be carried out if the wind speed does not exceed 4 m/s.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country's official network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meteostation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not sufficiently dense.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speed at 10 m height is determined in the national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meteorostations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important for farmers at 2 m height.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part of the project, this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meteostation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installed, where the wind speed is measured at two heights, which is important to understand or have any correlation and what these wind rate differences are.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installation of this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meteostation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important not only for us, but also for other farmers around us, in order to be able to assess the actual wind situation before spraying.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āls 7"/>
          <p:cNvSpPr/>
          <p:nvPr/>
        </p:nvSpPr>
        <p:spPr>
          <a:xfrm>
            <a:off x="8719126" y="2299854"/>
            <a:ext cx="175491" cy="203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Ovāls 9"/>
          <p:cNvSpPr/>
          <p:nvPr/>
        </p:nvSpPr>
        <p:spPr>
          <a:xfrm>
            <a:off x="8631380" y="4017818"/>
            <a:ext cx="175491" cy="203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75411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838200" y="1594715"/>
            <a:ext cx="10515600" cy="4351338"/>
          </a:xfrm>
        </p:spPr>
        <p:txBody>
          <a:bodyPr/>
          <a:lstStyle/>
          <a:p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different wind at different heights, a difference between the technology of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meteostation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location.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common methodology for recording data is important and how it should be applied to the farmer and the national authorities.</a:t>
            </a:r>
          </a:p>
          <a:p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17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397825" y="185354"/>
            <a:ext cx="5396345" cy="1324792"/>
          </a:xfrm>
          <a:prstGeom prst="rect">
            <a:avLst/>
          </a:prstGeom>
          <a:solidFill>
            <a:schemeClr val="accent6">
              <a:lumMod val="7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1218"/>
            <a:ext cx="12192000" cy="9144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03843" y="1223489"/>
            <a:ext cx="62365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1758"/>
            <a:ext cx="7333408" cy="420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0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4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744" y="-1"/>
            <a:ext cx="9147259" cy="7410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64042" cy="86389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04470" y="158016"/>
            <a:ext cx="3962400" cy="3812267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04469" y="4101096"/>
            <a:ext cx="3943821" cy="2370042"/>
          </a:xfrm>
          <a:prstGeom prst="rect">
            <a:avLst/>
          </a:prstGeom>
          <a:solidFill>
            <a:schemeClr val="accent6">
              <a:alpha val="81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423286" y="288829"/>
            <a:ext cx="4016557" cy="3898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Structure of crops:</a:t>
            </a:r>
            <a:r>
              <a:rPr lang="lv-LV" sz="28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lv-LV" sz="28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lv-LV" sz="28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14350" lvl="1" indent="-342900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lv-LV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70 % winter</a:t>
            </a:r>
            <a:r>
              <a:rPr lang="en-US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wheat</a:t>
            </a:r>
            <a:endParaRPr lang="lv-LV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14350" lvl="1" indent="-342900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lv-LV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en-US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 winter OSR</a:t>
            </a:r>
            <a:endParaRPr lang="lv-LV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14350" lvl="1" indent="-342900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lv-LV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4 % </a:t>
            </a:r>
            <a:r>
              <a:rPr lang="en-US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field beans</a:t>
            </a:r>
            <a:endParaRPr lang="lv-LV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14350" lvl="1" indent="-342900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lv-LV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5 % </a:t>
            </a:r>
            <a:r>
              <a:rPr lang="lv-LV" sz="20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graas</a:t>
            </a:r>
            <a:r>
              <a:rPr lang="lv-LV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0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seed</a:t>
            </a:r>
            <a:r>
              <a:rPr lang="lv-LV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lv-LV" sz="2000" i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Perrenial</a:t>
            </a:r>
            <a:r>
              <a:rPr lang="lv-LV" sz="2000" i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000" i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ryegrass</a:t>
            </a:r>
            <a:r>
              <a:rPr lang="lv-LV" sz="2000" i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lv-LV" sz="2000" i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Festuca</a:t>
            </a:r>
            <a:r>
              <a:rPr lang="lv-LV" sz="2000" i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000" i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rubra</a:t>
            </a:r>
            <a:r>
              <a:rPr lang="lv-LV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14350" lvl="1" indent="-342900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lv-LV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 fallow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lv-LV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8327507" y="4180344"/>
            <a:ext cx="40395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total area above  2</a:t>
            </a:r>
            <a:r>
              <a:rPr lang="lv-LV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370</a:t>
            </a:r>
            <a:r>
              <a:rPr lang="en-US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ha;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lv-LV" sz="26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Average</a:t>
            </a:r>
            <a:r>
              <a:rPr lang="lv-LV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6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field</a:t>
            </a:r>
            <a:r>
              <a:rPr lang="lv-LV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24 ha,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lv-LV" sz="26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Fields</a:t>
            </a:r>
            <a:r>
              <a:rPr lang="lv-LV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located in 10 parishes, radius 90 km</a:t>
            </a:r>
            <a:endParaRPr lang="lv-LV" sz="26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lv-LV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865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/>
          <a:stretch/>
        </p:blipFill>
        <p:spPr>
          <a:xfrm>
            <a:off x="0" y="-769429"/>
            <a:ext cx="12191999" cy="89091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62699" y="2"/>
            <a:ext cx="4829299" cy="6858000"/>
          </a:xfrm>
          <a:prstGeom prst="rect">
            <a:avLst/>
          </a:prstGeom>
          <a:solidFill>
            <a:schemeClr val="accent4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18181" y="154170"/>
            <a:ext cx="4918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 technologies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418115" y="1016224"/>
            <a:ext cx="471846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tractors with automatic steering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Greenseeker</a:t>
            </a:r>
            <a:r>
              <a:rPr lang="en-US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Nitrogen sensors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spreader with </a:t>
            </a:r>
            <a:r>
              <a:rPr lang="lv-LV" sz="24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</a:t>
            </a:r>
            <a:r>
              <a:rPr 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control</a:t>
            </a:r>
            <a:endParaRPr lang="en-US" sz="24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sprayers </a:t>
            </a:r>
            <a:r>
              <a:rPr 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US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control</a:t>
            </a:r>
            <a:endParaRPr lang="lv-LV" sz="24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rain dryer with air recirculation and automatic control;</a:t>
            </a:r>
            <a:endParaRPr lang="lv-LV" sz="24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GPS tracking for all tractors</a:t>
            </a:r>
            <a:endParaRPr lang="en-US" sz="24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meteorological stations with </a:t>
            </a:r>
            <a:r>
              <a:rPr lang="lv-LV" sz="24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plant</a:t>
            </a:r>
            <a:r>
              <a:rPr 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disease forecasts</a:t>
            </a:r>
            <a:endParaRPr lang="en-US" sz="24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gricultural</a:t>
            </a:r>
            <a:r>
              <a:rPr lang="en-US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software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lv-LV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144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740" y="1112671"/>
            <a:ext cx="3157397" cy="20665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26229" y="1116942"/>
            <a:ext cx="3138053" cy="2058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926" y="2783154"/>
            <a:ext cx="3095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Ortofoto + field structure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481142" y="-115172"/>
            <a:ext cx="10533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5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lv-LV" sz="5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5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Farming</a:t>
            </a:r>
            <a:r>
              <a:rPr lang="lv-LV" sz="5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Office </a:t>
            </a:r>
            <a:endParaRPr lang="en-US" sz="5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615062" y="1414782"/>
            <a:ext cx="4829299" cy="5290820"/>
          </a:xfrm>
          <a:prstGeom prst="rect">
            <a:avLst/>
          </a:prstGeom>
          <a:solidFill>
            <a:schemeClr val="accent4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7021432" y="1797953"/>
            <a:ext cx="401655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6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Next</a:t>
            </a:r>
            <a:r>
              <a:rPr lang="lv-LV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6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Farming</a:t>
            </a:r>
            <a:r>
              <a:rPr lang="lv-LV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AG Office </a:t>
            </a:r>
            <a:r>
              <a:rPr lang="en-US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software: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lv-LV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 field history records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lv-LV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 mapping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lv-LV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 fertilizing plans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lv-LV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2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 financial analysis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lv-LV" sz="26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lv-LV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13" y="1112671"/>
            <a:ext cx="3138959" cy="1761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137" y="1108690"/>
            <a:ext cx="3138053" cy="1765975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3214430" y="2807859"/>
            <a:ext cx="3095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Topografical map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207145" y="3178147"/>
            <a:ext cx="3138053" cy="20073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71"/>
          <p:cNvSpPr/>
          <p:nvPr/>
        </p:nvSpPr>
        <p:spPr>
          <a:xfrm>
            <a:off x="37951" y="5076600"/>
            <a:ext cx="3157397" cy="17729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37951" y="3175197"/>
            <a:ext cx="3157397" cy="20982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70"/>
          <p:cNvSpPr/>
          <p:nvPr/>
        </p:nvSpPr>
        <p:spPr>
          <a:xfrm>
            <a:off x="3207069" y="5145075"/>
            <a:ext cx="3138053" cy="17223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1" y="3107005"/>
            <a:ext cx="3185026" cy="1793052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-84940" y="4811040"/>
            <a:ext cx="3095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Drainage map</a:t>
            </a:r>
          </a:p>
        </p:txBody>
      </p:sp>
      <p:pic>
        <p:nvPicPr>
          <p:cNvPr id="76" name="Picture 3" descr="C:\Users\AgTech2\Desktop\faili\Ekrāna tvērumi\Pilnekrāna tveršana 2013.02.18. 1309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61" y="3154088"/>
            <a:ext cx="3135702" cy="166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/>
          <p:cNvSpPr/>
          <p:nvPr/>
        </p:nvSpPr>
        <p:spPr>
          <a:xfrm>
            <a:off x="3180515" y="4785402"/>
            <a:ext cx="3635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Field history and analyses</a:t>
            </a:r>
          </a:p>
        </p:txBody>
      </p:sp>
      <p:pic>
        <p:nvPicPr>
          <p:cNvPr id="18" name="Satura vietturis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5" y="5143813"/>
            <a:ext cx="3207457" cy="1522403"/>
          </a:xfrm>
          <a:prstGeom prst="rect">
            <a:avLst/>
          </a:prstGeom>
        </p:spPr>
      </p:pic>
      <p:sp>
        <p:nvSpPr>
          <p:cNvPr id="6" name="Taisnstūris 5"/>
          <p:cNvSpPr/>
          <p:nvPr/>
        </p:nvSpPr>
        <p:spPr>
          <a:xfrm>
            <a:off x="1027252" y="6536599"/>
            <a:ext cx="13083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0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Yield</a:t>
            </a:r>
            <a:r>
              <a:rPr lang="lv-LV" dirty="0"/>
              <a:t> </a:t>
            </a:r>
            <a:r>
              <a:rPr lang="lv-LV" sz="20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map</a:t>
            </a:r>
            <a:endParaRPr lang="en-US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Satura vietturis 5">
            <a:extLst>
              <a:ext uri="{FF2B5EF4-FFF2-40B4-BE49-F238E27FC236}">
                <a16:creationId xmlns:a16="http://schemas.microsoft.com/office/drawing/2014/main" id="{D942EB33-CDD0-49FB-A051-6F0FF5F448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5480" y="5103185"/>
            <a:ext cx="3110461" cy="1499700"/>
          </a:xfrm>
          <a:prstGeom prst="rect">
            <a:avLst/>
          </a:prstGeom>
        </p:spPr>
      </p:pic>
      <p:sp>
        <p:nvSpPr>
          <p:cNvPr id="23" name="Taisnstūris 22"/>
          <p:cNvSpPr/>
          <p:nvPr/>
        </p:nvSpPr>
        <p:spPr>
          <a:xfrm>
            <a:off x="4184394" y="6449421"/>
            <a:ext cx="12362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0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Fuel</a:t>
            </a:r>
            <a:r>
              <a:rPr lang="lv-LV" dirty="0"/>
              <a:t> </a:t>
            </a:r>
            <a:r>
              <a:rPr lang="lv-LV" sz="20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map</a:t>
            </a:r>
            <a:endParaRPr lang="en-US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Attēls 7"/>
          <p:cNvPicPr>
            <a:picLocks noChangeAspect="1"/>
          </p:cNvPicPr>
          <p:nvPr/>
        </p:nvPicPr>
        <p:blipFill rotWithShape="1">
          <a:blip r:embed="rId9"/>
          <a:srcRect l="53636" t="14877" r="31515" b="66605"/>
          <a:stretch/>
        </p:blipFill>
        <p:spPr>
          <a:xfrm>
            <a:off x="6628749" y="4731325"/>
            <a:ext cx="4815612" cy="9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84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1" cy="69125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416" y="-54552"/>
            <a:ext cx="4829299" cy="6912552"/>
          </a:xfrm>
          <a:prstGeom prst="rect">
            <a:avLst/>
          </a:prstGeom>
          <a:solidFill>
            <a:schemeClr val="accent4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6935" y="183272"/>
            <a:ext cx="4275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Constructed</a:t>
            </a:r>
            <a:r>
              <a:rPr lang="lv-LV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wetland</a:t>
            </a:r>
            <a:r>
              <a:rPr lang="lv-LV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lv-LV" altLang="lv-LV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416" y="2211968"/>
            <a:ext cx="471846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altLang="lv-LV" sz="28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Goals</a:t>
            </a:r>
            <a:r>
              <a:rPr lang="lv-LV" altLang="lv-LV" sz="28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lv-LV" alt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alt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 control and reduce the inflow of biogenic elements into natural water courses and bodies of water</a:t>
            </a:r>
            <a:endParaRPr lang="lv-LV" altLang="lv-LV" sz="24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lv-LV" alt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lv-LV" altLang="lv-LV" sz="24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control</a:t>
            </a:r>
            <a:r>
              <a:rPr lang="lv-LV" alt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altLang="lv-LV" sz="24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soil</a:t>
            </a:r>
            <a:r>
              <a:rPr lang="lv-LV" alt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altLang="lv-LV" sz="24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erosion</a:t>
            </a:r>
            <a:endParaRPr lang="lv-LV" altLang="lv-LV" sz="24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 enrich the water with oxygen</a:t>
            </a:r>
            <a:endParaRPr lang="lv-LV" sz="24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lv-LV" alt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lv-LV" altLang="lv-LV" sz="24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naturally</a:t>
            </a:r>
            <a:r>
              <a:rPr lang="lv-LV" alt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altLang="lv-LV" sz="24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promote</a:t>
            </a:r>
            <a:r>
              <a:rPr lang="lv-LV" alt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altLang="lv-LV" sz="24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self-purification</a:t>
            </a:r>
            <a:r>
              <a:rPr lang="lv-LV" alt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altLang="lv-LV" sz="24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lv-LV" altLang="lv-LV" sz="24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altLang="lv-LV" sz="24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water</a:t>
            </a:r>
            <a:endParaRPr lang="lv-LV" altLang="lv-LV" sz="24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lv-LV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435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73" y="3516168"/>
            <a:ext cx="3821545" cy="286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27" y="3754654"/>
            <a:ext cx="3995217" cy="299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/>
          <p:nvPr/>
        </p:nvSpPr>
        <p:spPr>
          <a:xfrm>
            <a:off x="-20782" y="255882"/>
            <a:ext cx="7668491" cy="1442742"/>
          </a:xfrm>
          <a:prstGeom prst="rect">
            <a:avLst/>
          </a:prstGeom>
          <a:solidFill>
            <a:schemeClr val="accent3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https://zemniekusaeima.lv/wp-content/uploads/2019/02/Smartagrihubs_thumbnail-1-280x1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0"/>
            <a:ext cx="2422525" cy="129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Virsraksts 5"/>
          <p:cNvSpPr>
            <a:spLocks noGrp="1"/>
          </p:cNvSpPr>
          <p:nvPr>
            <p:ph type="title"/>
          </p:nvPr>
        </p:nvSpPr>
        <p:spPr>
          <a:xfrm>
            <a:off x="0" y="373061"/>
            <a:ext cx="7444509" cy="1325563"/>
          </a:xfrm>
        </p:spPr>
        <p:txBody>
          <a:bodyPr/>
          <a:lstStyle/>
          <a:p>
            <a:pPr algn="ctr" fontAlgn="base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Groundwater and Weather Sensors</a:t>
            </a:r>
          </a:p>
        </p:txBody>
      </p:sp>
      <p:sp>
        <p:nvSpPr>
          <p:cNvPr id="3" name="Taisnstūris 2"/>
          <p:cNvSpPr/>
          <p:nvPr/>
        </p:nvSpPr>
        <p:spPr>
          <a:xfrm>
            <a:off x="5357091" y="24001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develop a web-based system for the integration, transformation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utilisation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large amounts of data from agrometeorological and groundwater measurements.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52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00" y="1067617"/>
            <a:ext cx="7200000" cy="540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62701" y="130629"/>
            <a:ext cx="4829299" cy="1174322"/>
          </a:xfrm>
          <a:prstGeom prst="rect">
            <a:avLst/>
          </a:prstGeom>
          <a:solidFill>
            <a:schemeClr val="accent3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718468" y="359731"/>
            <a:ext cx="4275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PhytoBac</a:t>
            </a:r>
            <a:endParaRPr lang="lv-LV" altLang="lv-LV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isnstūris 3"/>
          <p:cNvSpPr/>
          <p:nvPr/>
        </p:nvSpPr>
        <p:spPr>
          <a:xfrm>
            <a:off x="443345" y="1933047"/>
            <a:ext cx="43226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Phytobac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 enables contaminants typically originating from the filling, cleaning  and washing of spray equipment, to be  retained and degraded by microbial means, i.e. bioremediation. 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container is filled with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biomix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70% topsoil and 30% chopped straw.</a:t>
            </a:r>
            <a:r>
              <a:rPr lang="en-US" dirty="0"/>
              <a:t> </a:t>
            </a:r>
            <a:endParaRPr lang="lv-LV" dirty="0"/>
          </a:p>
          <a:p>
            <a:r>
              <a:rPr lang="lv-LV" dirty="0"/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allows to prevent possible emissions to the surface water or sewer.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909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3"/>
          <a:srcRect l="45682" t="9939" b="3642"/>
          <a:stretch/>
        </p:blipFill>
        <p:spPr>
          <a:xfrm>
            <a:off x="6738853" y="683491"/>
            <a:ext cx="5057137" cy="2468616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4"/>
          <a:srcRect l="45530" t="8704" b="3395"/>
          <a:stretch/>
        </p:blipFill>
        <p:spPr>
          <a:xfrm>
            <a:off x="6683435" y="3254233"/>
            <a:ext cx="5255490" cy="2602163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-20782" y="255882"/>
            <a:ext cx="5451763" cy="1240346"/>
          </a:xfrm>
          <a:prstGeom prst="rect">
            <a:avLst/>
          </a:prstGeom>
          <a:solidFill>
            <a:schemeClr val="accent3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0" y="473669"/>
            <a:ext cx="6116782" cy="693161"/>
          </a:xfrm>
        </p:spPr>
        <p:txBody>
          <a:bodyPr>
            <a:noAutofit/>
          </a:bodyPr>
          <a:lstStyle/>
          <a:p>
            <a:pPr algn="ctr"/>
            <a:r>
              <a:rPr lang="lv-LV" sz="40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Meteostations</a:t>
            </a:r>
            <a:r>
              <a:rPr lang="lv-LV" sz="40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lv-LV" sz="40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lang="lv-LV" sz="40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lv-LV" sz="40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forecasts</a:t>
            </a:r>
            <a:endParaRPr lang="lv-LV" sz="40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838200" y="1825625"/>
            <a:ext cx="5802745" cy="4351338"/>
          </a:xfrm>
        </p:spPr>
        <p:txBody>
          <a:bodyPr/>
          <a:lstStyle/>
          <a:p>
            <a:r>
              <a:rPr lang="lv-LV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Weatherlink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forecast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situation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mobile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FieldClimate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wheather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forecast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situation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mobile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45705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6826</TotalTime>
  <Words>703</Words>
  <Application>Microsoft Office PowerPoint</Application>
  <PresentationFormat>Widescreen</PresentationFormat>
  <Paragraphs>85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Smart Groundwater and Weather Sensors</vt:lpstr>
      <vt:lpstr>PowerPoint Presentation</vt:lpstr>
      <vt:lpstr>Meteostations with forecasts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Farjana Jaman</dc:creator>
  <cp:lastModifiedBy>Anita Skutane</cp:lastModifiedBy>
  <cp:revision>136</cp:revision>
  <dcterms:created xsi:type="dcterms:W3CDTF">2015-06-03T17:00:06Z</dcterms:created>
  <dcterms:modified xsi:type="dcterms:W3CDTF">2021-09-17T06:26:32Z</dcterms:modified>
</cp:coreProperties>
</file>