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5" r:id="rId2"/>
    <p:sldId id="257" r:id="rId3"/>
    <p:sldId id="314" r:id="rId4"/>
    <p:sldId id="261" r:id="rId5"/>
    <p:sldId id="263" r:id="rId6"/>
    <p:sldId id="273" r:id="rId7"/>
    <p:sldId id="274" r:id="rId8"/>
    <p:sldId id="275" r:id="rId9"/>
    <p:sldId id="277" r:id="rId10"/>
    <p:sldId id="280" r:id="rId11"/>
    <p:sldId id="281" r:id="rId12"/>
    <p:sldId id="282" r:id="rId13"/>
    <p:sldId id="312" r:id="rId14"/>
    <p:sldId id="310" r:id="rId15"/>
    <p:sldId id="313" r:id="rId16"/>
    <p:sldId id="309" r:id="rId17"/>
    <p:sldId id="319" r:id="rId18"/>
    <p:sldId id="291" r:id="rId19"/>
    <p:sldId id="293" r:id="rId20"/>
    <p:sldId id="316" r:id="rId21"/>
    <p:sldId id="294" r:id="rId22"/>
    <p:sldId id="295" r:id="rId23"/>
    <p:sldId id="296" r:id="rId24"/>
    <p:sldId id="300" r:id="rId25"/>
    <p:sldId id="301" r:id="rId26"/>
    <p:sldId id="305" r:id="rId27"/>
    <p:sldId id="323" r:id="rId28"/>
    <p:sldId id="322" r:id="rId29"/>
    <p:sldId id="302" r:id="rId30"/>
    <p:sldId id="303" r:id="rId31"/>
    <p:sldId id="317" r:id="rId32"/>
    <p:sldId id="306" r:id="rId33"/>
    <p:sldId id="297" r:id="rId34"/>
    <p:sldId id="321" r:id="rId35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C5A"/>
    <a:srgbClr val="AA955C"/>
    <a:srgbClr val="BC955C"/>
    <a:srgbClr val="BE9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99" autoAdjust="0"/>
    <p:restoredTop sz="94586"/>
  </p:normalViewPr>
  <p:slideViewPr>
    <p:cSldViewPr>
      <p:cViewPr varScale="1">
        <p:scale>
          <a:sx n="146" d="100"/>
          <a:sy n="146" d="100"/>
        </p:scale>
        <p:origin x="115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DCED8-ACF4-4077-99BF-A16FB26EB779}" type="datetimeFigureOut">
              <a:rPr lang="lv-LV" smtClean="0"/>
              <a:t>24.09.2021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041DA-D844-41EA-9A7C-A6B7AD66884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724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To those, who are already familiar with Latvia (Old Riga, Monument of Freedom and Turaida castle). Who have already visited Traida Castle and the Baltic sea and Jūrmala. A chance to see Latvia from a different point of view/in a different perspective.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D8D7-8879-44BB-9863-C5D225C1D4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28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D8D7-8879-44BB-9863-C5D225C1D44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53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D8D7-8879-44BB-9863-C5D225C1D44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5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D8D7-8879-44BB-9863-C5D225C1D44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57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867C7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1314" y="1593850"/>
            <a:ext cx="8021371" cy="82060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C7D6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" y="0"/>
            <a:ext cx="9143998" cy="514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D7FC-0DDD-4B65-BE79-01FC63E7B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AD872-4F51-4626-8E47-A6F80A76D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ED61A-45A9-433E-B7A8-83A25108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4E45-773A-4138-91ED-3D58CE3B6261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2F266-D3E6-4A7D-92C3-ABEA3E8A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D904-CC17-46A1-BAB6-30A8FAB6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F266B-44E8-4E28-A953-AE912E7B9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85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3987" y="219075"/>
            <a:ext cx="8536025" cy="19857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5627" y="2535682"/>
            <a:ext cx="8492744" cy="211450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BABBB943-9977-48AD-AAD2-BE44C25C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24E14-8365-4845-9E7D-E45D57C46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40869"/>
            <a:ext cx="4264819" cy="681038"/>
          </a:xfrm>
        </p:spPr>
        <p:txBody>
          <a:bodyPr>
            <a:normAutofit/>
          </a:bodyPr>
          <a:lstStyle/>
          <a:p>
            <a:r>
              <a:rPr lang="lv-LV" sz="4050" dirty="0">
                <a:solidFill>
                  <a:schemeClr val="bg1"/>
                </a:solidFill>
              </a:rPr>
              <a:t>Discover Latvia</a:t>
            </a:r>
            <a:endParaRPr lang="en-GB" sz="405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599AE-1B9C-488B-BE0D-F92A05B09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462" y="1226500"/>
            <a:ext cx="3976375" cy="1033268"/>
          </a:xfrm>
        </p:spPr>
        <p:txBody>
          <a:bodyPr>
            <a:normAutofit/>
          </a:bodyPr>
          <a:lstStyle/>
          <a:p>
            <a:r>
              <a:rPr lang="lv-LV" sz="2400" dirty="0">
                <a:solidFill>
                  <a:schemeClr val="bg1"/>
                </a:solidFill>
                <a:latin typeface="+mj-lt"/>
              </a:rPr>
              <a:t>To those, who have already seen everything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064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AA8B5A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975" y="52557"/>
            <a:ext cx="8536025" cy="1985793"/>
          </a:xfrm>
          <a:prstGeom prst="rect">
            <a:avLst/>
          </a:prstGeom>
        </p:spPr>
        <p:txBody>
          <a:bodyPr vert="horz" wrap="square" lIns="0" tIns="197992" rIns="0" bIns="0" rtlCol="0">
            <a:noAutofit/>
          </a:bodyPr>
          <a:lstStyle/>
          <a:p>
            <a:pPr marL="5597525">
              <a:lnSpc>
                <a:spcPct val="100000"/>
              </a:lnSpc>
            </a:pPr>
            <a:r>
              <a:rPr sz="3400" b="1" spc="-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Song</a:t>
            </a:r>
            <a:r>
              <a:rPr sz="3400" b="1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3400" b="1" spc="-4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3400" b="1" spc="-2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nd</a:t>
            </a:r>
            <a:endParaRPr sz="3400" dirty="0">
              <a:latin typeface="Robusta TL Pro" pitchFamily="50" charset="-70"/>
              <a:cs typeface="Arial"/>
            </a:endParaRPr>
          </a:p>
          <a:p>
            <a:pPr marL="5597525">
              <a:lnSpc>
                <a:spcPts val="4045"/>
              </a:lnSpc>
            </a:pPr>
            <a:r>
              <a:rPr sz="3400" b="1" spc="-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Dan</a:t>
            </a:r>
            <a:r>
              <a:rPr sz="3400" b="1"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lang="lv-LV"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3400" b="1" spc="-2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lang="lv-LV" sz="3400" b="1" spc="-3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lang="lv-LV" sz="34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lebra</a:t>
            </a:r>
            <a:r>
              <a:rPr lang="lv-LV" sz="3400" b="1" spc="-2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lang="lv-LV" sz="34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ion</a:t>
            </a:r>
            <a:br>
              <a:rPr lang="lv-LV" sz="3400" dirty="0">
                <a:latin typeface="Robusta TL Pro" pitchFamily="50" charset="-70"/>
                <a:cs typeface="Arial"/>
              </a:rPr>
            </a:br>
            <a:endParaRPr sz="34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17235" y="2114550"/>
            <a:ext cx="3021965" cy="3455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05435">
              <a:lnSpc>
                <a:spcPct val="100000"/>
              </a:lnSpc>
            </a:pPr>
            <a:r>
              <a:rPr sz="18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he</a:t>
            </a:r>
            <a:r>
              <a:rPr sz="1800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tio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4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w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ide</a:t>
            </a:r>
            <a:r>
              <a:rPr sz="1800" spc="5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ng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 D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nce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br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tion</a:t>
            </a:r>
            <a:r>
              <a:rPr sz="18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 thr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v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for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15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0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y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rs.</a:t>
            </a:r>
            <a:endParaRPr sz="1800" dirty="0">
              <a:latin typeface="Robusta TL Pro" pitchFamily="50" charset="-70"/>
              <a:cs typeface="Arial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100"/>
              </a:lnSpc>
              <a:spcBef>
                <a:spcPts val="59"/>
              </a:spcBef>
            </a:pPr>
            <a:endParaRPr sz="1100" dirty="0">
              <a:latin typeface="Robusta TL Pro" pitchFamily="50" charset="-70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4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0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,0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0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0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rtici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ts,</a:t>
            </a:r>
            <a:endParaRPr sz="1800" dirty="0">
              <a:latin typeface="Robusta TL Pro" pitchFamily="50" charset="-7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2 mi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on</a:t>
            </a:r>
            <a:r>
              <a:rPr sz="18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sp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ctators.</a:t>
            </a:r>
            <a:endParaRPr sz="1800" dirty="0">
              <a:latin typeface="Robusta TL Pro" pitchFamily="50" charset="-70"/>
              <a:cs typeface="Arial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100"/>
              </a:lnSpc>
              <a:spcBef>
                <a:spcPts val="62"/>
              </a:spcBef>
            </a:pPr>
            <a:endParaRPr sz="1100" dirty="0">
              <a:latin typeface="Robusta TL Pro" pitchFamily="50" charset="-70"/>
            </a:endParaRPr>
          </a:p>
          <a:p>
            <a:pPr marL="12700" marR="12700">
              <a:lnSpc>
                <a:spcPct val="100000"/>
              </a:lnSpc>
            </a:pPr>
            <a:r>
              <a:rPr sz="18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ESCO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Master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ce</a:t>
            </a:r>
            <a:r>
              <a:rPr sz="18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 Oral 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nd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Inta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rita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 of H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it</a:t>
            </a:r>
            <a:r>
              <a:rPr sz="1800" spc="-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y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endParaRPr sz="18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453634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AA8B5A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626" y="1657350"/>
            <a:ext cx="2950973" cy="10325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Performing</a:t>
            </a:r>
            <a:endParaRPr sz="3400" dirty="0">
              <a:latin typeface="Robusta TL Pro" pitchFamily="50" charset="-70"/>
              <a:cs typeface="Arial"/>
            </a:endParaRPr>
          </a:p>
          <a:p>
            <a:pPr marL="12700">
              <a:lnSpc>
                <a:spcPts val="4045"/>
              </a:lnSpc>
            </a:pPr>
            <a:r>
              <a:rPr lang="lv-LV"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34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r</a:t>
            </a:r>
            <a:r>
              <a:rPr sz="3400" b="1" spc="-3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34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endParaRPr sz="34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5627" y="2952750"/>
            <a:ext cx="3008630" cy="16573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99"/>
              </a:lnSpc>
            </a:pPr>
            <a:r>
              <a:rPr sz="18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tvian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rformers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ve stu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nne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aud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z="1800" spc="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ll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oun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 the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4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w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or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d.</a:t>
            </a:r>
            <a:endParaRPr sz="1800" dirty="0">
              <a:latin typeface="Robusta TL Pro" pitchFamily="50" charset="-70"/>
              <a:cs typeface="Arial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100"/>
              </a:lnSpc>
              <a:spcBef>
                <a:spcPts val="57"/>
              </a:spcBef>
            </a:pPr>
            <a:endParaRPr sz="1100" dirty="0">
              <a:latin typeface="Robusta TL Pro" pitchFamily="50" charset="-70"/>
            </a:endParaRPr>
          </a:p>
          <a:p>
            <a:pPr marL="12700" marR="64135">
              <a:lnSpc>
                <a:spcPct val="100099"/>
              </a:lnSpc>
            </a:pPr>
            <a:r>
              <a:rPr sz="18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Mus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c,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er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</a:t>
            </a:r>
            <a:r>
              <a:rPr sz="18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et,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atr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ci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em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to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y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</a:t>
            </a:r>
            <a:r>
              <a:rPr sz="1800" spc="5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im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tio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endParaRPr sz="18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87826" y="0"/>
            <a:ext cx="5456173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AA8B5A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994" y="-557043"/>
            <a:ext cx="8840012" cy="2366793"/>
          </a:xfrm>
          <a:prstGeom prst="rect">
            <a:avLst/>
          </a:prstGeom>
        </p:spPr>
        <p:txBody>
          <a:bodyPr vert="horz" wrap="square" lIns="0" tIns="919479" rIns="0" bIns="0" rtlCol="0">
            <a:noAutofit/>
          </a:bodyPr>
          <a:lstStyle/>
          <a:p>
            <a:pPr marL="5597525">
              <a:lnSpc>
                <a:spcPct val="100000"/>
              </a:lnSpc>
            </a:pPr>
            <a:r>
              <a:rPr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Cla</a:t>
            </a:r>
            <a:r>
              <a:rPr sz="3400" b="1" spc="-3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sic</a:t>
            </a:r>
            <a:r>
              <a:rPr sz="3400" b="1" spc="-3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3400" b="1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endParaRPr sz="3400" dirty="0">
              <a:latin typeface="Robusta TL Pro" pitchFamily="50" charset="-70"/>
              <a:cs typeface="Arial"/>
            </a:endParaRPr>
          </a:p>
          <a:p>
            <a:pPr marL="5597525">
              <a:lnSpc>
                <a:spcPts val="4045"/>
              </a:lnSpc>
            </a:pPr>
            <a:r>
              <a:rPr lang="lv-LV"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earl</a:t>
            </a:r>
            <a:endParaRPr sz="34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15000" y="1823964"/>
            <a:ext cx="3112261" cy="288138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4620">
              <a:lnSpc>
                <a:spcPct val="115100"/>
              </a:lnSpc>
            </a:pPr>
            <a:r>
              <a:rPr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ur</a:t>
            </a:r>
            <a:r>
              <a:rPr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opera</a:t>
            </a:r>
            <a:r>
              <a:rPr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singers,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condu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tors, mus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cians</a:t>
            </a:r>
            <a:r>
              <a:rPr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and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composers perform</a:t>
            </a:r>
            <a:r>
              <a:rPr spc="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on the</a:t>
            </a:r>
            <a:r>
              <a:rPr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mo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</a:t>
            </a:r>
            <a:r>
              <a:rPr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prominent stage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s.</a:t>
            </a:r>
            <a:endParaRPr dirty="0">
              <a:latin typeface="Robusta TL Pro" pitchFamily="50" charset="-70"/>
              <a:cs typeface="Arial"/>
            </a:endParaRPr>
          </a:p>
          <a:p>
            <a:pPr>
              <a:lnSpc>
                <a:spcPts val="1000"/>
              </a:lnSpc>
            </a:pPr>
            <a:endParaRPr dirty="0">
              <a:latin typeface="Robusta TL Pro" pitchFamily="50" charset="-70"/>
            </a:endParaRPr>
          </a:p>
          <a:p>
            <a:pPr>
              <a:lnSpc>
                <a:spcPts val="1000"/>
              </a:lnSpc>
              <a:spcBef>
                <a:spcPts val="89"/>
              </a:spcBef>
            </a:pPr>
            <a:endParaRPr sz="800" dirty="0">
              <a:latin typeface="Robusta TL Pro" pitchFamily="50" charset="-70"/>
            </a:endParaRPr>
          </a:p>
          <a:p>
            <a:pPr marL="12700" marR="12700">
              <a:lnSpc>
                <a:spcPct val="114900"/>
              </a:lnSpc>
            </a:pPr>
            <a:r>
              <a:rPr spc="-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līna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Ga</a:t>
            </a:r>
            <a:r>
              <a:rPr spc="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r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anča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</a:t>
            </a:r>
            <a:r>
              <a:rPr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K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stīne</a:t>
            </a:r>
            <a:r>
              <a:rPr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Op</a:t>
            </a:r>
            <a:r>
              <a:rPr spc="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pc="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Mar</a:t>
            </a:r>
            <a:r>
              <a:rPr spc="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ss</a:t>
            </a:r>
            <a:r>
              <a:rPr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Jansons</a:t>
            </a:r>
            <a:r>
              <a:rPr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and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ēt</a:t>
            </a:r>
            <a:r>
              <a:rPr spc="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r</a:t>
            </a:r>
            <a:r>
              <a:rPr spc="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V</a:t>
            </a:r>
            <a:r>
              <a:rPr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asks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are some</a:t>
            </a:r>
            <a:r>
              <a:rPr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most</a:t>
            </a:r>
            <a:r>
              <a:rPr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mous Lat</a:t>
            </a:r>
            <a:r>
              <a:rPr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v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si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al</a:t>
            </a:r>
            <a:r>
              <a:rPr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gur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gl</a:t>
            </a:r>
            <a:r>
              <a:rPr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ball</a:t>
            </a:r>
            <a:r>
              <a:rPr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y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endParaRPr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33401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>
              <a:latin typeface="Robusta TL Pro" pitchFamily="50" charset="-7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>
              <a:latin typeface="Robusta TL Pro" pitchFamily="50" charset="-70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381000" y="323850"/>
            <a:ext cx="3200400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lang="en-GB" sz="3600" dirty="0">
              <a:latin typeface="Robusta TL Pro" pitchFamily="50" charset="-70"/>
              <a:cs typeface="Arial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0" y="1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AA8B5A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304800" y="438150"/>
            <a:ext cx="3200400" cy="647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GB" sz="36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Theatre</a:t>
            </a:r>
            <a:endParaRPr lang="en-GB" sz="3600" dirty="0">
              <a:latin typeface="Robusta TL Pro" pitchFamily="50" charset="-70"/>
              <a:cs typeface="Arial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304800" y="1504950"/>
            <a:ext cx="3427730" cy="335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Going to the theatre is a much loved occasion. Riga has the busiest theatre scene, but all cities and towns have their own stages, including open-air theatres. </a:t>
            </a:r>
          </a:p>
          <a:p>
            <a:endParaRPr lang="lv-LV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Alvis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Hermanis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is one of the leading directors in Europe.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Other big names in theatre are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Vladislavs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Nastavševs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Andrejs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Žagars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Māra Ķimele.</a:t>
            </a:r>
            <a:endParaRPr lang="en-GB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1026" name="Picture 2" descr="P:\08_Foto Galerija Latvija\TAVAs fotografijas\TAVA_Nacionālais_Teātris_G.Janait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r="21087"/>
          <a:stretch/>
        </p:blipFill>
        <p:spPr bwMode="auto">
          <a:xfrm>
            <a:off x="3952875" y="-1"/>
            <a:ext cx="51911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3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>
              <a:latin typeface="Robusta TL Pro" pitchFamily="50" charset="-7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>
              <a:latin typeface="Robusta TL Pro" pitchFamily="50" charset="-70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AA8B5A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5134610" y="323850"/>
            <a:ext cx="3200400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GB" sz="36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Literature</a:t>
            </a:r>
            <a:endParaRPr lang="en-GB" sz="3600" dirty="0">
              <a:latin typeface="Robusta TL Pro" pitchFamily="50" charset="-70"/>
              <a:cs typeface="Arial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5144135" y="1504950"/>
            <a:ext cx="3427730" cy="2590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Lit­er­a­ture and 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writers</a:t>
            </a:r>
            <a:r>
              <a:rPr lang="en-US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helped crys­tal­lize the idea of the Lat­vian state and bring forth the courage to lay its foun­da­tions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</a:p>
          <a:p>
            <a:endParaRPr lang="lv-LV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Inga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Ābele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Nora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Ikstena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Kārlis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Vērdiņš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Inese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Zandere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Jānis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Joņevs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are just few contemporary Latvian talents whose works have been translated into English, French, Czech and other languages.</a:t>
            </a:r>
          </a:p>
        </p:txBody>
      </p:sp>
      <p:pic>
        <p:nvPicPr>
          <p:cNvPr id="1027" name="Picture 3" descr="P:\08_Foto Galerija Latvija\Dazadas\Kultura.lv_2018_LETA\kultura_lv\kulturalv_24072015.tar\home\private\kultura\home\kultura\htdocs\files\r2013\gramat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7" r="3630"/>
          <a:stretch/>
        </p:blipFill>
        <p:spPr bwMode="auto">
          <a:xfrm>
            <a:off x="0" y="-19050"/>
            <a:ext cx="4847644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1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>
              <a:latin typeface="Robusta TL Pro" pitchFamily="50" charset="-7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>
              <a:latin typeface="Robusta TL Pro" pitchFamily="50" charset="-70"/>
            </a:endParaRPr>
          </a:p>
        </p:txBody>
      </p:sp>
      <p:sp>
        <p:nvSpPr>
          <p:cNvPr id="11" name="object 2"/>
          <p:cNvSpPr/>
          <p:nvPr/>
        </p:nvSpPr>
        <p:spPr>
          <a:xfrm>
            <a:off x="0" y="1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AA8B5A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2425" y="1809750"/>
            <a:ext cx="3427730" cy="3124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 Lat­vian film in­dus­try will charm you with un­usual sto­ries and tal­ented sto­ry­tellers.</a:t>
            </a:r>
            <a:endParaRPr lang="lv-LV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endParaRPr lang="lv-LV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Laila 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Pakal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lang="en-GB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iņa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Jānis 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Nords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and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Renārs Vimba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are international recognition film directors.</a:t>
            </a:r>
          </a:p>
          <a:p>
            <a:endParaRPr lang="lv-LV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r>
              <a:rPr lang="en-US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Latvia </a:t>
            </a:r>
            <a:r>
              <a:rPr lang="en-GB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also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en-US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is a great place for shooting both historical and contemporary films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endParaRPr lang="en-GB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381000" y="323850"/>
            <a:ext cx="3200400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GB" sz="36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Film</a:t>
            </a:r>
            <a:r>
              <a:rPr lang="lv-LV" sz="36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I</a:t>
            </a:r>
            <a:r>
              <a:rPr lang="en-GB" sz="36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ndustry</a:t>
            </a:r>
            <a:endParaRPr lang="en-GB" sz="3600" dirty="0">
              <a:latin typeface="Robusta TL Pro" pitchFamily="50" charset="-70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r="29756"/>
          <a:stretch/>
        </p:blipFill>
        <p:spPr>
          <a:xfrm>
            <a:off x="3924300" y="-1"/>
            <a:ext cx="5219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04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19800" y="469476"/>
            <a:ext cx="2514600" cy="10287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fr-FR" sz="36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Speciality</a:t>
            </a:r>
            <a:r>
              <a:rPr lang="fr-FR" sz="36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36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F</a:t>
            </a:r>
            <a:r>
              <a:rPr lang="fr-FR" sz="36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ood</a:t>
            </a:r>
            <a:r>
              <a:rPr lang="fr-FR" sz="36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36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lang="fr-FR" sz="36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tems</a:t>
            </a:r>
            <a:endParaRPr sz="3600" dirty="0">
              <a:latin typeface="Robusta TL Pro" pitchFamily="50" charset="-7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0" y="2343150"/>
            <a:ext cx="2667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Rich in </a:t>
            </a:r>
            <a:r>
              <a:rPr lang="en-US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fibre</a:t>
            </a:r>
            <a:r>
              <a:rPr lang="en-US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, vitamins and antioxidants, rye bread is the monarch of Latvian cuisine.</a:t>
            </a:r>
          </a:p>
          <a:p>
            <a:endParaRPr lang="en-US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r>
              <a:rPr lang="en-US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Succades</a:t>
            </a:r>
            <a:r>
              <a:rPr lang="en-US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from high-quality dried fruits, berries and vegetables are excellent snacks.</a:t>
            </a:r>
            <a:endParaRPr lang="lv-LV" dirty="0">
              <a:latin typeface="Robusta TL Pro" pitchFamily="50" charset="-7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084D6-27E2-40F1-824B-8B6C1CF0F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"/>
            <a:ext cx="4780280" cy="3186853"/>
          </a:xfrm>
          <a:prstGeom prst="rect">
            <a:avLst/>
          </a:prstGeom>
        </p:spPr>
      </p:pic>
      <p:pic>
        <p:nvPicPr>
          <p:cNvPr id="6" name="Picture 2" descr="Vitamīniem bagātās konfektes - dzērvenes. Kādu saslimšanu ...">
            <a:extLst>
              <a:ext uri="{FF2B5EF4-FFF2-40B4-BE49-F238E27FC236}">
                <a16:creationId xmlns:a16="http://schemas.microsoft.com/office/drawing/2014/main" id="{E1F69302-957A-4887-AFB6-687FB5D0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2640459"/>
            <a:ext cx="4780280" cy="25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00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E55EF0-1465-4CBE-AB8A-8B462F27B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8572" cy="2571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8C5DE-0B4C-445C-9790-49B355879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3"/>
          <a:stretch/>
        </p:blipFill>
        <p:spPr>
          <a:xfrm>
            <a:off x="4455706" y="2571750"/>
            <a:ext cx="4688294" cy="3155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C17421-2C38-4640-A95F-3C04765B5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71750"/>
            <a:ext cx="4455707" cy="2970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71975-0C67-4A19-9AD7-C1E33E5D3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572" y="-27970"/>
            <a:ext cx="4454011" cy="26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49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952222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pic>
        <p:nvPicPr>
          <p:cNvPr id="2052" name="Picture 4" descr="Art Nouveau Architecture in Riga &amp;amp; Where to Find it | The Culture Map">
            <a:extLst>
              <a:ext uri="{FF2B5EF4-FFF2-40B4-BE49-F238E27FC236}">
                <a16:creationId xmlns:a16="http://schemas.microsoft.com/office/drawing/2014/main" id="{2D91479F-A335-4DE3-B7EB-500C7BCC2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7" y="0"/>
            <a:ext cx="4495800" cy="299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 txBox="1"/>
          <p:nvPr/>
        </p:nvSpPr>
        <p:spPr>
          <a:xfrm>
            <a:off x="303987" y="2761741"/>
            <a:ext cx="5233022" cy="9823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7734"/>
              </a:lnSpc>
            </a:pPr>
            <a:r>
              <a:rPr sz="4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Archit</a:t>
            </a:r>
            <a:r>
              <a:rPr sz="4800" b="1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4800" b="1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cture</a:t>
            </a:r>
            <a:endParaRPr sz="4800" dirty="0">
              <a:latin typeface="Robusta TL Pro" pitchFamily="50" charset="-7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734" y="4523536"/>
            <a:ext cx="3699866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ev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nt</a:t>
            </a:r>
            <a:r>
              <a:rPr sz="18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s.</a:t>
            </a:r>
            <a:endParaRPr sz="18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8734" y="3974317"/>
            <a:ext cx="3928466" cy="547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99"/>
              </a:lnSpc>
            </a:pPr>
            <a:r>
              <a:rPr sz="18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tvia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’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z="18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rich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arc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itect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ral</a:t>
            </a:r>
            <a:r>
              <a:rPr sz="18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tra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iti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ns thrive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on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im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tion</a:t>
            </a:r>
            <a:r>
              <a:rPr sz="18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vati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n,</a:t>
            </a:r>
            <a:endParaRPr sz="1800" dirty="0">
              <a:latin typeface="Robusta TL Pro" pitchFamily="50" charset="-70"/>
              <a:cs typeface="Arial"/>
            </a:endParaRPr>
          </a:p>
        </p:txBody>
      </p:sp>
      <p:pic>
        <p:nvPicPr>
          <p:cNvPr id="2056" name="Picture 8" descr="Jūrmalā izveidoti divi jauni pastaigu maršruti pa Dubultiem - Jūrmalas  pilsētas tūrisma vietne">
            <a:extLst>
              <a:ext uri="{FF2B5EF4-FFF2-40B4-BE49-F238E27FC236}">
                <a16:creationId xmlns:a16="http://schemas.microsoft.com/office/drawing/2014/main" id="{6195E3B3-8592-4E50-8733-E7A1CFE21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7" y="2974365"/>
            <a:ext cx="4495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46221" y="0"/>
            <a:ext cx="5597778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2"/>
            <a:ext cx="3546348" cy="5143437"/>
          </a:xfrm>
          <a:custGeom>
            <a:avLst/>
            <a:gdLst/>
            <a:ahLst/>
            <a:cxnLst/>
            <a:rect l="l" t="t" r="r" b="b"/>
            <a:pathLst>
              <a:path w="3546348" h="5143437">
                <a:moveTo>
                  <a:pt x="3546348" y="5143437"/>
                </a:moveTo>
                <a:lnTo>
                  <a:pt x="3546348" y="0"/>
                </a:lnTo>
                <a:lnTo>
                  <a:pt x="0" y="0"/>
                </a:lnTo>
                <a:lnTo>
                  <a:pt x="0" y="5143437"/>
                </a:lnTo>
                <a:lnTo>
                  <a:pt x="3546348" y="5143437"/>
                </a:lnTo>
                <a:close/>
              </a:path>
            </a:pathLst>
          </a:custGeom>
          <a:solidFill>
            <a:srgbClr val="9FC59F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Nature</a:t>
            </a:r>
            <a:endParaRPr sz="48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156" y="2419350"/>
            <a:ext cx="2979420" cy="22081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tvia</a:t>
            </a:r>
            <a:r>
              <a:rPr sz="1800" spc="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can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t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ru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y be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vie</a:t>
            </a:r>
            <a:r>
              <a:rPr sz="1800" spc="-4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w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ed</a:t>
            </a:r>
            <a:r>
              <a:rPr sz="1800" spc="5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as o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ge</a:t>
            </a:r>
            <a:r>
              <a:rPr sz="18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ture</a:t>
            </a:r>
            <a:r>
              <a:rPr sz="18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rk</a:t>
            </a:r>
            <a:r>
              <a:rPr sz="1800" spc="2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– </a:t>
            </a:r>
            <a:r>
              <a:rPr sz="1800" spc="-4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w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te s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and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y</a:t>
            </a:r>
            <a:r>
              <a:rPr sz="1800" spc="1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bea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c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he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s,</a:t>
            </a:r>
            <a:r>
              <a:rPr sz="1800" spc="1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r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ee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n for</a:t>
            </a:r>
            <a:r>
              <a:rPr sz="18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sts, cl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an</a:t>
            </a:r>
            <a:r>
              <a:rPr sz="18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r</a:t>
            </a:r>
            <a:r>
              <a:rPr sz="1800" spc="1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d </a:t>
            </a:r>
            <a:r>
              <a:rPr sz="1800" spc="-4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w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at</a:t>
            </a:r>
            <a:r>
              <a:rPr sz="18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r, a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 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risti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ec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</a:t>
            </a:r>
            <a:r>
              <a:rPr sz="1800" spc="-2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y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stem.</a:t>
            </a:r>
            <a:endParaRPr sz="1800" dirty="0">
              <a:latin typeface="Robusta TL Pro" pitchFamily="50" charset="-70"/>
              <a:cs typeface="Arial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100"/>
              </a:lnSpc>
              <a:spcBef>
                <a:spcPts val="62"/>
              </a:spcBef>
            </a:pPr>
            <a:endParaRPr sz="1100" dirty="0">
              <a:latin typeface="Robusta TL Pro" pitchFamily="50" charset="-70"/>
            </a:endParaRPr>
          </a:p>
          <a:p>
            <a:pPr marL="12700"/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La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tvia</a:t>
            </a:r>
            <a:r>
              <a:rPr sz="18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is 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m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on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the</a:t>
            </a:r>
            <a:r>
              <a:rPr sz="18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gr</a:t>
            </a:r>
            <a:r>
              <a:rPr sz="18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eene</a:t>
            </a:r>
            <a:r>
              <a:rPr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st</a:t>
            </a:r>
            <a:r>
              <a:rPr lang="lv-LV" sz="18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co</a:t>
            </a:r>
            <a:r>
              <a:rPr lang="lv-LV" spc="-10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u</a:t>
            </a:r>
            <a:r>
              <a:rPr lang="lv-LV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ntri</a:t>
            </a:r>
            <a:r>
              <a:rPr lang="lv-LV" spc="-10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e</a:t>
            </a:r>
            <a:r>
              <a:rPr lang="lv-LV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s</a:t>
            </a:r>
            <a:r>
              <a:rPr lang="lv-LV" spc="1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in</a:t>
            </a:r>
            <a:r>
              <a:rPr lang="lv-LV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pc="5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t</a:t>
            </a:r>
            <a:r>
              <a:rPr lang="lv-LV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he</a:t>
            </a:r>
            <a:r>
              <a:rPr lang="lv-LV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pc="-40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w</a:t>
            </a:r>
            <a:r>
              <a:rPr lang="lv-LV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or</a:t>
            </a:r>
            <a:r>
              <a:rPr lang="lv-LV" spc="-10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l</a:t>
            </a:r>
            <a:r>
              <a:rPr lang="lv-LV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d</a:t>
            </a:r>
            <a:r>
              <a:rPr lang="lv-LV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.</a:t>
            </a:r>
            <a:endParaRPr lang="lv-LV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AA8C5A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626" y="2378075"/>
            <a:ext cx="3027173" cy="24796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tuated 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 Northern</a:t>
            </a:r>
            <a:r>
              <a:rPr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Europe, on the</a:t>
            </a:r>
            <a:r>
              <a:rPr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coa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</a:t>
            </a:r>
            <a:r>
              <a:rPr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</a:t>
            </a:r>
            <a:r>
              <a:rPr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Ba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Sea, linking</a:t>
            </a:r>
            <a:r>
              <a:rPr spc="-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 East</a:t>
            </a:r>
            <a:r>
              <a:rPr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and the</a:t>
            </a:r>
            <a:r>
              <a:rPr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West.</a:t>
            </a:r>
            <a:endParaRPr dirty="0">
              <a:latin typeface="Robusta TL Pro" pitchFamily="50" charset="-70"/>
              <a:cs typeface="Arial"/>
            </a:endParaRPr>
          </a:p>
          <a:p>
            <a:pPr>
              <a:lnSpc>
                <a:spcPts val="900"/>
              </a:lnSpc>
              <a:spcBef>
                <a:spcPts val="21"/>
              </a:spcBef>
            </a:pPr>
            <a:endParaRPr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dirty="0">
              <a:latin typeface="Robusta TL Pro" pitchFamily="50" charset="-70"/>
            </a:endParaRPr>
          </a:p>
          <a:p>
            <a:pPr marL="12700" marR="13970">
              <a:lnSpc>
                <a:spcPct val="100000"/>
              </a:lnSpc>
            </a:pP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64,589</a:t>
            </a:r>
            <a:r>
              <a:rPr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km</a:t>
            </a:r>
            <a:r>
              <a:rPr spc="7" baseline="2645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2 </a:t>
            </a:r>
            <a:r>
              <a:rPr spc="-217" baseline="2645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</a:t>
            </a:r>
            <a:r>
              <a:rPr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scenic plains and 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riv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ers,</a:t>
            </a:r>
            <a:r>
              <a:rPr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lakes and</a:t>
            </a:r>
            <a:r>
              <a:rPr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hills, including</a:t>
            </a:r>
            <a:r>
              <a:rPr spc="-3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ma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j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est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 coa</a:t>
            </a:r>
            <a:r>
              <a:rPr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</a:t>
            </a:r>
            <a:r>
              <a:rPr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ine.</a:t>
            </a:r>
            <a:endParaRPr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97223" y="0"/>
            <a:ext cx="5446775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6710" y="516509"/>
            <a:ext cx="3463290" cy="995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Loca</a:t>
            </a:r>
            <a:r>
              <a:rPr sz="4800" b="1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4800" b="1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ion</a:t>
            </a:r>
            <a:endParaRPr sz="48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ļava, saule, saules gaisma, saules stari, meitene, vasara, vakara saule, saulriets, meadow, sun, sunlight, sun rays, girl, summer, evening sun, sunset, Edgars Podnieks">
            <a:extLst>
              <a:ext uri="{FF2B5EF4-FFF2-40B4-BE49-F238E27FC236}">
                <a16:creationId xmlns:a16="http://schemas.microsoft.com/office/drawing/2014/main" id="{69EEB384-CAFE-4595-8E8A-F44A9807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59" y="2009739"/>
            <a:ext cx="5467662" cy="364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DA58F9B-2A56-4E8D-BEEE-4EDF92F64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0"/>
          <a:stretch/>
        </p:blipFill>
        <p:spPr bwMode="auto">
          <a:xfrm>
            <a:off x="4352019" y="-40836"/>
            <a:ext cx="5020364" cy="30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niegpulkstenīši, sniegpulkstnītes, ziedi, puķītes, puķes, zils, pavasaris, Snowballs, snowballs, flowers, flowers, flowers, blue, spring, Anita Austvika">
            <a:extLst>
              <a:ext uri="{FF2B5EF4-FFF2-40B4-BE49-F238E27FC236}">
                <a16:creationId xmlns:a16="http://schemas.microsoft.com/office/drawing/2014/main" id="{4C71A7C2-EDB2-455A-8A75-DDADB234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199" y="2319289"/>
            <a:ext cx="4773906" cy="31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94BF8EE-B433-40BF-9F9E-01611A1C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490" y="-531547"/>
            <a:ext cx="5549841" cy="312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ABAAD-C06D-42DA-B97F-E90F040E4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0" y="2169305"/>
            <a:ext cx="7116580" cy="13716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lv-LV" sz="2700" b="1" dirty="0">
                <a:solidFill>
                  <a:schemeClr val="bg1"/>
                </a:solidFill>
                <a:latin typeface="Robusta TL Pro"/>
              </a:rPr>
              <a:t>Latvia </a:t>
            </a:r>
            <a:r>
              <a:rPr lang="lv-LV" sz="2700" b="1" dirty="0" err="1">
                <a:solidFill>
                  <a:schemeClr val="bg1"/>
                </a:solidFill>
                <a:latin typeface="Robusta TL Pro"/>
              </a:rPr>
              <a:t>has</a:t>
            </a:r>
            <a:r>
              <a:rPr lang="lv-LV" sz="2700" b="1" dirty="0">
                <a:solidFill>
                  <a:schemeClr val="bg1"/>
                </a:solidFill>
                <a:latin typeface="Robusta TL Pro"/>
              </a:rPr>
              <a:t> 4 beautiful seasons,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lv-LV" sz="2700" b="1" dirty="0">
                <a:solidFill>
                  <a:schemeClr val="bg1"/>
                </a:solidFill>
                <a:latin typeface="Robusta TL Pro"/>
              </a:rPr>
              <a:t>	</a:t>
            </a:r>
            <a:r>
              <a:rPr lang="lv-LV" sz="2700" b="1" dirty="0" err="1">
                <a:solidFill>
                  <a:schemeClr val="bg1"/>
                </a:solidFill>
                <a:latin typeface="Robusta TL Pro"/>
              </a:rPr>
              <a:t>that</a:t>
            </a:r>
            <a:r>
              <a:rPr lang="lv-LV" sz="2700" b="1" dirty="0">
                <a:solidFill>
                  <a:schemeClr val="bg1"/>
                </a:solidFill>
                <a:latin typeface="Robusta TL Pro"/>
              </a:rPr>
              <a:t> will amaze you</a:t>
            </a:r>
          </a:p>
          <a:p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729995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5440" y="3409950"/>
            <a:ext cx="3007360" cy="995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Forests</a:t>
            </a:r>
            <a:endParaRPr sz="48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9038" y="4476750"/>
            <a:ext cx="5223561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Only h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lf of</a:t>
            </a:r>
            <a:r>
              <a:rPr sz="1800" spc="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tvia</a:t>
            </a:r>
            <a:r>
              <a:rPr sz="1800" spc="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is n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t</a:t>
            </a:r>
            <a:r>
              <a:rPr sz="1800" spc="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cov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red</a:t>
            </a:r>
            <a:r>
              <a:rPr sz="1800" spc="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by</a:t>
            </a:r>
            <a:r>
              <a:rPr sz="1800" spc="-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sh for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sts.</a:t>
            </a:r>
            <a:endParaRPr sz="18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8544" y="354329"/>
            <a:ext cx="2937256" cy="9823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7734"/>
              </a:lnSpc>
            </a:pPr>
            <a:r>
              <a:rPr sz="4800" b="1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Waters</a:t>
            </a:r>
            <a:endParaRPr sz="4800" dirty="0">
              <a:latin typeface="Robusta TL Pro" pitchFamily="50" charset="-70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819650" marR="12700">
              <a:lnSpc>
                <a:spcPct val="100000"/>
              </a:lnSpc>
            </a:pPr>
            <a:r>
              <a:rPr sz="1800" spc="15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T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he</a:t>
            </a:r>
            <a:r>
              <a:rPr sz="1800" spc="-15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ng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st</a:t>
            </a:r>
            <a:r>
              <a:rPr sz="1800" spc="2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be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ch</a:t>
            </a:r>
            <a:r>
              <a:rPr sz="1800" spc="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in</a:t>
            </a:r>
            <a:r>
              <a:rPr sz="1800" spc="-5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5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uro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e. 500</a:t>
            </a:r>
            <a:r>
              <a:rPr sz="1800" spc="5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km 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f</a:t>
            </a:r>
            <a:r>
              <a:rPr sz="1800" spc="5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4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w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te</a:t>
            </a:r>
            <a:r>
              <a:rPr sz="1800" spc="5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sand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coastli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e. 2 256</a:t>
            </a:r>
            <a:r>
              <a:rPr sz="1800" spc="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kes and</a:t>
            </a:r>
            <a:r>
              <a:rPr sz="1800" spc="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br>
              <a:rPr lang="lv-LV" sz="1800" spc="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</a:b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12 5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0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0</a:t>
            </a:r>
            <a:r>
              <a:rPr sz="1800" spc="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riv</a:t>
            </a:r>
            <a:r>
              <a:rPr sz="1800" spc="-1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C7D6E6"/>
                </a:solidFill>
                <a:latin typeface="Robusta TL Pro" pitchFamily="50" charset="-70"/>
                <a:cs typeface="Arial"/>
              </a:rPr>
              <a:t>rs.</a:t>
            </a:r>
            <a:endParaRPr sz="18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9FC59F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82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8020" y="3117392"/>
            <a:ext cx="7423150" cy="1621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solidFill>
                  <a:srgbClr val="DCD2C1"/>
                </a:solidFill>
                <a:latin typeface="Robusta TL Pro" pitchFamily="50" charset="-70"/>
                <a:cs typeface="Arial"/>
              </a:rPr>
              <a:t>Wildlife</a:t>
            </a:r>
            <a:endParaRPr sz="4800" dirty="0">
              <a:latin typeface="Robusta TL Pro" pitchFamily="50" charset="-70"/>
              <a:cs typeface="Arial"/>
            </a:endParaRPr>
          </a:p>
          <a:p>
            <a:pPr>
              <a:lnSpc>
                <a:spcPts val="1000"/>
              </a:lnSpc>
              <a:spcBef>
                <a:spcPts val="45"/>
              </a:spcBef>
            </a:pPr>
            <a:endParaRPr sz="1000" dirty="0">
              <a:latin typeface="Robusta TL Pro" pitchFamily="50" charset="-70"/>
            </a:endParaRPr>
          </a:p>
          <a:p>
            <a:pPr marL="126364" marR="12700">
              <a:lnSpc>
                <a:spcPct val="100000"/>
              </a:lnSpc>
            </a:pP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Lat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v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ia is home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for</a:t>
            </a:r>
            <a:r>
              <a:rPr sz="16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variety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spe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ies, including</a:t>
            </a:r>
            <a:r>
              <a:rPr sz="1600" spc="-3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many</a:t>
            </a:r>
            <a:r>
              <a:rPr sz="16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x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nct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rest</a:t>
            </a:r>
            <a:r>
              <a:rPr sz="1600" spc="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Europe.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endParaRPr sz="16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285750"/>
            <a:ext cx="3274060" cy="9194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lv-LV" sz="4400" b="1" dirty="0" err="1">
                <a:solidFill>
                  <a:srgbClr val="333333"/>
                </a:solidFill>
                <a:latin typeface="Robusta TL Pro" pitchFamily="50" charset="-70"/>
                <a:cs typeface="Arial"/>
              </a:rPr>
              <a:t>Visit</a:t>
            </a:r>
            <a:r>
              <a:rPr lang="lv-LV" sz="4400" b="1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Latvia</a:t>
            </a:r>
            <a:endParaRPr sz="44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7734" rIns="0" bIns="0" rtlCol="0">
            <a:noAutofit/>
          </a:bodyPr>
          <a:lstStyle/>
          <a:p>
            <a:pPr marL="4890135">
              <a:lnSpc>
                <a:spcPts val="4045"/>
              </a:lnSpc>
            </a:pPr>
            <a:r>
              <a:rPr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Rīga</a:t>
            </a:r>
            <a:endParaRPr sz="34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1727" y="1059560"/>
            <a:ext cx="3469004" cy="14744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Populat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on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– </a:t>
            </a:r>
            <a:r>
              <a:rPr lang="lv-LV" sz="16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698,529</a:t>
            </a:r>
            <a:endParaRPr sz="160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 marL="12700" marR="12700">
              <a:lnSpc>
                <a:spcPct val="100000"/>
              </a:lnSpc>
            </a:pP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capital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 Latv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a,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founded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 1201.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Home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to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⅓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Lat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v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ia’s</a:t>
            </a:r>
            <a:r>
              <a:rPr sz="1600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popu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ation.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Finan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ial</a:t>
            </a:r>
            <a:r>
              <a:rPr sz="1600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and e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onom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 hub.</a:t>
            </a:r>
            <a:endParaRPr sz="1600" dirty="0">
              <a:latin typeface="Robusta TL Pro" pitchFamily="50" charset="-7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Popular touri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de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nat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on.</a:t>
            </a:r>
            <a:endParaRPr sz="16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028" y="-167120"/>
            <a:ext cx="3905971" cy="561974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11981" y="514350"/>
            <a:ext cx="8536025" cy="1985793"/>
          </a:xfrm>
          <a:prstGeom prst="rect">
            <a:avLst/>
          </a:prstGeom>
        </p:spPr>
        <p:txBody>
          <a:bodyPr vert="horz" wrap="square" lIns="0" tIns="99567" rIns="0" bIns="0" rtlCol="0">
            <a:noAutofit/>
          </a:bodyPr>
          <a:lstStyle/>
          <a:p>
            <a:pPr marL="67945">
              <a:lnSpc>
                <a:spcPts val="4045"/>
              </a:lnSpc>
            </a:pPr>
            <a:r>
              <a:rPr sz="34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Jūrmala</a:t>
            </a:r>
            <a:endParaRPr sz="34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91200" y="1618082"/>
            <a:ext cx="3246755" cy="1229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Populat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on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– </a:t>
            </a:r>
            <a:r>
              <a:rPr lang="lv-LV"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57,371</a:t>
            </a:r>
            <a:endParaRPr sz="1600" dirty="0">
              <a:latin typeface="Robusta TL Pro" pitchFamily="50" charset="-70"/>
              <a:cs typeface="Arial"/>
            </a:endParaRPr>
          </a:p>
          <a:p>
            <a:pPr>
              <a:lnSpc>
                <a:spcPts val="900"/>
              </a:lnSpc>
              <a:spcBef>
                <a:spcPts val="18"/>
              </a:spcBef>
            </a:pPr>
            <a:endParaRPr sz="9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 marL="12700" marR="12700">
              <a:lnSpc>
                <a:spcPct val="100099"/>
              </a:lnSpc>
            </a:pP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largest</a:t>
            </a:r>
            <a:r>
              <a:rPr sz="16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resort</a:t>
            </a:r>
            <a:r>
              <a:rPr sz="1600" spc="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city</a:t>
            </a:r>
            <a:r>
              <a:rPr sz="16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Ba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cs, famous</a:t>
            </a:r>
            <a:r>
              <a:rPr sz="16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for</a:t>
            </a:r>
            <a:r>
              <a:rPr sz="16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its 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deal</a:t>
            </a:r>
            <a:r>
              <a:rPr sz="1600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sandy beaches and exc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usive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spa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s.</a:t>
            </a:r>
            <a:endParaRPr sz="1600" dirty="0">
              <a:latin typeface="Robusta TL Pro" pitchFamily="50" charset="-70"/>
              <a:cs typeface="Arial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4B9644E-6E31-4C39-838C-25F9AE265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9" y="1962150"/>
            <a:ext cx="5279594" cy="5279594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5E7B1227-D734-4229-A60F-8053131FB844}"/>
              </a:ext>
            </a:extLst>
          </p:cNvPr>
          <p:cNvSpPr/>
          <p:nvPr/>
        </p:nvSpPr>
        <p:spPr>
          <a:xfrm>
            <a:off x="-27711" y="-247650"/>
            <a:ext cx="5265738" cy="30151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78AC-346F-40C6-B443-F515EA55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55372"/>
            <a:ext cx="2895600" cy="632755"/>
          </a:xfrm>
        </p:spPr>
        <p:txBody>
          <a:bodyPr>
            <a:normAutofit fontScale="90000"/>
          </a:bodyPr>
          <a:lstStyle/>
          <a:p>
            <a:r>
              <a:rPr lang="lv-LV" sz="31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Rundāle </a:t>
            </a:r>
            <a:r>
              <a:rPr lang="lv-LV" sz="31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and</a:t>
            </a:r>
            <a:r>
              <a:rPr lang="lv-LV" sz="31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Jelgava </a:t>
            </a:r>
            <a:r>
              <a:rPr lang="lv-LV" sz="31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Castle</a:t>
            </a:r>
            <a:endParaRPr lang="en-GB" sz="3100" b="1" spc="-20" dirty="0">
              <a:solidFill>
                <a:srgbClr val="F5EBD6"/>
              </a:solidFill>
              <a:cs typeface="Arial"/>
            </a:endParaRPr>
          </a:p>
        </p:txBody>
      </p:sp>
      <p:pic>
        <p:nvPicPr>
          <p:cNvPr id="1026" name="Picture 2" descr="Rundāles pils | Latvia Travel">
            <a:extLst>
              <a:ext uri="{FF2B5EF4-FFF2-40B4-BE49-F238E27FC236}">
                <a16:creationId xmlns:a16="http://schemas.microsoft.com/office/drawing/2014/main" id="{C5FAF899-EC52-4975-B33D-0891671B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628650"/>
            <a:ext cx="51054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66A9EC-64F9-45CE-BA25-732F5185D1BF}"/>
              </a:ext>
            </a:extLst>
          </p:cNvPr>
          <p:cNvSpPr txBox="1">
            <a:spLocks/>
          </p:cNvSpPr>
          <p:nvPr/>
        </p:nvSpPr>
        <p:spPr>
          <a:xfrm>
            <a:off x="4114800" y="0"/>
            <a:ext cx="2904386" cy="63275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100" b="1" spc="-20" dirty="0">
              <a:solidFill>
                <a:srgbClr val="F5EBD6"/>
              </a:solidFill>
              <a:cs typeface="Arial"/>
            </a:endParaRPr>
          </a:p>
        </p:txBody>
      </p:sp>
      <p:pic>
        <p:nvPicPr>
          <p:cNvPr id="1028" name="Picture 4" descr="Home | Jelgavas Pils">
            <a:extLst>
              <a:ext uri="{FF2B5EF4-FFF2-40B4-BE49-F238E27FC236}">
                <a16:creationId xmlns:a16="http://schemas.microsoft.com/office/drawing/2014/main" id="{C022AA1D-1190-4590-B6B5-040CE0D0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71749"/>
            <a:ext cx="5730092" cy="24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01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E53D30-A58F-4CF9-B477-2E409CBB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797" y="-129379"/>
            <a:ext cx="4423145" cy="552893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4B033C-CD31-44DD-BBDE-4513F83CA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298" y="2369483"/>
            <a:ext cx="5063093" cy="3372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B8186-9FB1-497F-B532-DC53AC1C2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616" y="-51501"/>
            <a:ext cx="5171411" cy="24806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E5F7A90-20B1-4E7A-8CA0-954FA374B0B5}"/>
              </a:ext>
            </a:extLst>
          </p:cNvPr>
          <p:cNvSpPr txBox="1">
            <a:spLocks/>
          </p:cNvSpPr>
          <p:nvPr/>
        </p:nvSpPr>
        <p:spPr>
          <a:xfrm>
            <a:off x="7239000" y="-51501"/>
            <a:ext cx="2087082" cy="78962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8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Čertoka</a:t>
            </a:r>
            <a:r>
              <a:rPr lang="lv-LV" sz="28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z="28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lake</a:t>
            </a:r>
            <a:endParaRPr lang="en-GB" sz="2800" b="1" spc="-20" dirty="0">
              <a:solidFill>
                <a:srgbClr val="F5EBD6"/>
              </a:solidFill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5A272-A5EA-4339-A3D6-6846FBEF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1" y="2429159"/>
            <a:ext cx="2346960" cy="447391"/>
          </a:xfrm>
        </p:spPr>
        <p:txBody>
          <a:bodyPr>
            <a:normAutofit fontScale="90000"/>
          </a:bodyPr>
          <a:lstStyle/>
          <a:p>
            <a:r>
              <a:rPr lang="lv-LV" sz="3100" b="1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Aglona </a:t>
            </a:r>
            <a:r>
              <a:rPr lang="lv-LV" sz="3100" b="1" spc="-2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Basilica</a:t>
            </a:r>
            <a:endParaRPr lang="en-GB" sz="3100" b="1" spc="-20" dirty="0">
              <a:solidFill>
                <a:srgbClr val="F5EBD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008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C7D6E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772" y="2475738"/>
            <a:ext cx="2324100" cy="513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045"/>
              </a:lnSpc>
            </a:pPr>
            <a:r>
              <a:rPr sz="3400" b="1" spc="-2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D</a:t>
            </a:r>
            <a:r>
              <a:rPr sz="3400" b="1" spc="-3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a</a:t>
            </a:r>
            <a:r>
              <a:rPr sz="3400" b="1" spc="-2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ugav</a:t>
            </a:r>
            <a:r>
              <a:rPr sz="3400" b="1" spc="-1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pils</a:t>
            </a:r>
            <a:endParaRPr sz="34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4772" y="3130423"/>
            <a:ext cx="2713228" cy="17176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Population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–</a:t>
            </a:r>
            <a:r>
              <a:rPr lang="lv-LV" sz="1600" spc="-1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95,467</a:t>
            </a:r>
            <a:r>
              <a:rPr lang="lv-LV" sz="1600" dirty="0"/>
              <a:t> </a:t>
            </a:r>
            <a:endParaRPr sz="1600" dirty="0">
              <a:latin typeface="Robusta TL Pro" pitchFamily="50" charset="-70"/>
              <a:cs typeface="Arial"/>
            </a:endParaRPr>
          </a:p>
          <a:p>
            <a:pPr>
              <a:lnSpc>
                <a:spcPts val="900"/>
              </a:lnSpc>
              <a:spcBef>
                <a:spcPts val="19"/>
              </a:spcBef>
            </a:pPr>
            <a:endParaRPr sz="9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 marL="12700" marR="53975">
              <a:lnSpc>
                <a:spcPct val="100000"/>
              </a:lnSpc>
            </a:pP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The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lead</a:t>
            </a:r>
            <a:r>
              <a:rPr sz="1600" spc="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ng</a:t>
            </a:r>
            <a:r>
              <a:rPr sz="1600" spc="-2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city</a:t>
            </a:r>
            <a:r>
              <a:rPr sz="1600" spc="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of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the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„land of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thou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and </a:t>
            </a:r>
            <a:r>
              <a:rPr sz="1600" spc="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l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akes”</a:t>
            </a:r>
            <a:r>
              <a:rPr sz="1600" spc="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-</a:t>
            </a:r>
            <a:r>
              <a:rPr sz="1600" spc="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i="1" spc="-10" dirty="0" err="1">
                <a:solidFill>
                  <a:srgbClr val="867C78"/>
                </a:solidFill>
                <a:latin typeface="Robusta TL Pro" pitchFamily="50" charset="-70"/>
                <a:cs typeface="Arial"/>
              </a:rPr>
              <a:t>Latga</a:t>
            </a:r>
            <a:r>
              <a:rPr sz="1600" i="1" spc="0" dirty="0" err="1">
                <a:solidFill>
                  <a:srgbClr val="867C78"/>
                </a:solidFill>
                <a:latin typeface="Robusta TL Pro" pitchFamily="50" charset="-70"/>
                <a:cs typeface="Arial"/>
              </a:rPr>
              <a:t>l</a:t>
            </a:r>
            <a:r>
              <a:rPr sz="1600" i="1" spc="-10" dirty="0" err="1">
                <a:solidFill>
                  <a:srgbClr val="867C78"/>
                </a:solidFill>
                <a:latin typeface="Robusta TL Pro" pitchFamily="50" charset="-70"/>
                <a:cs typeface="Arial"/>
              </a:rPr>
              <a:t>e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.</a:t>
            </a:r>
            <a:br>
              <a:rPr lang="lv-LV"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</a:br>
            <a:br>
              <a:rPr lang="lv-LV"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</a:b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Hometo</a:t>
            </a:r>
            <a:r>
              <a:rPr sz="1600" spc="-2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w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n</a:t>
            </a:r>
            <a:r>
              <a:rPr sz="1600" spc="2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of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Mark</a:t>
            </a:r>
            <a:r>
              <a:rPr sz="1600" spc="1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Roth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k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o, e</a:t>
            </a:r>
            <a:r>
              <a:rPr sz="1600" spc="-1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x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pres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ionist pa</a:t>
            </a:r>
            <a:r>
              <a:rPr sz="1600" spc="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nter in </a:t>
            </a:r>
            <a:r>
              <a:rPr sz="1600" spc="-1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US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A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.</a:t>
            </a:r>
            <a:endParaRPr sz="16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84219" y="0"/>
            <a:ext cx="535978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6782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49426" y="516509"/>
            <a:ext cx="4779774" cy="995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endParaRPr sz="6500" dirty="0">
              <a:solidFill>
                <a:srgbClr val="962323"/>
              </a:solidFill>
              <a:latin typeface="Robusta TL Pro" pitchFamily="50" charset="-70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09600" y="1619249"/>
            <a:ext cx="4779774" cy="1905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lv-LV" sz="4800" b="1" dirty="0">
                <a:solidFill>
                  <a:srgbClr val="962323"/>
                </a:solidFill>
                <a:latin typeface="Robusta TL Pro" pitchFamily="50" charset="-70"/>
                <a:cs typeface="Arial"/>
              </a:rPr>
              <a:t>Latvia </a:t>
            </a:r>
            <a:r>
              <a:rPr lang="lv-LV" sz="4800" b="1" dirty="0" err="1">
                <a:solidFill>
                  <a:srgbClr val="962323"/>
                </a:solidFill>
                <a:latin typeface="Robusta TL Pro" pitchFamily="50" charset="-70"/>
                <a:cs typeface="Arial"/>
              </a:rPr>
              <a:t>in</a:t>
            </a:r>
            <a:r>
              <a:rPr lang="lv-LV" sz="4800" b="1" dirty="0">
                <a:solidFill>
                  <a:srgbClr val="962323"/>
                </a:solidFill>
                <a:latin typeface="Robusta TL Pro" pitchFamily="50" charset="-70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</a:pPr>
            <a:r>
              <a:rPr lang="lv-LV" sz="4800" b="1" dirty="0" err="1">
                <a:solidFill>
                  <a:srgbClr val="962323"/>
                </a:solidFill>
                <a:latin typeface="Robusta TL Pro" pitchFamily="50" charset="-70"/>
                <a:cs typeface="Arial"/>
              </a:rPr>
              <a:t>Europe</a:t>
            </a:r>
            <a:endParaRPr sz="4800" dirty="0">
              <a:solidFill>
                <a:srgbClr val="962323"/>
              </a:solidFill>
              <a:latin typeface="Robusta TL Pro" pitchFamily="50" charset="-70"/>
              <a:cs typeface="Arial"/>
            </a:endParaRPr>
          </a:p>
        </p:txBody>
      </p:sp>
      <p:pic>
        <p:nvPicPr>
          <p:cNvPr id="1027" name="Picture 3" descr="P:\08_Foto Galerija Latvija\Dazadas\Karte_Latvija_Eiropa_sarkan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0"/>
            <a:ext cx="51434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75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7650"/>
            <a:ext cx="9230663" cy="61531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8066" y="938910"/>
            <a:ext cx="4777334" cy="1229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Populat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on – </a:t>
            </a:r>
            <a:r>
              <a:rPr lang="lv-LV"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78,144</a:t>
            </a:r>
            <a:endParaRPr sz="1600" spc="-10" dirty="0">
              <a:solidFill>
                <a:srgbClr val="F5EBD6"/>
              </a:solidFill>
              <a:latin typeface="Robusta TL Pro" pitchFamily="50" charset="-70"/>
              <a:cs typeface="Arial"/>
            </a:endParaRPr>
          </a:p>
          <a:p>
            <a:pPr>
              <a:lnSpc>
                <a:spcPts val="900"/>
              </a:lnSpc>
              <a:spcBef>
                <a:spcPts val="22"/>
              </a:spcBef>
            </a:pPr>
            <a:endParaRPr sz="9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Impo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tant</a:t>
            </a:r>
            <a:r>
              <a:rPr sz="1600" spc="3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ice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-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fr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po</a:t>
            </a:r>
            <a:r>
              <a:rPr sz="1600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6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host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ng a 18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9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0’s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naval</a:t>
            </a:r>
            <a:r>
              <a:rPr sz="16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base.</a:t>
            </a:r>
            <a:br>
              <a:rPr lang="lv-LV"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</a:b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„</a:t>
            </a:r>
            <a:r>
              <a:rPr sz="1600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city</a:t>
            </a:r>
            <a:r>
              <a:rPr sz="16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w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here</a:t>
            </a:r>
            <a:r>
              <a:rPr sz="16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</a:t>
            </a:r>
            <a:r>
              <a:rPr sz="16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w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ind 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born”. </a:t>
            </a:r>
            <a:br>
              <a:rPr lang="lv-LV"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</a:b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Lat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v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ia’s roc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k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-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and</a:t>
            </a:r>
            <a:r>
              <a:rPr sz="16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-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roll</a:t>
            </a:r>
            <a:r>
              <a:rPr sz="16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capita</a:t>
            </a:r>
            <a:r>
              <a:rPr sz="16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6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endParaRPr sz="16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6520" rIns="0" bIns="0" rtlCol="0">
            <a:noAutofit/>
          </a:bodyPr>
          <a:lstStyle/>
          <a:p>
            <a:pPr marL="36195">
              <a:lnSpc>
                <a:spcPts val="4045"/>
              </a:lnSpc>
            </a:pPr>
            <a:r>
              <a:rPr sz="34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Liepāja</a:t>
            </a:r>
            <a:endParaRPr sz="34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BC0CD9-2D3D-441E-877F-257B77072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78" r="12979"/>
          <a:stretch/>
        </p:blipFill>
        <p:spPr>
          <a:xfrm>
            <a:off x="0" y="-13379"/>
            <a:ext cx="5207295" cy="5156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3E246C-6D22-487E-898E-9F7EA757F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295" y="2487309"/>
            <a:ext cx="3955312" cy="26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DAAF4-8FD1-4948-9F23-C31831215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296" y="-13380"/>
            <a:ext cx="4445666" cy="2500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C4937-D251-4E57-8AC0-7A449ED2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561" y="2190750"/>
            <a:ext cx="5790757" cy="994172"/>
          </a:xfrm>
        </p:spPr>
        <p:txBody>
          <a:bodyPr>
            <a:normAutofit/>
          </a:bodyPr>
          <a:lstStyle/>
          <a:p>
            <a:pPr algn="ctr"/>
            <a:r>
              <a:rPr lang="lv-LV" sz="2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Concert Hall «the Great Amber» </a:t>
            </a:r>
            <a:r>
              <a:rPr lang="lv-LV" sz="2800" b="1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in</a:t>
            </a:r>
            <a:r>
              <a:rPr lang="lv-LV" sz="2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Liepāja</a:t>
            </a:r>
            <a:endParaRPr lang="en-GB" sz="2800" b="1" dirty="0">
              <a:solidFill>
                <a:srgbClr val="F5EBD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54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C7D6E6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1970" y="2571750"/>
            <a:ext cx="1607185" cy="513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045"/>
              </a:lnSpc>
            </a:pPr>
            <a:r>
              <a:rPr sz="3400" b="1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Kuldīga</a:t>
            </a:r>
            <a:endParaRPr sz="34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1970" y="3409950"/>
            <a:ext cx="1885950" cy="2419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1905"/>
              </a:lnSpc>
            </a:pP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Populat</a:t>
            </a:r>
            <a:r>
              <a:rPr sz="1600" spc="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on – </a:t>
            </a:r>
            <a:r>
              <a:rPr lang="lv-LV"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11,768</a:t>
            </a:r>
            <a:endParaRPr sz="16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970" y="3867150"/>
            <a:ext cx="3175000" cy="7423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292735">
              <a:lnSpc>
                <a:spcPct val="100000"/>
              </a:lnSpc>
            </a:pPr>
            <a:r>
              <a:rPr sz="1600" spc="-2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O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ne</a:t>
            </a:r>
            <a:r>
              <a:rPr sz="1600" spc="2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of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the </a:t>
            </a:r>
            <a:r>
              <a:rPr sz="1600" spc="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l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onge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st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bri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c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k</a:t>
            </a:r>
            <a:r>
              <a:rPr sz="1600" spc="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bridges in Europe overloo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k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the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3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w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ide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st</a:t>
            </a:r>
            <a:r>
              <a:rPr lang="lv-LV"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3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w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aterfall</a:t>
            </a:r>
            <a:r>
              <a:rPr sz="1600" spc="2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in Europe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“Venta</a:t>
            </a:r>
            <a:r>
              <a:rPr sz="1600" spc="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Rapids”.</a:t>
            </a:r>
            <a:endParaRPr sz="1600" dirty="0">
              <a:latin typeface="Robusta TL Pro" pitchFamily="50" charset="-70"/>
              <a:cs typeface="Arial"/>
            </a:endParaRPr>
          </a:p>
        </p:txBody>
      </p:sp>
      <p:pic>
        <p:nvPicPr>
          <p:cNvPr id="3074" name="Picture 2" descr="Ventas rumba pavasarī - Ventas rumba - redzet.eu">
            <a:extLst>
              <a:ext uri="{FF2B5EF4-FFF2-40B4-BE49-F238E27FC236}">
                <a16:creationId xmlns:a16="http://schemas.microsoft.com/office/drawing/2014/main" id="{188042B2-9672-47EF-BC7C-A963D9E89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r="10751" b="8727"/>
          <a:stretch/>
        </p:blipFill>
        <p:spPr bwMode="auto">
          <a:xfrm>
            <a:off x="3276600" y="-22437"/>
            <a:ext cx="6671615" cy="51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91DBE6-1F6F-4533-9749-F86A93605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488" y="-21044"/>
            <a:ext cx="5517512" cy="367744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EE962C-BE27-4ED6-881A-C9DC489DB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2746368"/>
            <a:ext cx="4454180" cy="296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C0D86A-84FF-4567-A658-0F21D187D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044"/>
            <a:ext cx="3695080" cy="2767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EE2B5-7468-4124-B89B-0FED4768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73" y="2397132"/>
            <a:ext cx="7886700" cy="994172"/>
          </a:xfrm>
        </p:spPr>
        <p:txBody>
          <a:bodyPr>
            <a:normAutofit/>
          </a:bodyPr>
          <a:lstStyle/>
          <a:p>
            <a:r>
              <a:rPr lang="lv-LV" sz="2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Karosta prison and the </a:t>
            </a:r>
            <a:r>
              <a:rPr lang="lv-LV" sz="2800" b="1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Northern</a:t>
            </a:r>
            <a:r>
              <a:rPr lang="lv-LV" sz="2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forts</a:t>
            </a:r>
            <a:endParaRPr lang="en-GB" sz="2800" b="1" dirty="0">
              <a:solidFill>
                <a:srgbClr val="F5EBD6"/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DB45C-7D78-4E8A-8F36-D123A56D1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181" y="2746368"/>
            <a:ext cx="4689820" cy="31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06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AA539-0218-41AD-B7D3-54486F17B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01" b="14675"/>
          <a:stretch/>
        </p:blipFill>
        <p:spPr>
          <a:xfrm>
            <a:off x="0" y="-476250"/>
            <a:ext cx="9150773" cy="68452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915B71-6C53-4D9D-8C3C-D151862B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2950"/>
            <a:ext cx="2888307" cy="994172"/>
          </a:xfrm>
        </p:spPr>
        <p:txBody>
          <a:bodyPr>
            <a:normAutofit/>
          </a:bodyPr>
          <a:lstStyle/>
          <a:p>
            <a:r>
              <a:rPr lang="lv-LV" sz="3200" b="1" dirty="0">
                <a:solidFill>
                  <a:schemeClr val="bg1"/>
                </a:solidFill>
              </a:rPr>
              <a:t>Discover Latvia...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86AF238-4A43-45DB-BCC3-F97336309250}"/>
              </a:ext>
            </a:extLst>
          </p:cNvPr>
          <p:cNvSpPr txBox="1">
            <a:spLocks/>
          </p:cNvSpPr>
          <p:nvPr/>
        </p:nvSpPr>
        <p:spPr>
          <a:xfrm>
            <a:off x="6934200" y="3943350"/>
            <a:ext cx="288830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700" dirty="0">
                <a:solidFill>
                  <a:schemeClr val="bg1"/>
                </a:solidFill>
              </a:rPr>
              <a:t>...again!</a:t>
            </a:r>
            <a:endParaRPr lang="en-GB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3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0" cy="5143499"/>
          </a:xfrm>
          <a:custGeom>
            <a:avLst/>
            <a:gdLst/>
            <a:ahLst/>
            <a:cxnLst/>
            <a:rect l="l" t="t" r="r" b="b"/>
            <a:pathLst>
              <a:path h="5143499">
                <a:moveTo>
                  <a:pt x="0" y="5143499"/>
                </a:moveTo>
                <a:lnTo>
                  <a:pt x="0" y="0"/>
                </a:lnTo>
                <a:lnTo>
                  <a:pt x="0" y="5143499"/>
                </a:lnTo>
                <a:close/>
              </a:path>
            </a:pathLst>
          </a:custGeom>
          <a:solidFill>
            <a:srgbClr val="E03B3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43498"/>
          </a:xfrm>
          <a:custGeom>
            <a:avLst/>
            <a:gdLst/>
            <a:ahLst/>
            <a:cxnLst/>
            <a:rect l="l" t="t" r="r" b="b"/>
            <a:pathLst>
              <a:path w="9144000" h="5143498">
                <a:moveTo>
                  <a:pt x="9144000" y="5143498"/>
                </a:moveTo>
                <a:lnTo>
                  <a:pt x="9144000" y="0"/>
                </a:lnTo>
                <a:lnTo>
                  <a:pt x="0" y="0"/>
                </a:lnTo>
                <a:lnTo>
                  <a:pt x="0" y="5143498"/>
                </a:lnTo>
                <a:lnTo>
                  <a:pt x="9144000" y="5143498"/>
                </a:lnTo>
                <a:close/>
              </a:path>
            </a:pathLst>
          </a:custGeom>
          <a:solidFill>
            <a:srgbClr val="D02323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987" y="172465"/>
            <a:ext cx="3512820" cy="995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Freedom</a:t>
            </a:r>
            <a:endParaRPr sz="48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3987" y="3712768"/>
            <a:ext cx="4531360" cy="11449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/>
            <a:r>
              <a:rPr sz="180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Af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er</a:t>
            </a:r>
            <a:r>
              <a:rPr sz="1800" spc="-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50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y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rs</a:t>
            </a:r>
            <a:r>
              <a:rPr sz="1800" spc="2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 Sov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et 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zi occ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tion (1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9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4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0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-1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9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9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0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),</a:t>
            </a:r>
            <a:r>
              <a:rPr sz="1800" spc="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tvia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red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restor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tion of 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ce</a:t>
            </a:r>
            <a:r>
              <a:rPr sz="1800" spc="3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1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9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90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re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it</a:t>
            </a:r>
            <a:r>
              <a:rPr lang="lv-LV"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fu</a:t>
            </a:r>
            <a:r>
              <a:rPr lang="lv-LV" spc="-1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ly</a:t>
            </a:r>
            <a:r>
              <a:rPr lang="lv-LV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in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1991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endParaRPr lang="lv-LV" dirty="0">
              <a:latin typeface="Robusta TL Pro" pitchFamily="50" charset="-70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65115" y="0"/>
            <a:ext cx="3778884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9144000" h="5143499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</a:path>
            </a:pathLst>
          </a:custGeom>
          <a:solidFill>
            <a:srgbClr val="F5EBD6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268" y="3297428"/>
            <a:ext cx="2108835" cy="1044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lv-LV" sz="3400" b="1" spc="-2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Egils</a:t>
            </a:r>
            <a:endParaRPr sz="3400" dirty="0">
              <a:latin typeface="Robusta TL Pro" pitchFamily="50" charset="-7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lv-LV" sz="3400" b="1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Levits</a:t>
            </a:r>
            <a:endParaRPr sz="34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7268" y="4578807"/>
            <a:ext cx="882650" cy="254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Pre</a:t>
            </a:r>
            <a:r>
              <a:rPr sz="1600" spc="-5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-10" dirty="0">
                <a:solidFill>
                  <a:srgbClr val="867C78"/>
                </a:solidFill>
                <a:latin typeface="Robusta TL Pro" pitchFamily="50" charset="-70"/>
                <a:cs typeface="Arial"/>
              </a:rPr>
              <a:t>ident</a:t>
            </a:r>
            <a:endParaRPr sz="1600" dirty="0">
              <a:latin typeface="Robusta TL Pro" pitchFamily="50" charset="-70"/>
              <a:cs typeface="Arial"/>
            </a:endParaRPr>
          </a:p>
        </p:txBody>
      </p:sp>
      <p:pic>
        <p:nvPicPr>
          <p:cNvPr id="1027" name="Picture 3" descr="C:\Users\vs316\Desktop\EL_Prezid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74135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875" cy="5143398"/>
          </a:xfrm>
          <a:custGeom>
            <a:avLst/>
            <a:gdLst/>
            <a:ahLst/>
            <a:cxnLst/>
            <a:rect l="l" t="t" r="r" b="b"/>
            <a:pathLst>
              <a:path w="9143875" h="5143398">
                <a:moveTo>
                  <a:pt x="124" y="5143500"/>
                </a:moveTo>
                <a:lnTo>
                  <a:pt x="9144000" y="5143500"/>
                </a:lnTo>
                <a:lnTo>
                  <a:pt x="9144000" y="101"/>
                </a:lnTo>
                <a:lnTo>
                  <a:pt x="124" y="101"/>
                </a:lnTo>
                <a:lnTo>
                  <a:pt x="124" y="5143500"/>
                </a:lnTo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581405"/>
            <a:ext cx="9144000" cy="45573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09245" algn="ctr">
              <a:lnSpc>
                <a:spcPct val="100000"/>
              </a:lnSpc>
            </a:pPr>
            <a:r>
              <a:rPr sz="1400" b="1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34%</a:t>
            </a:r>
            <a:endParaRPr sz="1400" dirty="0">
              <a:latin typeface="Robusta TL Pro" pitchFamily="50" charset="-70"/>
              <a:cs typeface="Arial"/>
            </a:endParaRPr>
          </a:p>
          <a:p>
            <a:pPr marL="506095"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L</a:t>
            </a:r>
            <a:r>
              <a:rPr sz="1100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u</a:t>
            </a:r>
            <a:r>
              <a:rPr sz="1100" spc="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t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h</a:t>
            </a:r>
            <a:r>
              <a:rPr sz="1100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e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ran</a:t>
            </a:r>
            <a:endParaRPr sz="1100" dirty="0">
              <a:latin typeface="Robusta TL Pro" pitchFamily="50" charset="-70"/>
              <a:cs typeface="Arial"/>
            </a:endParaRPr>
          </a:p>
          <a:p>
            <a:pPr>
              <a:lnSpc>
                <a:spcPts val="900"/>
              </a:lnSpc>
              <a:spcBef>
                <a:spcPts val="39"/>
              </a:spcBef>
            </a:pPr>
            <a:endParaRPr sz="9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 marR="1383665" algn="r">
              <a:lnSpc>
                <a:spcPct val="100000"/>
              </a:lnSpc>
            </a:pPr>
            <a:r>
              <a:rPr sz="1400" b="1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27%</a:t>
            </a:r>
            <a:endParaRPr sz="1400" dirty="0">
              <a:latin typeface="Robusta TL Pro" pitchFamily="50" charset="-70"/>
              <a:cs typeface="Arial"/>
            </a:endParaRPr>
          </a:p>
          <a:p>
            <a:pPr marL="7402830" marR="1162685">
              <a:lnSpc>
                <a:spcPct val="100000"/>
              </a:lnSpc>
              <a:spcBef>
                <a:spcPts val="10"/>
              </a:spcBef>
            </a:pPr>
            <a:r>
              <a:rPr sz="1100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E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aste</a:t>
            </a:r>
            <a:r>
              <a:rPr sz="1100" spc="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r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n </a:t>
            </a:r>
            <a:r>
              <a:rPr sz="1100" spc="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O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r</a:t>
            </a:r>
            <a:r>
              <a:rPr sz="1100" spc="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t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h</a:t>
            </a:r>
            <a:r>
              <a:rPr sz="1100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o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d</a:t>
            </a:r>
            <a:r>
              <a:rPr sz="1100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o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x</a:t>
            </a:r>
            <a:endParaRPr sz="1100" dirty="0">
              <a:latin typeface="Robusta TL Pro" pitchFamily="50" charset="-70"/>
              <a:cs typeface="Arial"/>
            </a:endParaRPr>
          </a:p>
          <a:p>
            <a:pPr>
              <a:lnSpc>
                <a:spcPts val="550"/>
              </a:lnSpc>
              <a:spcBef>
                <a:spcPts val="32"/>
              </a:spcBef>
            </a:pPr>
            <a:endParaRPr sz="55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>
              <a:lnSpc>
                <a:spcPts val="1000"/>
              </a:lnSpc>
            </a:pPr>
            <a:endParaRPr sz="1000" dirty="0">
              <a:latin typeface="Robusta TL Pro" pitchFamily="50" charset="-70"/>
            </a:endParaRPr>
          </a:p>
          <a:p>
            <a:pPr marL="4445" algn="ctr">
              <a:lnSpc>
                <a:spcPct val="100000"/>
              </a:lnSpc>
            </a:pPr>
            <a:r>
              <a:rPr sz="1400" b="1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37%</a:t>
            </a:r>
            <a:endParaRPr sz="1400" dirty="0">
              <a:latin typeface="Robusta TL Pro" pitchFamily="50" charset="-70"/>
              <a:cs typeface="Arial"/>
            </a:endParaRPr>
          </a:p>
          <a:p>
            <a:pPr marL="4396105" marR="4243070" indent="-53340" algn="ctr">
              <a:lnSpc>
                <a:spcPct val="100000"/>
              </a:lnSpc>
              <a:spcBef>
                <a:spcPts val="10"/>
              </a:spcBef>
            </a:pPr>
            <a:r>
              <a:rPr sz="1100" spc="-1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R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oman </a:t>
            </a:r>
            <a:r>
              <a:rPr sz="1100" spc="-1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C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atho</a:t>
            </a:r>
            <a:r>
              <a:rPr sz="1100" spc="-5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l</a:t>
            </a:r>
            <a:r>
              <a:rPr sz="1100" spc="-1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i</a:t>
            </a:r>
            <a:r>
              <a:rPr sz="1100" spc="0" dirty="0">
                <a:solidFill>
                  <a:srgbClr val="666666"/>
                </a:solidFill>
                <a:latin typeface="Robusta TL Pro" pitchFamily="50" charset="-70"/>
                <a:cs typeface="Arial"/>
              </a:rPr>
              <a:t>c</a:t>
            </a:r>
            <a:endParaRPr sz="11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70196" y="949452"/>
            <a:ext cx="2788793" cy="2794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3999" cy="513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2260" y="286130"/>
            <a:ext cx="3279140" cy="9950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Religion</a:t>
            </a:r>
            <a:endParaRPr sz="6500" dirty="0">
              <a:latin typeface="Robusta TL Pro" pitchFamily="50" charset="-7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92065" y="684403"/>
            <a:ext cx="3747135" cy="4984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600" spc="-1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Mo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st</a:t>
            </a:r>
            <a:r>
              <a:rPr sz="1600" spc="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believers in Lat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v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ia</a:t>
            </a:r>
            <a:r>
              <a:rPr sz="1600" spc="-1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fo</a:t>
            </a:r>
            <a:r>
              <a:rPr sz="16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l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low</a:t>
            </a:r>
            <a:r>
              <a:rPr sz="1600" spc="-1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Chri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st</a:t>
            </a:r>
            <a:r>
              <a:rPr sz="16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anit</a:t>
            </a:r>
            <a:r>
              <a:rPr sz="1600" spc="-3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y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.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E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c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umen</a:t>
            </a:r>
            <a:r>
              <a:rPr sz="16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cal</a:t>
            </a:r>
            <a:r>
              <a:rPr sz="1600" spc="-2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tradit</a:t>
            </a:r>
            <a:r>
              <a:rPr sz="16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on </a:t>
            </a:r>
            <a:r>
              <a:rPr sz="16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important.</a:t>
            </a:r>
            <a:endParaRPr sz="1600" dirty="0">
              <a:latin typeface="Robusta TL Pro" pitchFamily="50" charset="-7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92065" y="1539875"/>
            <a:ext cx="3747135" cy="4984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Lat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v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ian 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ea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onal</a:t>
            </a:r>
            <a:r>
              <a:rPr sz="1600" spc="-2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holida</a:t>
            </a:r>
            <a:r>
              <a:rPr sz="1600" spc="-3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y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</a:t>
            </a:r>
            <a:r>
              <a:rPr sz="16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ha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v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</a:t>
            </a:r>
            <a:r>
              <a:rPr sz="1600" spc="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strong</a:t>
            </a:r>
            <a:r>
              <a:rPr sz="1600" spc="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pr</a:t>
            </a:r>
            <a:r>
              <a:rPr sz="16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e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-Chri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st</a:t>
            </a:r>
            <a:r>
              <a:rPr sz="1600" spc="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an</a:t>
            </a:r>
            <a:r>
              <a:rPr sz="1600" spc="-1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tradit</a:t>
            </a:r>
            <a:r>
              <a:rPr sz="1600" spc="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i</a:t>
            </a:r>
            <a:r>
              <a:rPr sz="1600" spc="-10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on</a:t>
            </a:r>
            <a:r>
              <a:rPr sz="1600" spc="-5" dirty="0">
                <a:solidFill>
                  <a:srgbClr val="333333"/>
                </a:solidFill>
                <a:latin typeface="Robusta TL Pro" pitchFamily="50" charset="-70"/>
                <a:cs typeface="Arial"/>
              </a:rPr>
              <a:t>s.</a:t>
            </a:r>
            <a:endParaRPr sz="16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3986" y="3067710"/>
            <a:ext cx="3582213" cy="9823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7734"/>
              </a:lnSpc>
            </a:pPr>
            <a:r>
              <a:rPr sz="4800" b="1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Heritage</a:t>
            </a:r>
            <a:endParaRPr sz="65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8734" y="4546701"/>
            <a:ext cx="3852266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b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ck </a:t>
            </a:r>
            <a:r>
              <a:rPr sz="1800" spc="-4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w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4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ov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r</a:t>
            </a:r>
            <a:r>
              <a:rPr sz="1800" spc="1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 th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us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nd</a:t>
            </a:r>
            <a:r>
              <a:rPr sz="1800" spc="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-2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y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rs.</a:t>
            </a:r>
            <a:endParaRPr sz="18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8734" y="4272381"/>
            <a:ext cx="3547465" cy="2724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2140"/>
              </a:lnSpc>
            </a:pPr>
            <a:r>
              <a:rPr sz="180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tvian</a:t>
            </a:r>
            <a:r>
              <a:rPr sz="1800" spc="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cu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tur</a:t>
            </a:r>
            <a:r>
              <a:rPr sz="1800" spc="-5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h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rita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-1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9FC59F"/>
                </a:solidFill>
                <a:latin typeface="Robusta TL Pro" pitchFamily="50" charset="-70"/>
                <a:cs typeface="Arial"/>
              </a:rPr>
              <a:t>tes</a:t>
            </a:r>
            <a:endParaRPr sz="1800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0" cy="5143499"/>
          </a:xfrm>
          <a:custGeom>
            <a:avLst/>
            <a:gdLst/>
            <a:ahLst/>
            <a:cxnLst/>
            <a:rect l="l" t="t" r="r" b="b"/>
            <a:pathLst>
              <a:path h="5143499">
                <a:moveTo>
                  <a:pt x="0" y="5143499"/>
                </a:moveTo>
                <a:lnTo>
                  <a:pt x="0" y="0"/>
                </a:lnTo>
                <a:lnTo>
                  <a:pt x="0" y="5143499"/>
                </a:lnTo>
                <a:close/>
              </a:path>
            </a:pathLst>
          </a:custGeom>
          <a:solidFill>
            <a:srgbClr val="AA8B5A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93109" y="0"/>
            <a:ext cx="5350890" cy="514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600" y="219075"/>
            <a:ext cx="8536025" cy="1362075"/>
          </a:xfrm>
          <a:prstGeom prst="rect">
            <a:avLst/>
          </a:prstGeom>
        </p:spPr>
        <p:txBody>
          <a:bodyPr vert="horz" wrap="square" lIns="0" tIns="105790" rIns="0" bIns="0" rtlCol="0">
            <a:noAutofit/>
          </a:bodyPr>
          <a:lstStyle/>
          <a:p>
            <a:pPr marL="88900">
              <a:lnSpc>
                <a:spcPct val="100000"/>
              </a:lnSpc>
            </a:pPr>
            <a:r>
              <a:rPr sz="4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Language</a:t>
            </a:r>
            <a:endParaRPr sz="6500" dirty="0">
              <a:latin typeface="Robusta TL Pro" pitchFamily="50" charset="-7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2343149"/>
            <a:ext cx="3137535" cy="24802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64769">
              <a:lnSpc>
                <a:spcPct val="100000"/>
              </a:lnSpc>
            </a:pPr>
            <a:r>
              <a:rPr sz="180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tvian</a:t>
            </a:r>
            <a:r>
              <a:rPr sz="1800" spc="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is a B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lt la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e,</a:t>
            </a:r>
            <a:r>
              <a:rPr sz="1800" spc="2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b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t n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ith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r</a:t>
            </a:r>
            <a:r>
              <a:rPr sz="1800" spc="1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Sl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vic</a:t>
            </a:r>
            <a:r>
              <a:rPr sz="1800" spc="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r </a:t>
            </a:r>
            <a:r>
              <a:rPr sz="1800" spc="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erm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c.</a:t>
            </a:r>
            <a:endParaRPr sz="1800" dirty="0">
              <a:solidFill>
                <a:srgbClr val="BC955C"/>
              </a:solidFill>
              <a:latin typeface="Robusta TL Pro" pitchFamily="50" charset="-70"/>
              <a:cs typeface="Arial"/>
            </a:endParaRPr>
          </a:p>
          <a:p>
            <a:pPr>
              <a:lnSpc>
                <a:spcPts val="1100"/>
              </a:lnSpc>
              <a:spcBef>
                <a:spcPts val="62"/>
              </a:spcBef>
            </a:pPr>
            <a:endParaRPr sz="1100" dirty="0">
              <a:solidFill>
                <a:srgbClr val="BC955C"/>
              </a:solidFill>
              <a:latin typeface="Robusta TL Pro" pitchFamily="50" charset="-70"/>
            </a:endParaRPr>
          </a:p>
          <a:p>
            <a:pPr marL="12700" marR="12700">
              <a:lnSpc>
                <a:spcPct val="100000"/>
              </a:lnSpc>
            </a:pPr>
            <a:r>
              <a:rPr sz="180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Folks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s</a:t>
            </a:r>
            <a:r>
              <a:rPr sz="1800" spc="1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i="1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D</a:t>
            </a:r>
            <a:r>
              <a:rPr sz="1800" i="1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i="1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i</a:t>
            </a:r>
            <a:r>
              <a:rPr sz="1800" i="1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sz="1800" i="1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as</a:t>
            </a:r>
            <a:r>
              <a:rPr sz="1800" i="1" spc="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are</a:t>
            </a:r>
            <a:r>
              <a:rPr sz="1800" spc="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 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art of the</a:t>
            </a:r>
            <a:r>
              <a:rPr sz="1800" spc="-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UNES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C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Mem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ry</a:t>
            </a:r>
            <a:r>
              <a:rPr sz="1800" spc="1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of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the World</a:t>
            </a:r>
            <a:r>
              <a:rPr sz="1800" spc="-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Re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ister.</a:t>
            </a:r>
            <a:endParaRPr sz="1800" dirty="0">
              <a:solidFill>
                <a:srgbClr val="BC955C"/>
              </a:solidFill>
              <a:latin typeface="Robusta TL Pro" pitchFamily="50" charset="-70"/>
              <a:cs typeface="Arial"/>
            </a:endParaRPr>
          </a:p>
          <a:p>
            <a:pPr>
              <a:lnSpc>
                <a:spcPts val="1000"/>
              </a:lnSpc>
            </a:pPr>
            <a:endParaRPr sz="1000" dirty="0">
              <a:solidFill>
                <a:srgbClr val="BC955C"/>
              </a:solidFill>
              <a:latin typeface="Robusta TL Pro" pitchFamily="50" charset="-70"/>
            </a:endParaRPr>
          </a:p>
          <a:p>
            <a:pPr marL="12700"/>
            <a:r>
              <a:rPr sz="180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r</a:t>
            </a:r>
            <a:r>
              <a:rPr sz="1800" spc="1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for</a:t>
            </a:r>
            <a:r>
              <a:rPr sz="1800" spc="-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sz="1800" spc="-1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s</a:t>
            </a:r>
            <a:r>
              <a:rPr sz="1800" spc="3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are</a:t>
            </a:r>
            <a:r>
              <a:rPr lang="lv-LV" sz="1800" spc="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E</a:t>
            </a:r>
            <a:r>
              <a:rPr lang="lv-LV" spc="-5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lang="lv-LV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g</a:t>
            </a:r>
            <a:r>
              <a:rPr lang="lv-LV" spc="-10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l</a:t>
            </a:r>
            <a:r>
              <a:rPr lang="lv-LV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is</a:t>
            </a:r>
            <a:r>
              <a:rPr lang="lv-LV" spc="-10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h</a:t>
            </a:r>
            <a:r>
              <a:rPr lang="lv-LV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,</a:t>
            </a:r>
            <a:r>
              <a:rPr lang="lv-LV" spc="20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R</a:t>
            </a:r>
            <a:r>
              <a:rPr lang="lv-LV" spc="-10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u</a:t>
            </a:r>
            <a:r>
              <a:rPr lang="lv-LV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ssi</a:t>
            </a:r>
            <a:r>
              <a:rPr lang="lv-LV" spc="-10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a</a:t>
            </a:r>
            <a:r>
              <a:rPr lang="lv-LV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lang="lv-LV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,</a:t>
            </a:r>
            <a:r>
              <a:rPr lang="lv-LV" spc="15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Germa</a:t>
            </a:r>
            <a:r>
              <a:rPr lang="lv-LV" spc="-10" dirty="0" err="1">
                <a:solidFill>
                  <a:srgbClr val="BC955C"/>
                </a:solidFill>
                <a:latin typeface="Robusta TL Pro" pitchFamily="50" charset="-70"/>
                <a:cs typeface="Arial"/>
              </a:rPr>
              <a:t>n</a:t>
            </a:r>
            <a:r>
              <a:rPr lang="lv-LV" dirty="0">
                <a:solidFill>
                  <a:srgbClr val="BC955C"/>
                </a:solidFill>
                <a:latin typeface="Robusta TL Pro" pitchFamily="50" charset="-70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0624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Robusta TL Pro" pitchFamily="50" charset="-7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3987" y="285750"/>
            <a:ext cx="8536025" cy="19857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4800" b="1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Summer Solstice</a:t>
            </a:r>
            <a:endParaRPr sz="4800" dirty="0">
              <a:latin typeface="Robusta TL Pro" pitchFamily="50" charset="-7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987" y="3993515"/>
            <a:ext cx="4251325" cy="940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sz="1800" spc="1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he</a:t>
            </a:r>
            <a:r>
              <a:rPr sz="1800" spc="-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ce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b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rati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of 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he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summer so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stice </a:t>
            </a:r>
            <a:r>
              <a:rPr sz="1800" i="1"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Jā</a:t>
            </a:r>
            <a:r>
              <a:rPr sz="1800" i="1" spc="-1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ņ</a:t>
            </a:r>
            <a:r>
              <a:rPr sz="1800" i="1" spc="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is o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 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f</a:t>
            </a:r>
            <a:r>
              <a:rPr sz="1800" spc="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the</a:t>
            </a:r>
            <a:r>
              <a:rPr sz="1800" spc="-5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est</a:t>
            </a:r>
            <a:r>
              <a:rPr sz="1800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d m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st</a:t>
            </a:r>
            <a:r>
              <a:rPr lang="lv-LV"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p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u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sz="1800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r</a:t>
            </a:r>
            <a:r>
              <a:rPr lang="lv-LV" sz="1800" spc="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pr</a:t>
            </a:r>
            <a:r>
              <a:rPr lang="lv-LV" spc="-1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e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-C</a:t>
            </a:r>
            <a:r>
              <a:rPr lang="lv-LV" spc="-1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h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risti</a:t>
            </a:r>
            <a:r>
              <a:rPr lang="lv-LV" spc="-1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n</a:t>
            </a:r>
            <a:r>
              <a:rPr lang="lv-LV" spc="2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tra</a:t>
            </a:r>
            <a:r>
              <a:rPr lang="lv-LV" spc="-5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d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iti</a:t>
            </a:r>
            <a:r>
              <a:rPr lang="lv-LV" spc="-1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o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ns</a:t>
            </a:r>
            <a:r>
              <a:rPr lang="lv-LV" spc="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in</a:t>
            </a:r>
            <a:r>
              <a:rPr lang="lv-LV" spc="-10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 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L</a:t>
            </a:r>
            <a:r>
              <a:rPr lang="lv-LV" spc="-10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a</a:t>
            </a:r>
            <a:r>
              <a:rPr lang="lv-LV" dirty="0" err="1">
                <a:solidFill>
                  <a:srgbClr val="F5EBD6"/>
                </a:solidFill>
                <a:latin typeface="Robusta TL Pro" pitchFamily="50" charset="-70"/>
                <a:cs typeface="Arial"/>
              </a:rPr>
              <a:t>tvia</a:t>
            </a:r>
            <a:r>
              <a:rPr lang="lv-LV" dirty="0">
                <a:solidFill>
                  <a:srgbClr val="F5EBD6"/>
                </a:solidFill>
                <a:latin typeface="Robusta TL Pro" pitchFamily="50" charset="-70"/>
                <a:cs typeface="Arial"/>
              </a:rPr>
              <a:t>.</a:t>
            </a:r>
            <a:endParaRPr lang="lv-LV" dirty="0">
              <a:latin typeface="Robusta TL Pro" pitchFamily="50" charset="-70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54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2490</TotalTime>
  <Words>848</Words>
  <Application>Microsoft Office PowerPoint</Application>
  <PresentationFormat>On-screen Show (16:9)</PresentationFormat>
  <Paragraphs>145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Robusta TL Pro</vt:lpstr>
      <vt:lpstr>Office Theme</vt:lpstr>
      <vt:lpstr>Discover Latvia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Language</vt:lpstr>
      <vt:lpstr>Summer Solstice</vt:lpstr>
      <vt:lpstr>Song and Dance Celebration </vt:lpstr>
      <vt:lpstr>PowerPoint Presentation</vt:lpstr>
      <vt:lpstr>Classical Pearl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Nature</vt:lpstr>
      <vt:lpstr>PowerPoint Presentation</vt:lpstr>
      <vt:lpstr>PowerPoint Presentation</vt:lpstr>
      <vt:lpstr>The longest beach in Europe. 500 km of white sand coastline. 2 256 lakes and  12 500 rivers.</vt:lpstr>
      <vt:lpstr>PowerPoint Presentation</vt:lpstr>
      <vt:lpstr>PowerPoint Presentation</vt:lpstr>
      <vt:lpstr>Rīga</vt:lpstr>
      <vt:lpstr>Jūrmala</vt:lpstr>
      <vt:lpstr>Rundāle and Jelgava Castle</vt:lpstr>
      <vt:lpstr>Aglona Basilica</vt:lpstr>
      <vt:lpstr>PowerPoint Presentation</vt:lpstr>
      <vt:lpstr>Liepāja</vt:lpstr>
      <vt:lpstr>Concert Hall «the Great Amber» in Liepāja</vt:lpstr>
      <vt:lpstr>PowerPoint Presentation</vt:lpstr>
      <vt:lpstr>Karosta prison and the Northern forts</vt:lpstr>
      <vt:lpstr>Discover Latvia...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Andris Pirtnieks</dc:creator>
  <cp:lastModifiedBy>Anita Skutane</cp:lastModifiedBy>
  <cp:revision>103</cp:revision>
  <dcterms:created xsi:type="dcterms:W3CDTF">2016-02-12T16:36:43Z</dcterms:created>
  <dcterms:modified xsi:type="dcterms:W3CDTF">2021-09-24T08:19:31Z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2015-08-13T00:00:00Z</vt:filetime>
  </property>
  <property fmtid="{D5CDD505-2E9C-101B-9397-08002B2CF9AE}" pid="3" name="LastSaved">
    <vt:filetime>2016-02-12T00:00:00Z</vt:filetime>
  </property>
</Properties>
</file>