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61" r:id="rId4"/>
    <p:sldId id="262" r:id="rId5"/>
    <p:sldId id="263" r:id="rId6"/>
    <p:sldId id="772" r:id="rId7"/>
    <p:sldId id="773" r:id="rId8"/>
    <p:sldId id="776" r:id="rId9"/>
    <p:sldId id="272" r:id="rId10"/>
    <p:sldId id="270" r:id="rId11"/>
    <p:sldId id="774" r:id="rId12"/>
    <p:sldId id="271" r:id="rId13"/>
    <p:sldId id="775"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0389CAE0-8F6D-4821-984A-2773EDC8ED6E}" type="datetimeFigureOut">
              <a:rPr lang="lv-LV" smtClean="0"/>
              <a:t>10.06.2021</a:t>
            </a:fld>
            <a:endParaRPr lang="lv-LV"/>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lv-LV"/>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D6F43FE9-5C81-43DE-9F9A-BC81D90F6BC8}" type="slidenum">
              <a:rPr lang="lv-LV" smtClean="0"/>
              <a:t>‹#›</a:t>
            </a:fld>
            <a:endParaRPr lang="lv-LV"/>
          </a:p>
        </p:txBody>
      </p:sp>
    </p:spTree>
    <p:extLst>
      <p:ext uri="{BB962C8B-B14F-4D97-AF65-F5344CB8AC3E}">
        <p14:creationId xmlns:p14="http://schemas.microsoft.com/office/powerpoint/2010/main" val="3485012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89CAE0-8F6D-4821-984A-2773EDC8ED6E}" type="datetimeFigureOut">
              <a:rPr lang="lv-LV" smtClean="0"/>
              <a:t>10.06.2021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6F43FE9-5C81-43DE-9F9A-BC81D90F6BC8}" type="slidenum">
              <a:rPr lang="lv-LV" smtClean="0"/>
              <a:t>‹#›</a:t>
            </a:fld>
            <a:endParaRPr lang="lv-LV"/>
          </a:p>
        </p:txBody>
      </p:sp>
    </p:spTree>
    <p:extLst>
      <p:ext uri="{BB962C8B-B14F-4D97-AF65-F5344CB8AC3E}">
        <p14:creationId xmlns:p14="http://schemas.microsoft.com/office/powerpoint/2010/main" val="1607026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89CAE0-8F6D-4821-984A-2773EDC8ED6E}" type="datetimeFigureOut">
              <a:rPr lang="lv-LV" smtClean="0"/>
              <a:t>10.06.2021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6F43FE9-5C81-43DE-9F9A-BC81D90F6BC8}" type="slidenum">
              <a:rPr lang="lv-LV" smtClean="0"/>
              <a:t>‹#›</a:t>
            </a:fld>
            <a:endParaRPr lang="lv-LV"/>
          </a:p>
        </p:txBody>
      </p:sp>
    </p:spTree>
    <p:extLst>
      <p:ext uri="{BB962C8B-B14F-4D97-AF65-F5344CB8AC3E}">
        <p14:creationId xmlns:p14="http://schemas.microsoft.com/office/powerpoint/2010/main" val="3528718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89CAE0-8F6D-4821-984A-2773EDC8ED6E}" type="datetimeFigureOut">
              <a:rPr lang="lv-LV" smtClean="0"/>
              <a:t>10.06.2021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6F43FE9-5C81-43DE-9F9A-BC81D90F6BC8}" type="slidenum">
              <a:rPr lang="lv-LV" smtClean="0"/>
              <a:t>‹#›</a:t>
            </a:fld>
            <a:endParaRPr lang="lv-LV"/>
          </a:p>
        </p:txBody>
      </p:sp>
    </p:spTree>
    <p:extLst>
      <p:ext uri="{BB962C8B-B14F-4D97-AF65-F5344CB8AC3E}">
        <p14:creationId xmlns:p14="http://schemas.microsoft.com/office/powerpoint/2010/main" val="2735484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89CAE0-8F6D-4821-984A-2773EDC8ED6E}" type="datetimeFigureOut">
              <a:rPr lang="lv-LV" smtClean="0"/>
              <a:t>10.06.2021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6F43FE9-5C81-43DE-9F9A-BC81D90F6BC8}" type="slidenum">
              <a:rPr lang="lv-LV" smtClean="0"/>
              <a:t>‹#›</a:t>
            </a:fld>
            <a:endParaRPr lang="lv-LV"/>
          </a:p>
        </p:txBody>
      </p:sp>
    </p:spTree>
    <p:extLst>
      <p:ext uri="{BB962C8B-B14F-4D97-AF65-F5344CB8AC3E}">
        <p14:creationId xmlns:p14="http://schemas.microsoft.com/office/powerpoint/2010/main" val="3026742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389CAE0-8F6D-4821-984A-2773EDC8ED6E}" type="datetimeFigureOut">
              <a:rPr lang="lv-LV" smtClean="0"/>
              <a:t>10.06.2021</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D6F43FE9-5C81-43DE-9F9A-BC81D90F6BC8}" type="slidenum">
              <a:rPr lang="lv-LV" smtClean="0"/>
              <a:t>‹#›</a:t>
            </a:fld>
            <a:endParaRPr lang="lv-LV"/>
          </a:p>
        </p:txBody>
      </p:sp>
    </p:spTree>
    <p:extLst>
      <p:ext uri="{BB962C8B-B14F-4D97-AF65-F5344CB8AC3E}">
        <p14:creationId xmlns:p14="http://schemas.microsoft.com/office/powerpoint/2010/main" val="741786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89CAE0-8F6D-4821-984A-2773EDC8ED6E}" type="datetimeFigureOut">
              <a:rPr lang="lv-LV" smtClean="0"/>
              <a:t>10.06.2021</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D6F43FE9-5C81-43DE-9F9A-BC81D90F6BC8}" type="slidenum">
              <a:rPr lang="lv-LV" smtClean="0"/>
              <a:t>‹#›</a:t>
            </a:fld>
            <a:endParaRPr lang="lv-LV"/>
          </a:p>
        </p:txBody>
      </p:sp>
    </p:spTree>
    <p:extLst>
      <p:ext uri="{BB962C8B-B14F-4D97-AF65-F5344CB8AC3E}">
        <p14:creationId xmlns:p14="http://schemas.microsoft.com/office/powerpoint/2010/main" val="2120612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389CAE0-8F6D-4821-984A-2773EDC8ED6E}" type="datetimeFigureOut">
              <a:rPr lang="lv-LV" smtClean="0"/>
              <a:t>10.06.2021</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D6F43FE9-5C81-43DE-9F9A-BC81D90F6BC8}" type="slidenum">
              <a:rPr lang="lv-LV" smtClean="0"/>
              <a:t>‹#›</a:t>
            </a:fld>
            <a:endParaRPr lang="lv-LV"/>
          </a:p>
        </p:txBody>
      </p:sp>
    </p:spTree>
    <p:extLst>
      <p:ext uri="{BB962C8B-B14F-4D97-AF65-F5344CB8AC3E}">
        <p14:creationId xmlns:p14="http://schemas.microsoft.com/office/powerpoint/2010/main" val="750208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89CAE0-8F6D-4821-984A-2773EDC8ED6E}" type="datetimeFigureOut">
              <a:rPr lang="lv-LV" smtClean="0"/>
              <a:t>10.06.2021</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D6F43FE9-5C81-43DE-9F9A-BC81D90F6BC8}" type="slidenum">
              <a:rPr lang="lv-LV" smtClean="0"/>
              <a:t>‹#›</a:t>
            </a:fld>
            <a:endParaRPr lang="lv-LV"/>
          </a:p>
        </p:txBody>
      </p:sp>
    </p:spTree>
    <p:extLst>
      <p:ext uri="{BB962C8B-B14F-4D97-AF65-F5344CB8AC3E}">
        <p14:creationId xmlns:p14="http://schemas.microsoft.com/office/powerpoint/2010/main" val="2239817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0389CAE0-8F6D-4821-984A-2773EDC8ED6E}" type="datetimeFigureOut">
              <a:rPr lang="lv-LV" smtClean="0"/>
              <a:t>10.06.2021</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D6F43FE9-5C81-43DE-9F9A-BC81D90F6BC8}" type="slidenum">
              <a:rPr lang="lv-LV" smtClean="0"/>
              <a:t>‹#›</a:t>
            </a:fld>
            <a:endParaRPr lang="lv-LV"/>
          </a:p>
        </p:txBody>
      </p:sp>
    </p:spTree>
    <p:extLst>
      <p:ext uri="{BB962C8B-B14F-4D97-AF65-F5344CB8AC3E}">
        <p14:creationId xmlns:p14="http://schemas.microsoft.com/office/powerpoint/2010/main" val="1449228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0389CAE0-8F6D-4821-984A-2773EDC8ED6E}" type="datetimeFigureOut">
              <a:rPr lang="lv-LV" smtClean="0"/>
              <a:t>10.06.2021</a:t>
            </a:fld>
            <a:endParaRPr lang="lv-LV"/>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lv-LV"/>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D6F43FE9-5C81-43DE-9F9A-BC81D90F6BC8}" type="slidenum">
              <a:rPr lang="lv-LV" smtClean="0"/>
              <a:t>‹#›</a:t>
            </a:fld>
            <a:endParaRPr lang="lv-LV"/>
          </a:p>
        </p:txBody>
      </p:sp>
    </p:spTree>
    <p:extLst>
      <p:ext uri="{BB962C8B-B14F-4D97-AF65-F5344CB8AC3E}">
        <p14:creationId xmlns:p14="http://schemas.microsoft.com/office/powerpoint/2010/main" val="275553117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0389CAE0-8F6D-4821-984A-2773EDC8ED6E}" type="datetimeFigureOut">
              <a:rPr lang="lv-LV" smtClean="0"/>
              <a:t>10.06.2021</a:t>
            </a:fld>
            <a:endParaRPr lang="lv-LV"/>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lv-LV"/>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D6F43FE9-5C81-43DE-9F9A-BC81D90F6BC8}" type="slidenum">
              <a:rPr lang="lv-LV" smtClean="0"/>
              <a:t>‹#›</a:t>
            </a:fld>
            <a:endParaRPr lang="lv-LV"/>
          </a:p>
        </p:txBody>
      </p:sp>
    </p:spTree>
    <p:extLst>
      <p:ext uri="{BB962C8B-B14F-4D97-AF65-F5344CB8AC3E}">
        <p14:creationId xmlns:p14="http://schemas.microsoft.com/office/powerpoint/2010/main" val="40368210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8.png"/><Relationship Id="rId2" Type="http://schemas.openxmlformats.org/officeDocument/2006/relationships/image" Target="../media/image3.tiff"/><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BB266-9FC6-4B1D-A152-AE513E2E5838}"/>
              </a:ext>
            </a:extLst>
          </p:cNvPr>
          <p:cNvSpPr>
            <a:spLocks noGrp="1"/>
          </p:cNvSpPr>
          <p:nvPr>
            <p:ph type="ctrTitle"/>
          </p:nvPr>
        </p:nvSpPr>
        <p:spPr>
          <a:xfrm>
            <a:off x="1066800" y="1122363"/>
            <a:ext cx="9601200" cy="2387600"/>
          </a:xfrm>
        </p:spPr>
        <p:txBody>
          <a:bodyPr>
            <a:noAutofit/>
          </a:bodyPr>
          <a:lstStyle/>
          <a:p>
            <a:pPr algn="ctr"/>
            <a:r>
              <a:rPr lang="lv-LV" sz="6600" b="0" i="0" dirty="0">
                <a:solidFill>
                  <a:schemeClr val="bg1"/>
                </a:solidFill>
                <a:effectLst/>
                <a:latin typeface="Calibri" panose="020F0502020204030204" pitchFamily="34" charset="0"/>
              </a:rPr>
              <a:t>Kā nodrošināt vietēju/ sezonālu/ veselīgu pārtiku skolās</a:t>
            </a:r>
            <a:r>
              <a:rPr lang="en-GB" sz="6600" b="0" i="0" dirty="0">
                <a:solidFill>
                  <a:schemeClr val="bg1"/>
                </a:solidFill>
                <a:effectLst/>
                <a:latin typeface="Calibri" panose="020F0502020204030204" pitchFamily="34" charset="0"/>
              </a:rPr>
              <a:t>?</a:t>
            </a:r>
            <a:endParaRPr lang="lv-LV" sz="6600" dirty="0">
              <a:solidFill>
                <a:schemeClr val="bg1"/>
              </a:solidFill>
            </a:endParaRPr>
          </a:p>
        </p:txBody>
      </p:sp>
      <p:sp>
        <p:nvSpPr>
          <p:cNvPr id="3" name="Subtitle 2">
            <a:extLst>
              <a:ext uri="{FF2B5EF4-FFF2-40B4-BE49-F238E27FC236}">
                <a16:creationId xmlns:a16="http://schemas.microsoft.com/office/drawing/2014/main" id="{FB77F476-D3E0-4AD6-92A5-10E333705E32}"/>
              </a:ext>
            </a:extLst>
          </p:cNvPr>
          <p:cNvSpPr>
            <a:spLocks noGrp="1"/>
          </p:cNvSpPr>
          <p:nvPr>
            <p:ph type="subTitle" idx="1"/>
          </p:nvPr>
        </p:nvSpPr>
        <p:spPr>
          <a:xfrm>
            <a:off x="1523999" y="3276600"/>
            <a:ext cx="10020301" cy="1981200"/>
          </a:xfrm>
        </p:spPr>
        <p:txBody>
          <a:bodyPr>
            <a:normAutofit/>
          </a:bodyPr>
          <a:lstStyle/>
          <a:p>
            <a:pPr algn="r"/>
            <a:r>
              <a:rPr lang="lv-LV" sz="2800" dirty="0"/>
              <a:t>Olga Ļubina, </a:t>
            </a:r>
            <a:endParaRPr lang="en-GB" sz="2800" dirty="0"/>
          </a:p>
          <a:p>
            <a:pPr algn="r"/>
            <a:r>
              <a:rPr lang="lv-LV" sz="2800" dirty="0"/>
              <a:t>sertificēta uztura speciāliste, </a:t>
            </a:r>
            <a:endParaRPr lang="en-GB" sz="2800" dirty="0"/>
          </a:p>
          <a:p>
            <a:pPr algn="r"/>
            <a:r>
              <a:rPr lang="lv-LV" sz="2800" dirty="0" err="1"/>
              <a:t>Mg.Sc.sal,RSU</a:t>
            </a:r>
            <a:r>
              <a:rPr lang="en-GB" sz="2800" dirty="0"/>
              <a:t> </a:t>
            </a:r>
            <a:r>
              <a:rPr lang="lv-LV" sz="2800" dirty="0"/>
              <a:t>doktorante</a:t>
            </a:r>
          </a:p>
        </p:txBody>
      </p:sp>
      <p:pic>
        <p:nvPicPr>
          <p:cNvPr id="4" name="Picture 3">
            <a:extLst>
              <a:ext uri="{FF2B5EF4-FFF2-40B4-BE49-F238E27FC236}">
                <a16:creationId xmlns:a16="http://schemas.microsoft.com/office/drawing/2014/main" id="{44B078E1-0ABE-493F-8E25-5E255076B7A5}"/>
              </a:ext>
            </a:extLst>
          </p:cNvPr>
          <p:cNvPicPr>
            <a:picLocks noChangeAspect="1"/>
          </p:cNvPicPr>
          <p:nvPr/>
        </p:nvPicPr>
        <p:blipFill>
          <a:blip r:embed="rId2"/>
          <a:stretch>
            <a:fillRect/>
          </a:stretch>
        </p:blipFill>
        <p:spPr>
          <a:xfrm>
            <a:off x="6441440" y="4812658"/>
            <a:ext cx="5750560" cy="2092967"/>
          </a:xfrm>
          <a:prstGeom prst="rect">
            <a:avLst/>
          </a:prstGeom>
        </p:spPr>
      </p:pic>
      <p:sp>
        <p:nvSpPr>
          <p:cNvPr id="5" name="TextBox 4">
            <a:extLst>
              <a:ext uri="{FF2B5EF4-FFF2-40B4-BE49-F238E27FC236}">
                <a16:creationId xmlns:a16="http://schemas.microsoft.com/office/drawing/2014/main" id="{1FF522EF-DB87-44CC-988D-A41F5047E5DF}"/>
              </a:ext>
            </a:extLst>
          </p:cNvPr>
          <p:cNvSpPr txBox="1"/>
          <p:nvPr/>
        </p:nvSpPr>
        <p:spPr>
          <a:xfrm>
            <a:off x="0" y="5598933"/>
            <a:ext cx="6172200" cy="1200329"/>
          </a:xfrm>
          <a:prstGeom prst="rect">
            <a:avLst/>
          </a:prstGeom>
          <a:noFill/>
        </p:spPr>
        <p:txBody>
          <a:bodyPr wrap="square" rtlCol="0">
            <a:spAutoFit/>
          </a:bodyPr>
          <a:lstStyle/>
          <a:p>
            <a:r>
              <a:rPr lang="lv-LV" dirty="0"/>
              <a:t>Baltijas jūras reģiona programmas projekts “Pašvaldību aktivitātes veselības veicināšanai visām to iedzīvotāju grupām Baltijas jūras reģionā, atbalstot starpnozaru sadarbību veselības un labklājības attīstībai pašvaldībās”/ </a:t>
            </a:r>
            <a:r>
              <a:rPr lang="lv-LV" dirty="0" err="1"/>
              <a:t>Healthy</a:t>
            </a:r>
            <a:r>
              <a:rPr lang="lv-LV" dirty="0"/>
              <a:t> </a:t>
            </a:r>
            <a:r>
              <a:rPr lang="lv-LV" dirty="0" err="1"/>
              <a:t>Boost</a:t>
            </a:r>
            <a:r>
              <a:rPr lang="lv-LV" dirty="0"/>
              <a:t> Nr. RO85. </a:t>
            </a:r>
          </a:p>
        </p:txBody>
      </p:sp>
    </p:spTree>
    <p:extLst>
      <p:ext uri="{BB962C8B-B14F-4D97-AF65-F5344CB8AC3E}">
        <p14:creationId xmlns:p14="http://schemas.microsoft.com/office/powerpoint/2010/main" val="3174809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1CDBC-055C-44E2-B094-A173C6286B91}"/>
              </a:ext>
            </a:extLst>
          </p:cNvPr>
          <p:cNvSpPr>
            <a:spLocks noGrp="1"/>
          </p:cNvSpPr>
          <p:nvPr>
            <p:ph type="title"/>
          </p:nvPr>
        </p:nvSpPr>
        <p:spPr/>
        <p:txBody>
          <a:bodyPr/>
          <a:lstStyle/>
          <a:p>
            <a:endParaRPr lang="lv-LV"/>
          </a:p>
        </p:txBody>
      </p:sp>
      <p:sp>
        <p:nvSpPr>
          <p:cNvPr id="3" name="Content Placeholder 2">
            <a:extLst>
              <a:ext uri="{FF2B5EF4-FFF2-40B4-BE49-F238E27FC236}">
                <a16:creationId xmlns:a16="http://schemas.microsoft.com/office/drawing/2014/main" id="{FAE605EE-AF8B-4ECC-8DCE-1B554AF12850}"/>
              </a:ext>
            </a:extLst>
          </p:cNvPr>
          <p:cNvSpPr>
            <a:spLocks noGrp="1"/>
          </p:cNvSpPr>
          <p:nvPr>
            <p:ph idx="1"/>
          </p:nvPr>
        </p:nvSpPr>
        <p:spPr/>
        <p:txBody>
          <a:bodyPr/>
          <a:lstStyle/>
          <a:p>
            <a:endParaRPr lang="lv-LV"/>
          </a:p>
        </p:txBody>
      </p:sp>
      <p:pic>
        <p:nvPicPr>
          <p:cNvPr id="5" name="Picture 4">
            <a:extLst>
              <a:ext uri="{FF2B5EF4-FFF2-40B4-BE49-F238E27FC236}">
                <a16:creationId xmlns:a16="http://schemas.microsoft.com/office/drawing/2014/main" id="{79F94A41-4A13-4F02-8D24-41892242A41B}"/>
              </a:ext>
            </a:extLst>
          </p:cNvPr>
          <p:cNvPicPr>
            <a:picLocks noChangeAspect="1"/>
          </p:cNvPicPr>
          <p:nvPr/>
        </p:nvPicPr>
        <p:blipFill>
          <a:blip r:embed="rId2"/>
          <a:stretch>
            <a:fillRect/>
          </a:stretch>
        </p:blipFill>
        <p:spPr>
          <a:xfrm>
            <a:off x="2400402" y="0"/>
            <a:ext cx="7391196" cy="6858000"/>
          </a:xfrm>
          <a:prstGeom prst="rect">
            <a:avLst/>
          </a:prstGeom>
        </p:spPr>
      </p:pic>
    </p:spTree>
    <p:extLst>
      <p:ext uri="{BB962C8B-B14F-4D97-AF65-F5344CB8AC3E}">
        <p14:creationId xmlns:p14="http://schemas.microsoft.com/office/powerpoint/2010/main" val="1047342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F7E88-2512-4C10-84A2-777B8B021F7B}"/>
              </a:ext>
            </a:extLst>
          </p:cNvPr>
          <p:cNvSpPr>
            <a:spLocks noGrp="1"/>
          </p:cNvSpPr>
          <p:nvPr>
            <p:ph type="title"/>
          </p:nvPr>
        </p:nvSpPr>
        <p:spPr/>
        <p:txBody>
          <a:bodyPr/>
          <a:lstStyle/>
          <a:p>
            <a:endParaRPr lang="lv-LV"/>
          </a:p>
        </p:txBody>
      </p:sp>
      <p:sp>
        <p:nvSpPr>
          <p:cNvPr id="3" name="Content Placeholder 2">
            <a:extLst>
              <a:ext uri="{FF2B5EF4-FFF2-40B4-BE49-F238E27FC236}">
                <a16:creationId xmlns:a16="http://schemas.microsoft.com/office/drawing/2014/main" id="{9B35B3D0-BEF7-4654-8B89-1F5E96735091}"/>
              </a:ext>
            </a:extLst>
          </p:cNvPr>
          <p:cNvSpPr>
            <a:spLocks noGrp="1"/>
          </p:cNvSpPr>
          <p:nvPr>
            <p:ph idx="1"/>
          </p:nvPr>
        </p:nvSpPr>
        <p:spPr/>
        <p:txBody>
          <a:bodyPr/>
          <a:lstStyle/>
          <a:p>
            <a:endParaRPr lang="lv-LV"/>
          </a:p>
        </p:txBody>
      </p:sp>
      <p:pic>
        <p:nvPicPr>
          <p:cNvPr id="5" name="Picture 4">
            <a:extLst>
              <a:ext uri="{FF2B5EF4-FFF2-40B4-BE49-F238E27FC236}">
                <a16:creationId xmlns:a16="http://schemas.microsoft.com/office/drawing/2014/main" id="{3632D03F-0006-4F5A-A239-B01EBC3DD669}"/>
              </a:ext>
            </a:extLst>
          </p:cNvPr>
          <p:cNvPicPr>
            <a:picLocks noChangeAspect="1"/>
          </p:cNvPicPr>
          <p:nvPr/>
        </p:nvPicPr>
        <p:blipFill>
          <a:blip r:embed="rId2"/>
          <a:stretch>
            <a:fillRect/>
          </a:stretch>
        </p:blipFill>
        <p:spPr>
          <a:xfrm>
            <a:off x="755099" y="0"/>
            <a:ext cx="10681801" cy="6858000"/>
          </a:xfrm>
          <a:prstGeom prst="rect">
            <a:avLst/>
          </a:prstGeom>
        </p:spPr>
      </p:pic>
    </p:spTree>
    <p:extLst>
      <p:ext uri="{BB962C8B-B14F-4D97-AF65-F5344CB8AC3E}">
        <p14:creationId xmlns:p14="http://schemas.microsoft.com/office/powerpoint/2010/main" val="2666502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E657A-F867-4DA8-88AD-BF6F437C0DB5}"/>
              </a:ext>
            </a:extLst>
          </p:cNvPr>
          <p:cNvSpPr>
            <a:spLocks noGrp="1"/>
          </p:cNvSpPr>
          <p:nvPr>
            <p:ph type="title"/>
          </p:nvPr>
        </p:nvSpPr>
        <p:spPr/>
        <p:txBody>
          <a:bodyPr/>
          <a:lstStyle/>
          <a:p>
            <a:r>
              <a:rPr lang="lv-LV" dirty="0"/>
              <a:t>Komentāri no skolēniem</a:t>
            </a:r>
          </a:p>
        </p:txBody>
      </p:sp>
      <p:sp>
        <p:nvSpPr>
          <p:cNvPr id="3" name="Content Placeholder 2">
            <a:extLst>
              <a:ext uri="{FF2B5EF4-FFF2-40B4-BE49-F238E27FC236}">
                <a16:creationId xmlns:a16="http://schemas.microsoft.com/office/drawing/2014/main" id="{64E85283-670F-4EE8-AF53-349AD98672CA}"/>
              </a:ext>
            </a:extLst>
          </p:cNvPr>
          <p:cNvSpPr>
            <a:spLocks noGrp="1"/>
          </p:cNvSpPr>
          <p:nvPr>
            <p:ph idx="1"/>
          </p:nvPr>
        </p:nvSpPr>
        <p:spPr/>
        <p:txBody>
          <a:bodyPr>
            <a:noAutofit/>
          </a:bodyPr>
          <a:lstStyle/>
          <a:p>
            <a:pPr algn="ctr" fontAlgn="base">
              <a:spcBef>
                <a:spcPts val="450"/>
              </a:spcBef>
              <a:spcAft>
                <a:spcPts val="450"/>
              </a:spcAft>
              <a:buFont typeface="Wingdings" panose="05000000000000000000" pitchFamily="2" charset="2"/>
              <a:buChar char="Ø"/>
            </a:pPr>
            <a:r>
              <a:rPr lang="lv-LV" sz="1800" b="0" i="0" dirty="0">
                <a:solidFill>
                  <a:srgbClr val="000000"/>
                </a:solidFill>
                <a:effectLst/>
              </a:rPr>
              <a:t>Pagatavoju pusdienas ģimenei pēc Olgas Ļubinas receptes. Man viss ļoti garšoja noteikti kādreiz vel pagatavošu šo ēdienu! Un vēl - rabarberu uzpūtenis bija dievīgs.</a:t>
            </a:r>
          </a:p>
          <a:p>
            <a:pPr algn="ctr" fontAlgn="base">
              <a:spcBef>
                <a:spcPts val="450"/>
              </a:spcBef>
              <a:spcAft>
                <a:spcPts val="450"/>
              </a:spcAft>
              <a:buFont typeface="Wingdings" panose="05000000000000000000" pitchFamily="2" charset="2"/>
              <a:buChar char="Ø"/>
            </a:pPr>
            <a:r>
              <a:rPr lang="lv-LV" sz="1800" b="0" i="0" dirty="0">
                <a:solidFill>
                  <a:srgbClr val="000000"/>
                </a:solidFill>
                <a:effectLst/>
              </a:rPr>
              <a:t>Labdien, šonedēļ viss ēdiens bija garšīgs.</a:t>
            </a:r>
          </a:p>
          <a:p>
            <a:pPr algn="ctr">
              <a:buFont typeface="Wingdings" panose="05000000000000000000" pitchFamily="2" charset="2"/>
              <a:buChar char="Ø"/>
            </a:pPr>
            <a:r>
              <a:rPr lang="lv-LV" sz="1800" dirty="0"/>
              <a:t>Gustavam patīk šīs nedēļas ēdienkarte. Viss garšo.</a:t>
            </a:r>
          </a:p>
          <a:p>
            <a:pPr algn="ctr">
              <a:buFont typeface="Wingdings" panose="05000000000000000000" pitchFamily="2" charset="2"/>
              <a:buChar char="Ø"/>
            </a:pPr>
            <a:r>
              <a:rPr lang="lv-LV" sz="1800" dirty="0"/>
              <a:t>SUPER!!!! Neiesakāmi garšoja. Un es jau nobalsoju visiem uz 😉 😉</a:t>
            </a:r>
          </a:p>
          <a:p>
            <a:pPr algn="ctr">
              <a:buFont typeface="Wingdings" panose="05000000000000000000" pitchFamily="2" charset="2"/>
              <a:buChar char="Ø"/>
            </a:pPr>
            <a:r>
              <a:rPr lang="lv-LV" sz="1800" dirty="0"/>
              <a:t>Šīs nedēļas ēdienkarte gan bija garšīga! Pat ļoti. Gaļas mērcīte ar burkāniem un sīpoliem noteikti tiks iekļauta mūsu recepšu grāmatā! Rabarberu dzēriens Gvido negāja īpaši pie sirds, bet pārējie gan novērtējām kā labu vietējo alternatīvu </a:t>
            </a:r>
            <a:r>
              <a:rPr lang="lv-LV" sz="1800" dirty="0" err="1"/>
              <a:t>citronūdenim</a:t>
            </a:r>
            <a:r>
              <a:rPr lang="lv-LV" sz="1800" dirty="0"/>
              <a:t>. Salātiņi izcila pavasara vitamīnu bumba! Zupu gatavojām bez gaļas, bet ar buljonu, jo šķita, ka ar gaļas mērci jau pietiksies, arī bija ļoti labi. Paldies, šo komplektu noteikti var iekļaut skolas ēdienkartē!</a:t>
            </a:r>
          </a:p>
          <a:p>
            <a:pPr algn="ctr">
              <a:buFont typeface="Wingdings" panose="05000000000000000000" pitchFamily="2" charset="2"/>
              <a:buChar char="Ø"/>
            </a:pPr>
            <a:r>
              <a:rPr lang="lv-LV" sz="1800" dirty="0"/>
              <a:t>Ēdieni bija garšīgi. Bija diezgan grūti it īpaši mērce.</a:t>
            </a:r>
          </a:p>
          <a:p>
            <a:pPr algn="ctr">
              <a:buFont typeface="Wingdings" panose="05000000000000000000" pitchFamily="2" charset="2"/>
              <a:buChar char="Ø"/>
            </a:pPr>
            <a:r>
              <a:rPr lang="lv-LV" sz="1800" dirty="0"/>
              <a:t>Īstenībā tas bija ļoti garšīgi!</a:t>
            </a:r>
          </a:p>
          <a:p>
            <a:pPr algn="ctr">
              <a:buFont typeface="Wingdings" panose="05000000000000000000" pitchFamily="2" charset="2"/>
              <a:buChar char="Ø"/>
            </a:pPr>
            <a:r>
              <a:rPr lang="lv-LV" sz="1800" dirty="0"/>
              <a:t>Man ar ēdiena gatavošanu gāja labi, kaut zupu bija pagrūti gatavot. Man viss garšoja, izņemot griķus un lapas zupā.</a:t>
            </a:r>
          </a:p>
        </p:txBody>
      </p:sp>
    </p:spTree>
    <p:extLst>
      <p:ext uri="{BB962C8B-B14F-4D97-AF65-F5344CB8AC3E}">
        <p14:creationId xmlns:p14="http://schemas.microsoft.com/office/powerpoint/2010/main" val="1250517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F0784-2C25-4AD4-9D88-8E0B233C2AD2}"/>
              </a:ext>
            </a:extLst>
          </p:cNvPr>
          <p:cNvSpPr>
            <a:spLocks noGrp="1"/>
          </p:cNvSpPr>
          <p:nvPr>
            <p:ph type="title"/>
          </p:nvPr>
        </p:nvSpPr>
        <p:spPr/>
        <p:txBody>
          <a:bodyPr/>
          <a:lstStyle/>
          <a:p>
            <a:endParaRPr lang="lv-LV"/>
          </a:p>
        </p:txBody>
      </p:sp>
      <p:pic>
        <p:nvPicPr>
          <p:cNvPr id="6" name="Content Placeholder 5">
            <a:extLst>
              <a:ext uri="{FF2B5EF4-FFF2-40B4-BE49-F238E27FC236}">
                <a16:creationId xmlns:a16="http://schemas.microsoft.com/office/drawing/2014/main" id="{811BD91B-6047-4444-A818-996A16F12F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135914" y="3047622"/>
            <a:ext cx="2818946" cy="2114209"/>
          </a:xfrm>
        </p:spPr>
      </p:pic>
      <p:pic>
        <p:nvPicPr>
          <p:cNvPr id="4" name="Content Placeholder 7">
            <a:extLst>
              <a:ext uri="{FF2B5EF4-FFF2-40B4-BE49-F238E27FC236}">
                <a16:creationId xmlns:a16="http://schemas.microsoft.com/office/drawing/2014/main" id="{64048E0F-481A-40BD-A27F-6F3F66225D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2945" y="734456"/>
            <a:ext cx="4141588" cy="5522119"/>
          </a:xfrm>
          <a:prstGeom prst="rect">
            <a:avLst/>
          </a:prstGeom>
        </p:spPr>
      </p:pic>
      <p:pic>
        <p:nvPicPr>
          <p:cNvPr id="8" name="Picture 7">
            <a:extLst>
              <a:ext uri="{FF2B5EF4-FFF2-40B4-BE49-F238E27FC236}">
                <a16:creationId xmlns:a16="http://schemas.microsoft.com/office/drawing/2014/main" id="{83077DD6-838C-4839-BE49-C4BDAC4CF4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41750" y="2365750"/>
            <a:ext cx="5134000" cy="3850500"/>
          </a:xfrm>
          <a:prstGeom prst="rect">
            <a:avLst/>
          </a:prstGeom>
        </p:spPr>
      </p:pic>
      <p:pic>
        <p:nvPicPr>
          <p:cNvPr id="10" name="Picture 9">
            <a:extLst>
              <a:ext uri="{FF2B5EF4-FFF2-40B4-BE49-F238E27FC236}">
                <a16:creationId xmlns:a16="http://schemas.microsoft.com/office/drawing/2014/main" id="{9E0FCD2B-07D7-41F7-9C90-079538D313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5204" y="1121965"/>
            <a:ext cx="4252019" cy="5669359"/>
          </a:xfrm>
          <a:prstGeom prst="rect">
            <a:avLst/>
          </a:prstGeom>
        </p:spPr>
      </p:pic>
    </p:spTree>
    <p:extLst>
      <p:ext uri="{BB962C8B-B14F-4D97-AF65-F5344CB8AC3E}">
        <p14:creationId xmlns:p14="http://schemas.microsoft.com/office/powerpoint/2010/main" val="2852868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3C440-98F7-4655-AC65-31A341DDC8F1}"/>
              </a:ext>
            </a:extLst>
          </p:cNvPr>
          <p:cNvSpPr>
            <a:spLocks noGrp="1"/>
          </p:cNvSpPr>
          <p:nvPr>
            <p:ph type="title"/>
          </p:nvPr>
        </p:nvSpPr>
        <p:spPr/>
        <p:txBody>
          <a:bodyPr/>
          <a:lstStyle/>
          <a:p>
            <a:r>
              <a:rPr lang="lv-LV" dirty="0"/>
              <a:t>Paldies </a:t>
            </a:r>
            <a:r>
              <a:rPr lang="lv-LV"/>
              <a:t>par uzmanību!</a:t>
            </a:r>
            <a:endParaRPr lang="lv-LV" dirty="0"/>
          </a:p>
        </p:txBody>
      </p:sp>
      <p:pic>
        <p:nvPicPr>
          <p:cNvPr id="4" name="Picture 3">
            <a:extLst>
              <a:ext uri="{FF2B5EF4-FFF2-40B4-BE49-F238E27FC236}">
                <a16:creationId xmlns:a16="http://schemas.microsoft.com/office/drawing/2014/main" id="{F35FF110-642B-41BB-B5A2-E96BDEAD930C}"/>
              </a:ext>
            </a:extLst>
          </p:cNvPr>
          <p:cNvPicPr>
            <a:picLocks noChangeAspect="1"/>
          </p:cNvPicPr>
          <p:nvPr/>
        </p:nvPicPr>
        <p:blipFill>
          <a:blip r:embed="rId2"/>
          <a:stretch>
            <a:fillRect/>
          </a:stretch>
        </p:blipFill>
        <p:spPr>
          <a:xfrm>
            <a:off x="0" y="4770133"/>
            <a:ext cx="5867400" cy="2135492"/>
          </a:xfrm>
          <a:prstGeom prst="rect">
            <a:avLst/>
          </a:prstGeom>
        </p:spPr>
      </p:pic>
      <p:pic>
        <p:nvPicPr>
          <p:cNvPr id="5" name="Picture 4">
            <a:extLst>
              <a:ext uri="{FF2B5EF4-FFF2-40B4-BE49-F238E27FC236}">
                <a16:creationId xmlns:a16="http://schemas.microsoft.com/office/drawing/2014/main" id="{7B0BE190-95CD-4205-A6EB-F19705445259}"/>
              </a:ext>
            </a:extLst>
          </p:cNvPr>
          <p:cNvPicPr>
            <a:picLocks noChangeAspect="1"/>
          </p:cNvPicPr>
          <p:nvPr/>
        </p:nvPicPr>
        <p:blipFill>
          <a:blip r:embed="rId3"/>
          <a:stretch>
            <a:fillRect/>
          </a:stretch>
        </p:blipFill>
        <p:spPr>
          <a:xfrm>
            <a:off x="9396412" y="5986463"/>
            <a:ext cx="2714625" cy="857250"/>
          </a:xfrm>
          <a:prstGeom prst="rect">
            <a:avLst/>
          </a:prstGeom>
        </p:spPr>
      </p:pic>
      <p:sp>
        <p:nvSpPr>
          <p:cNvPr id="10" name="Content Placeholder 9">
            <a:extLst>
              <a:ext uri="{FF2B5EF4-FFF2-40B4-BE49-F238E27FC236}">
                <a16:creationId xmlns:a16="http://schemas.microsoft.com/office/drawing/2014/main" id="{CA39EF91-2B06-4AC3-B159-456C395759BF}"/>
              </a:ext>
            </a:extLst>
          </p:cNvPr>
          <p:cNvSpPr>
            <a:spLocks noGrp="1"/>
          </p:cNvSpPr>
          <p:nvPr>
            <p:ph idx="1"/>
          </p:nvPr>
        </p:nvSpPr>
        <p:spPr/>
        <p:txBody>
          <a:bodyPr/>
          <a:lstStyle/>
          <a:p>
            <a:endParaRPr lang="lv-LV"/>
          </a:p>
        </p:txBody>
      </p:sp>
    </p:spTree>
    <p:extLst>
      <p:ext uri="{BB962C8B-B14F-4D97-AF65-F5344CB8AC3E}">
        <p14:creationId xmlns:p14="http://schemas.microsoft.com/office/powerpoint/2010/main" val="1914770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08E6DB-F603-4E5B-953A-63C1C5928A7C}"/>
              </a:ext>
            </a:extLst>
          </p:cNvPr>
          <p:cNvSpPr>
            <a:spLocks noGrp="1"/>
          </p:cNvSpPr>
          <p:nvPr>
            <p:ph type="ctrTitle"/>
          </p:nvPr>
        </p:nvSpPr>
        <p:spPr>
          <a:xfrm>
            <a:off x="667512" y="770467"/>
            <a:ext cx="10718292" cy="1105958"/>
          </a:xfrm>
        </p:spPr>
        <p:txBody>
          <a:bodyPr/>
          <a:lstStyle/>
          <a:p>
            <a:r>
              <a:rPr lang="lv-LV" dirty="0"/>
              <a:t>Kur mēs ejam?</a:t>
            </a:r>
          </a:p>
        </p:txBody>
      </p:sp>
      <p:sp>
        <p:nvSpPr>
          <p:cNvPr id="9" name="Subtitle 8">
            <a:extLst>
              <a:ext uri="{FF2B5EF4-FFF2-40B4-BE49-F238E27FC236}">
                <a16:creationId xmlns:a16="http://schemas.microsoft.com/office/drawing/2014/main" id="{C941459C-2BD0-4586-B6E2-3116A55249C1}"/>
              </a:ext>
            </a:extLst>
          </p:cNvPr>
          <p:cNvSpPr>
            <a:spLocks noGrp="1"/>
          </p:cNvSpPr>
          <p:nvPr>
            <p:ph type="subTitle" idx="1"/>
          </p:nvPr>
        </p:nvSpPr>
        <p:spPr/>
        <p:txBody>
          <a:bodyPr/>
          <a:lstStyle/>
          <a:p>
            <a:endParaRPr lang="lv-LV"/>
          </a:p>
        </p:txBody>
      </p:sp>
      <p:pic>
        <p:nvPicPr>
          <p:cNvPr id="4" name="Picture 3">
            <a:extLst>
              <a:ext uri="{FF2B5EF4-FFF2-40B4-BE49-F238E27FC236}">
                <a16:creationId xmlns:a16="http://schemas.microsoft.com/office/drawing/2014/main" id="{BCD61E0A-ED5F-485A-9FC1-13F2184FAE6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24" b="89822" l="6571" r="90429">
                        <a14:foregroundMark x1="10286" y1="65522" x2="15286" y2="59542"/>
                        <a14:foregroundMark x1="23786" y1="62977" x2="23929" y2="53562"/>
                        <a14:foregroundMark x1="37214" y1="57379" x2="37214" y2="49237"/>
                        <a14:foregroundMark x1="53000" y1="55344" x2="53000" y2="43257"/>
                        <a14:foregroundMark x1="89857" y1="51018" x2="89857" y2="49237"/>
                        <a14:foregroundMark x1="88643" y1="53181" x2="90429" y2="48982"/>
                        <a14:foregroundMark x1="68429" y1="29898" x2="69071" y2="48982"/>
                        <a14:foregroundMark x1="69071" y1="48982" x2="72000" y2="66158"/>
                        <a14:foregroundMark x1="52429" y1="55980" x2="52857" y2="62977"/>
                        <a14:foregroundMark x1="28143" y1="46183" x2="29571" y2="47583"/>
                        <a14:foregroundMark x1="56714" y1="29262" x2="56714" y2="32188"/>
                        <a14:foregroundMark x1="85071" y1="27226" x2="84286" y2="28372"/>
                        <a14:foregroundMark x1="6571" y1="77608" x2="7214" y2="76463"/>
                        <a14:foregroundMark x1="10143" y1="65013" x2="10143" y2="67430"/>
                        <a14:foregroundMark x1="7071" y1="79517" x2="8000" y2="80534"/>
                        <a14:foregroundMark x1="62929" y1="76972" x2="63214" y2="72392"/>
                        <a14:foregroundMark x1="13429" y1="66158" x2="13071" y2="69975"/>
                        <a14:foregroundMark x1="65000" y1="66158" x2="63714" y2="70356"/>
                        <a14:foregroundMark x1="62929" y1="71756" x2="64500" y2="67430"/>
                        <a14:foregroundMark x1="81000" y1="36896" x2="79571" y2="40585"/>
                        <a14:foregroundMark x1="70286" y1="46438" x2="73500" y2="47583"/>
                        <a14:foregroundMark x1="72000" y1="47837" x2="75000" y2="48473"/>
                        <a14:foregroundMark x1="23071" y1="61323" x2="24000" y2="67303"/>
                        <a14:foregroundMark x1="74929" y1="50382" x2="75286" y2="49364"/>
                        <a14:foregroundMark x1="74929" y1="48473" x2="74786" y2="47074"/>
                        <a14:backgroundMark x1="76000" y1="60941" x2="76000" y2="66921"/>
                        <a14:backgroundMark x1="68071" y1="72519" x2="68071" y2="76718"/>
                        <a14:backgroundMark x1="65286" y1="46183" x2="65286" y2="46183"/>
                        <a14:backgroundMark x1="11429" y1="69720" x2="11517" y2="69517"/>
                        <a14:backgroundMark x1="65429" y1="44148" x2="66286" y2="48473"/>
                        <a14:backgroundMark x1="66000" y1="45420" x2="65643" y2="42621"/>
                        <a14:backgroundMark x1="68571" y1="67048" x2="68929" y2="64631"/>
                        <a14:backgroundMark x1="68786" y1="68702" x2="68929" y2="63868"/>
                        <a14:backgroundMark x1="26714" y1="66539" x2="26500" y2="63868"/>
                        <a14:backgroundMark x1="12214" y1="69847" x2="11929" y2="68702"/>
                        <a14:backgroundMark x1="83643" y1="77099" x2="83357" y2="76209"/>
                        <a14:backgroundMark x1="83500" y1="76718" x2="83429" y2="75573"/>
                        <a14:backgroundMark x1="83429" y1="76463" x2="83286" y2="75318"/>
                        <a14:backgroundMark x1="65857" y1="43257" x2="65714" y2="41985"/>
                        <a14:backgroundMark x1="69214" y1="64758" x2="69071" y2="63613"/>
                      </a14:backgroundRemoval>
                    </a14:imgEffect>
                  </a14:imgLayer>
                </a14:imgProps>
              </a:ext>
            </a:extLst>
          </a:blip>
          <a:stretch>
            <a:fillRect/>
          </a:stretch>
        </p:blipFill>
        <p:spPr>
          <a:xfrm>
            <a:off x="1651000" y="1505744"/>
            <a:ext cx="8890000" cy="4991100"/>
          </a:xfrm>
          <a:prstGeom prst="rect">
            <a:avLst/>
          </a:prstGeom>
          <a:effectLst>
            <a:outerShdw blurRad="482600" dist="50800" dir="5400000" sx="99000" sy="99000" algn="ctr" rotWithShape="0">
              <a:schemeClr val="bg1">
                <a:alpha val="36000"/>
              </a:schemeClr>
            </a:outerShdw>
          </a:effectLst>
        </p:spPr>
      </p:pic>
    </p:spTree>
    <p:extLst>
      <p:ext uri="{BB962C8B-B14F-4D97-AF65-F5344CB8AC3E}">
        <p14:creationId xmlns:p14="http://schemas.microsoft.com/office/powerpoint/2010/main" val="2933163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387392-E418-894D-9298-029EDB838678}"/>
              </a:ext>
            </a:extLst>
          </p:cNvPr>
          <p:cNvPicPr>
            <a:picLocks noChangeAspect="1"/>
          </p:cNvPicPr>
          <p:nvPr/>
        </p:nvPicPr>
        <p:blipFill>
          <a:blip r:embed="rId2"/>
          <a:stretch>
            <a:fillRect/>
          </a:stretch>
        </p:blipFill>
        <p:spPr>
          <a:xfrm>
            <a:off x="1493858" y="375277"/>
            <a:ext cx="4447312" cy="6482722"/>
          </a:xfrm>
          <a:prstGeom prst="rect">
            <a:avLst/>
          </a:prstGeom>
        </p:spPr>
      </p:pic>
      <p:pic>
        <p:nvPicPr>
          <p:cNvPr id="6" name="Picture 5">
            <a:extLst>
              <a:ext uri="{FF2B5EF4-FFF2-40B4-BE49-F238E27FC236}">
                <a16:creationId xmlns:a16="http://schemas.microsoft.com/office/drawing/2014/main" id="{9AB74899-043F-414D-9965-794006611887}"/>
              </a:ext>
            </a:extLst>
          </p:cNvPr>
          <p:cNvPicPr>
            <a:picLocks noChangeAspect="1"/>
          </p:cNvPicPr>
          <p:nvPr/>
        </p:nvPicPr>
        <p:blipFill>
          <a:blip r:embed="rId3"/>
          <a:stretch>
            <a:fillRect/>
          </a:stretch>
        </p:blipFill>
        <p:spPr>
          <a:xfrm>
            <a:off x="3717514" y="3243317"/>
            <a:ext cx="1450525" cy="1218441"/>
          </a:xfrm>
          <a:prstGeom prst="rect">
            <a:avLst/>
          </a:prstGeom>
        </p:spPr>
      </p:pic>
      <p:pic>
        <p:nvPicPr>
          <p:cNvPr id="15" name="Picture 14">
            <a:extLst>
              <a:ext uri="{FF2B5EF4-FFF2-40B4-BE49-F238E27FC236}">
                <a16:creationId xmlns:a16="http://schemas.microsoft.com/office/drawing/2014/main" id="{2E643DF9-5712-E141-BD85-43DC63AE5853}"/>
              </a:ext>
            </a:extLst>
          </p:cNvPr>
          <p:cNvPicPr>
            <a:picLocks noChangeAspect="1"/>
          </p:cNvPicPr>
          <p:nvPr/>
        </p:nvPicPr>
        <p:blipFill>
          <a:blip r:embed="rId4"/>
          <a:stretch>
            <a:fillRect/>
          </a:stretch>
        </p:blipFill>
        <p:spPr>
          <a:xfrm rot="21392252">
            <a:off x="4823391" y="2081849"/>
            <a:ext cx="3402958" cy="426645"/>
          </a:xfrm>
          <a:prstGeom prst="rect">
            <a:avLst/>
          </a:prstGeom>
        </p:spPr>
      </p:pic>
      <p:pic>
        <p:nvPicPr>
          <p:cNvPr id="16" name="Picture 15">
            <a:extLst>
              <a:ext uri="{FF2B5EF4-FFF2-40B4-BE49-F238E27FC236}">
                <a16:creationId xmlns:a16="http://schemas.microsoft.com/office/drawing/2014/main" id="{C9822DF9-1FA0-3A4C-81EE-57332D0D53D2}"/>
              </a:ext>
            </a:extLst>
          </p:cNvPr>
          <p:cNvPicPr>
            <a:picLocks noChangeAspect="1"/>
          </p:cNvPicPr>
          <p:nvPr/>
        </p:nvPicPr>
        <p:blipFill>
          <a:blip r:embed="rId4"/>
          <a:stretch>
            <a:fillRect/>
          </a:stretch>
        </p:blipFill>
        <p:spPr>
          <a:xfrm rot="352638">
            <a:off x="5685289" y="4602526"/>
            <a:ext cx="3947451" cy="494911"/>
          </a:xfrm>
          <a:prstGeom prst="rect">
            <a:avLst/>
          </a:prstGeom>
        </p:spPr>
      </p:pic>
      <p:sp>
        <p:nvSpPr>
          <p:cNvPr id="17" name="Rectangle 16">
            <a:extLst>
              <a:ext uri="{FF2B5EF4-FFF2-40B4-BE49-F238E27FC236}">
                <a16:creationId xmlns:a16="http://schemas.microsoft.com/office/drawing/2014/main" id="{E2018A4B-E287-DC4E-9CF2-1B09C2FDDCFC}"/>
              </a:ext>
            </a:extLst>
          </p:cNvPr>
          <p:cNvSpPr/>
          <p:nvPr/>
        </p:nvSpPr>
        <p:spPr>
          <a:xfrm rot="21221092">
            <a:off x="4815925" y="1132384"/>
            <a:ext cx="1774845" cy="369332"/>
          </a:xfrm>
          <a:prstGeom prst="rect">
            <a:avLst/>
          </a:prstGeom>
        </p:spPr>
        <p:txBody>
          <a:bodyPr wrap="none">
            <a:spAutoFit/>
          </a:bodyPr>
          <a:lstStyle/>
          <a:p>
            <a:r>
              <a:rPr lang="en-US" dirty="0" err="1">
                <a:solidFill>
                  <a:schemeClr val="bg1"/>
                </a:solidFill>
                <a:latin typeface="Arial" panose="020B0604020202020204" pitchFamily="34" charset="0"/>
                <a:cs typeface="Arial" panose="020B0604020202020204" pitchFamily="34" charset="0"/>
              </a:rPr>
              <a:t>pirmais</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iemesls</a:t>
            </a:r>
            <a:endParaRPr lang="en-US" dirty="0"/>
          </a:p>
        </p:txBody>
      </p:sp>
      <p:sp>
        <p:nvSpPr>
          <p:cNvPr id="18" name="Rectangle 17">
            <a:extLst>
              <a:ext uri="{FF2B5EF4-FFF2-40B4-BE49-F238E27FC236}">
                <a16:creationId xmlns:a16="http://schemas.microsoft.com/office/drawing/2014/main" id="{6FB45D9C-1086-884C-9BC8-09F7FC83418B}"/>
              </a:ext>
            </a:extLst>
          </p:cNvPr>
          <p:cNvSpPr/>
          <p:nvPr/>
        </p:nvSpPr>
        <p:spPr>
          <a:xfrm rot="216926">
            <a:off x="5802896" y="3438931"/>
            <a:ext cx="1595309" cy="369332"/>
          </a:xfrm>
          <a:prstGeom prst="rect">
            <a:avLst/>
          </a:prstGeom>
        </p:spPr>
        <p:txBody>
          <a:bodyPr wrap="none">
            <a:spAutoFit/>
          </a:bodyPr>
          <a:lstStyle/>
          <a:p>
            <a:r>
              <a:rPr lang="en-US" dirty="0" err="1">
                <a:solidFill>
                  <a:schemeClr val="bg1"/>
                </a:solidFill>
                <a:latin typeface="Arial" panose="020B0604020202020204" pitchFamily="34" charset="0"/>
                <a:cs typeface="Arial" panose="020B0604020202020204" pitchFamily="34" charset="0"/>
              </a:rPr>
              <a:t>otrais</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iemesls</a:t>
            </a:r>
            <a:endParaRPr lang="en-US" dirty="0"/>
          </a:p>
        </p:txBody>
      </p:sp>
      <p:pic>
        <p:nvPicPr>
          <p:cNvPr id="19" name="Picture 18">
            <a:extLst>
              <a:ext uri="{FF2B5EF4-FFF2-40B4-BE49-F238E27FC236}">
                <a16:creationId xmlns:a16="http://schemas.microsoft.com/office/drawing/2014/main" id="{D726BB79-01D7-8245-A170-C34C0C450172}"/>
              </a:ext>
            </a:extLst>
          </p:cNvPr>
          <p:cNvPicPr>
            <a:picLocks noChangeAspect="1"/>
          </p:cNvPicPr>
          <p:nvPr/>
        </p:nvPicPr>
        <p:blipFill>
          <a:blip r:embed="rId5"/>
          <a:stretch>
            <a:fillRect/>
          </a:stretch>
        </p:blipFill>
        <p:spPr>
          <a:xfrm rot="7064447">
            <a:off x="4621682" y="2785549"/>
            <a:ext cx="1181100" cy="111760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FA833A12-0BBF-7945-B397-5E7E0B10830F}"/>
              </a:ext>
            </a:extLst>
          </p:cNvPr>
          <p:cNvPicPr>
            <a:picLocks noChangeAspect="1"/>
          </p:cNvPicPr>
          <p:nvPr/>
        </p:nvPicPr>
        <p:blipFill>
          <a:blip r:embed="rId6"/>
          <a:stretch>
            <a:fillRect/>
          </a:stretch>
        </p:blipFill>
        <p:spPr>
          <a:xfrm>
            <a:off x="4346820" y="1061779"/>
            <a:ext cx="4356100" cy="1993900"/>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6460E472-D723-4B4F-AB88-30F9380C9885}"/>
              </a:ext>
            </a:extLst>
          </p:cNvPr>
          <p:cNvPicPr>
            <a:picLocks noChangeAspect="1"/>
          </p:cNvPicPr>
          <p:nvPr/>
        </p:nvPicPr>
        <p:blipFill>
          <a:blip r:embed="rId7"/>
          <a:stretch>
            <a:fillRect/>
          </a:stretch>
        </p:blipFill>
        <p:spPr>
          <a:xfrm>
            <a:off x="5168039" y="3641069"/>
            <a:ext cx="5067300" cy="1828800"/>
          </a:xfrm>
          <a:prstGeom prst="rect">
            <a:avLst/>
          </a:prstGeom>
        </p:spPr>
      </p:pic>
    </p:spTree>
    <p:extLst>
      <p:ext uri="{BB962C8B-B14F-4D97-AF65-F5344CB8AC3E}">
        <p14:creationId xmlns:p14="http://schemas.microsoft.com/office/powerpoint/2010/main" val="2255664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EED3D7-1413-3240-B1F1-DEAFD6EE407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396" b="91354" l="10000" r="90000">
                        <a14:foregroundMark x1="35234" y1="18125" x2="41484" y2="17292"/>
                        <a14:foregroundMark x1="41484" y1="17292" x2="46719" y2="17292"/>
                        <a14:foregroundMark x1="34922" y1="16458" x2="41328" y2="12083"/>
                        <a14:foregroundMark x1="41328" y1="12083" x2="47031" y2="14063"/>
                        <a14:foregroundMark x1="46172" y1="12812" x2="41563" y2="8750"/>
                        <a14:foregroundMark x1="47969" y1="18438" x2="47109" y2="10625"/>
                        <a14:foregroundMark x1="47109" y1="10625" x2="41328" y2="7500"/>
                        <a14:foregroundMark x1="41328" y1="7500" x2="41563" y2="7917"/>
                        <a14:foregroundMark x1="42500" y1="64688" x2="43438" y2="71146"/>
                        <a14:foregroundMark x1="24531" y1="91042" x2="37344" y2="91458"/>
                        <a14:foregroundMark x1="48047" y1="21354" x2="50156" y2="17708"/>
                        <a14:foregroundMark x1="50156" y1="18958" x2="49219" y2="14479"/>
                        <a14:foregroundMark x1="27031" y1="78958" x2="24922" y2="76458"/>
                        <a14:foregroundMark x1="50156" y1="18958" x2="50156" y2="15937"/>
                        <a14:foregroundMark x1="36484" y1="9792" x2="42109" y2="7396"/>
                        <a14:foregroundMark x1="42109" y1="7396" x2="44922" y2="7813"/>
                        <a14:foregroundMark x1="47500" y1="13854" x2="42813" y2="8021"/>
                        <a14:foregroundMark x1="42813" y1="8021" x2="37500" y2="8229"/>
                        <a14:foregroundMark x1="46484" y1="11563" x2="46250" y2="9167"/>
                        <a14:foregroundMark x1="50625" y1="19271" x2="48828" y2="13229"/>
                        <a14:foregroundMark x1="28828" y1="29792" x2="32109" y2="20833"/>
                        <a14:backgroundMark x1="29766" y1="31771" x2="31016" y2="30000"/>
                        <a14:backgroundMark x1="30703" y1="29792" x2="32734" y2="26458"/>
                        <a14:backgroundMark x1="33281" y1="27708" x2="33281" y2="26771"/>
                        <a14:backgroundMark x1="32656" y1="25521" x2="32422" y2="24375"/>
                      </a14:backgroundRemoval>
                    </a14:imgEffect>
                  </a14:imgLayer>
                </a14:imgProps>
              </a:ext>
            </a:extLst>
          </a:blip>
          <a:stretch>
            <a:fillRect/>
          </a:stretch>
        </p:blipFill>
        <p:spPr>
          <a:xfrm>
            <a:off x="322317" y="575597"/>
            <a:ext cx="8128000" cy="6096000"/>
          </a:xfrm>
          <a:prstGeom prst="rect">
            <a:avLst/>
          </a:prstGeom>
          <a:effectLst>
            <a:outerShdw blurRad="419100" dist="50800" dir="5400000" sx="101000" sy="101000" algn="ctr" rotWithShape="0">
              <a:schemeClr val="bg1"/>
            </a:outerShdw>
          </a:effectLst>
        </p:spPr>
      </p:pic>
      <p:pic>
        <p:nvPicPr>
          <p:cNvPr id="15" name="Picture 14">
            <a:extLst>
              <a:ext uri="{FF2B5EF4-FFF2-40B4-BE49-F238E27FC236}">
                <a16:creationId xmlns:a16="http://schemas.microsoft.com/office/drawing/2014/main" id="{2E643DF9-5712-E141-BD85-43DC63AE5853}"/>
              </a:ext>
            </a:extLst>
          </p:cNvPr>
          <p:cNvPicPr>
            <a:picLocks noChangeAspect="1"/>
          </p:cNvPicPr>
          <p:nvPr/>
        </p:nvPicPr>
        <p:blipFill>
          <a:blip r:embed="rId4"/>
          <a:stretch>
            <a:fillRect/>
          </a:stretch>
        </p:blipFill>
        <p:spPr>
          <a:xfrm rot="120525">
            <a:off x="1722629" y="3617900"/>
            <a:ext cx="4654716" cy="583584"/>
          </a:xfrm>
          <a:prstGeom prst="rect">
            <a:avLst/>
          </a:prstGeom>
        </p:spPr>
      </p:pic>
      <p:sp>
        <p:nvSpPr>
          <p:cNvPr id="19" name="Rectangle 18">
            <a:extLst>
              <a:ext uri="{FF2B5EF4-FFF2-40B4-BE49-F238E27FC236}">
                <a16:creationId xmlns:a16="http://schemas.microsoft.com/office/drawing/2014/main" id="{C3AAA1F7-82BD-7F45-8B65-A2455BF5E2F2}"/>
              </a:ext>
            </a:extLst>
          </p:cNvPr>
          <p:cNvSpPr/>
          <p:nvPr/>
        </p:nvSpPr>
        <p:spPr>
          <a:xfrm>
            <a:off x="6584434" y="4629807"/>
            <a:ext cx="2570350" cy="923330"/>
          </a:xfrm>
          <a:prstGeom prst="rect">
            <a:avLst/>
          </a:prstGeom>
        </p:spPr>
        <p:txBody>
          <a:bodyPr wrap="square">
            <a:spAutoFit/>
          </a:bodyPr>
          <a:lstStyle/>
          <a:p>
            <a:r>
              <a:rPr lang="en-US" dirty="0">
                <a:solidFill>
                  <a:schemeClr val="bg1"/>
                </a:solidFill>
                <a:latin typeface="Arial" panose="020B0604020202020204" pitchFamily="34" charset="0"/>
                <a:cs typeface="Arial" panose="020B0604020202020204" pitchFamily="34" charset="0"/>
              </a:rPr>
              <a:t>…</a:t>
            </a:r>
            <a:r>
              <a:rPr lang="en-US" dirty="0" err="1">
                <a:solidFill>
                  <a:schemeClr val="bg1"/>
                </a:solidFill>
                <a:latin typeface="Arial" panose="020B0604020202020204" pitchFamily="34" charset="0"/>
                <a:cs typeface="Arial" panose="020B0604020202020204" pitchFamily="34" charset="0"/>
              </a:rPr>
              <a:t>bērns</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Latvijā</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ir</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aptaukojies</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vai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ar</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lieko</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svaru</a:t>
            </a:r>
            <a:r>
              <a:rPr lang="en-US" dirty="0">
                <a:solidFill>
                  <a:schemeClr val="bg1"/>
                </a:solidFill>
                <a:latin typeface="Arial" panose="020B0604020202020204" pitchFamily="34" charset="0"/>
                <a:cs typeface="Arial" panose="020B0604020202020204" pitchFamily="34" charset="0"/>
              </a:rPr>
              <a:t>!</a:t>
            </a:r>
            <a:endParaRPr lang="en-US" dirty="0"/>
          </a:p>
        </p:txBody>
      </p:sp>
      <p:pic>
        <p:nvPicPr>
          <p:cNvPr id="20" name="Picture 19">
            <a:extLst>
              <a:ext uri="{FF2B5EF4-FFF2-40B4-BE49-F238E27FC236}">
                <a16:creationId xmlns:a16="http://schemas.microsoft.com/office/drawing/2014/main" id="{FEC63475-3AA0-6A4F-914F-DAE96DF3ABA9}"/>
              </a:ext>
            </a:extLst>
          </p:cNvPr>
          <p:cNvPicPr>
            <a:picLocks noChangeAspect="1"/>
          </p:cNvPicPr>
          <p:nvPr/>
        </p:nvPicPr>
        <p:blipFill>
          <a:blip r:embed="rId5"/>
          <a:stretch>
            <a:fillRect/>
          </a:stretch>
        </p:blipFill>
        <p:spPr>
          <a:xfrm rot="7064447">
            <a:off x="5780806" y="2507919"/>
            <a:ext cx="1181100" cy="1117600"/>
          </a:xfrm>
          <a:prstGeom prst="rect">
            <a:avLst/>
          </a:prstGeom>
        </p:spPr>
      </p:pic>
      <p:sp>
        <p:nvSpPr>
          <p:cNvPr id="8" name="Rectangle 7">
            <a:extLst>
              <a:ext uri="{FF2B5EF4-FFF2-40B4-BE49-F238E27FC236}">
                <a16:creationId xmlns:a16="http://schemas.microsoft.com/office/drawing/2014/main" id="{E36C79C2-40EB-5B40-88F9-E3CB0F759042}"/>
              </a:ext>
            </a:extLst>
          </p:cNvPr>
          <p:cNvSpPr/>
          <p:nvPr/>
        </p:nvSpPr>
        <p:spPr>
          <a:xfrm>
            <a:off x="8045736" y="1738322"/>
            <a:ext cx="3076374" cy="646331"/>
          </a:xfrm>
          <a:prstGeom prst="rect">
            <a:avLst/>
          </a:prstGeom>
        </p:spPr>
        <p:txBody>
          <a:bodyPr wrap="square">
            <a:spAutoFit/>
          </a:bodyPr>
          <a:lstStyle/>
          <a:p>
            <a:r>
              <a:rPr lang="lv-LV" dirty="0">
                <a:solidFill>
                  <a:schemeClr val="bg1"/>
                </a:solidFill>
                <a:latin typeface="Arial" panose="020B0604020202020204" pitchFamily="34" charset="0"/>
                <a:cs typeface="Arial" panose="020B0604020202020204" pitchFamily="34" charset="0"/>
              </a:rPr>
              <a:t>Latvijas pirmklasnieku ir</a:t>
            </a:r>
            <a:r>
              <a:rPr lang="en" dirty="0">
                <a:solidFill>
                  <a:schemeClr val="bg1"/>
                </a:solidFill>
                <a:latin typeface="Arial" panose="020B0604020202020204" pitchFamily="34" charset="0"/>
                <a:cs typeface="Arial" panose="020B0604020202020204" pitchFamily="34" charset="0"/>
              </a:rPr>
              <a:t> </a:t>
            </a:r>
            <a:r>
              <a:rPr lang="en" b="1" dirty="0" err="1">
                <a:solidFill>
                  <a:schemeClr val="bg1"/>
                </a:solidFill>
                <a:latin typeface="Arial" panose="020B0604020202020204" pitchFamily="34" charset="0"/>
                <a:cs typeface="Arial" panose="020B0604020202020204" pitchFamily="34" charset="0"/>
              </a:rPr>
              <a:t>lieka</a:t>
            </a:r>
            <a:r>
              <a:rPr lang="en" b="1" dirty="0">
                <a:solidFill>
                  <a:schemeClr val="bg1"/>
                </a:solidFill>
                <a:latin typeface="Arial" panose="020B0604020202020204" pitchFamily="34" charset="0"/>
                <a:cs typeface="Arial" panose="020B0604020202020204" pitchFamily="34" charset="0"/>
              </a:rPr>
              <a:t>̄ </a:t>
            </a:r>
            <a:r>
              <a:rPr lang="en" b="1" dirty="0" err="1">
                <a:solidFill>
                  <a:schemeClr val="bg1"/>
                </a:solidFill>
                <a:latin typeface="Arial" panose="020B0604020202020204" pitchFamily="34" charset="0"/>
                <a:cs typeface="Arial" panose="020B0604020202020204" pitchFamily="34" charset="0"/>
              </a:rPr>
              <a:t>ķermeņa</a:t>
            </a:r>
            <a:r>
              <a:rPr lang="en" b="1" dirty="0">
                <a:solidFill>
                  <a:schemeClr val="bg1"/>
                </a:solidFill>
                <a:latin typeface="Arial" panose="020B0604020202020204" pitchFamily="34" charset="0"/>
                <a:cs typeface="Arial" panose="020B0604020202020204" pitchFamily="34" charset="0"/>
              </a:rPr>
              <a:t> masa</a:t>
            </a:r>
            <a:endParaRPr lang="lv-LV" b="1" dirty="0">
              <a:solidFill>
                <a:schemeClr val="bg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7F15EE68-0957-D54A-9CCA-C3D539C8BF5C}"/>
              </a:ext>
            </a:extLst>
          </p:cNvPr>
          <p:cNvSpPr/>
          <p:nvPr/>
        </p:nvSpPr>
        <p:spPr>
          <a:xfrm>
            <a:off x="8021512" y="3435044"/>
            <a:ext cx="3076374" cy="646331"/>
          </a:xfrm>
          <a:prstGeom prst="rect">
            <a:avLst/>
          </a:prstGeom>
        </p:spPr>
        <p:txBody>
          <a:bodyPr wrap="square">
            <a:spAutoFit/>
          </a:bodyPr>
          <a:lstStyle/>
          <a:p>
            <a:r>
              <a:rPr lang="lv-LV" dirty="0">
                <a:solidFill>
                  <a:schemeClr val="bg1"/>
                </a:solidFill>
                <a:latin typeface="Arial" panose="020B0604020202020204" pitchFamily="34" charset="0"/>
                <a:cs typeface="Arial" panose="020B0604020202020204" pitchFamily="34" charset="0"/>
              </a:rPr>
              <a:t>Latvijas pirmklasnieku ir</a:t>
            </a:r>
            <a:r>
              <a:rPr lang="en" dirty="0">
                <a:solidFill>
                  <a:schemeClr val="bg1"/>
                </a:solidFill>
                <a:latin typeface="Arial" panose="020B0604020202020204" pitchFamily="34" charset="0"/>
                <a:cs typeface="Arial" panose="020B0604020202020204" pitchFamily="34" charset="0"/>
              </a:rPr>
              <a:t> </a:t>
            </a:r>
            <a:r>
              <a:rPr lang="en" b="1" dirty="0" err="1">
                <a:solidFill>
                  <a:schemeClr val="bg1"/>
                </a:solidFill>
                <a:latin typeface="Arial" panose="020B0604020202020204" pitchFamily="34" charset="0"/>
                <a:cs typeface="Arial" panose="020B0604020202020204" pitchFamily="34" charset="0"/>
              </a:rPr>
              <a:t>aptaukošanās</a:t>
            </a:r>
            <a:endParaRPr lang="lv-LV" b="1" dirty="0">
              <a:solidFill>
                <a:schemeClr val="bg1"/>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CEE89278-0C44-CC46-82F3-D9252F203E65}"/>
              </a:ext>
            </a:extLst>
          </p:cNvPr>
          <p:cNvCxnSpPr>
            <a:cxnSpLocks/>
          </p:cNvCxnSpPr>
          <p:nvPr/>
        </p:nvCxnSpPr>
        <p:spPr>
          <a:xfrm>
            <a:off x="8045736" y="1738322"/>
            <a:ext cx="25308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35B7B47-2208-AD43-B775-B4A12BB9DEAD}"/>
              </a:ext>
            </a:extLst>
          </p:cNvPr>
          <p:cNvCxnSpPr>
            <a:cxnSpLocks/>
          </p:cNvCxnSpPr>
          <p:nvPr/>
        </p:nvCxnSpPr>
        <p:spPr>
          <a:xfrm>
            <a:off x="8021512" y="3429000"/>
            <a:ext cx="25308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DE2B877-0945-6344-A29D-83577511FCA3}"/>
              </a:ext>
            </a:extLst>
          </p:cNvPr>
          <p:cNvSpPr/>
          <p:nvPr/>
        </p:nvSpPr>
        <p:spPr>
          <a:xfrm>
            <a:off x="4901082" y="1242376"/>
            <a:ext cx="2412361" cy="830997"/>
          </a:xfrm>
          <a:prstGeom prst="rect">
            <a:avLst/>
          </a:prstGeom>
        </p:spPr>
        <p:txBody>
          <a:bodyPr wrap="square">
            <a:spAutoFit/>
          </a:bodyPr>
          <a:lstStyle/>
          <a:p>
            <a:r>
              <a:rPr lang="fr-FR" sz="1200" dirty="0">
                <a:solidFill>
                  <a:schemeClr val="bg1"/>
                </a:solidFill>
                <a:latin typeface="Arial" panose="020B0604020202020204" pitchFamily="34" charset="0"/>
                <a:cs typeface="Arial" panose="020B0604020202020204" pitchFamily="34" charset="0"/>
              </a:rPr>
              <a:t>Slim</a:t>
            </a:r>
            <a:r>
              <a:rPr lang="lv-LV" sz="1200" dirty="0" err="1">
                <a:solidFill>
                  <a:schemeClr val="bg1"/>
                </a:solidFill>
                <a:latin typeface="Arial" panose="020B0604020202020204" pitchFamily="34" charset="0"/>
                <a:cs typeface="Arial" panose="020B0604020202020204" pitchFamily="34" charset="0"/>
              </a:rPr>
              <a:t>ī</a:t>
            </a:r>
            <a:r>
              <a:rPr lang="fr-FR" sz="1200" dirty="0">
                <a:solidFill>
                  <a:schemeClr val="bg1"/>
                </a:solidFill>
                <a:latin typeface="Arial" panose="020B0604020202020204" pitchFamily="34" charset="0"/>
                <a:cs typeface="Arial" panose="020B0604020202020204" pitchFamily="34" charset="0"/>
              </a:rPr>
              <a:t>bu </a:t>
            </a:r>
            <a:r>
              <a:rPr lang="lv-LV" sz="1200" dirty="0">
                <a:solidFill>
                  <a:schemeClr val="bg1"/>
                </a:solidFill>
                <a:latin typeface="Arial" panose="020B0604020202020204" pitchFamily="34" charset="0"/>
                <a:cs typeface="Arial" panose="020B0604020202020204" pitchFamily="34" charset="0"/>
              </a:rPr>
              <a:t>profilakses un </a:t>
            </a:r>
            <a:r>
              <a:rPr lang="fr-FR" sz="1200" dirty="0" err="1">
                <a:solidFill>
                  <a:schemeClr val="bg1"/>
                </a:solidFill>
                <a:latin typeface="Arial" panose="020B0604020202020204" pitchFamily="34" charset="0"/>
                <a:cs typeface="Arial" panose="020B0604020202020204" pitchFamily="34" charset="0"/>
              </a:rPr>
              <a:t>kontroles</a:t>
            </a:r>
            <a:r>
              <a:rPr lang="fr-FR" sz="1200" dirty="0">
                <a:solidFill>
                  <a:schemeClr val="bg1"/>
                </a:solidFill>
                <a:latin typeface="Arial" panose="020B0604020202020204" pitchFamily="34" charset="0"/>
                <a:cs typeface="Arial" panose="020B0604020202020204" pitchFamily="34" charset="0"/>
              </a:rPr>
              <a:t> </a:t>
            </a:r>
            <a:r>
              <a:rPr lang="fr-FR" sz="1200" dirty="0" err="1">
                <a:solidFill>
                  <a:schemeClr val="bg1"/>
                </a:solidFill>
                <a:latin typeface="Arial" panose="020B0604020202020204" pitchFamily="34" charset="0"/>
                <a:cs typeface="Arial" panose="020B0604020202020204" pitchFamily="34" charset="0"/>
              </a:rPr>
              <a:t>centrs</a:t>
            </a:r>
            <a:r>
              <a:rPr lang="fr-FR" sz="1200" dirty="0">
                <a:solidFill>
                  <a:schemeClr val="bg1"/>
                </a:solidFill>
                <a:latin typeface="Arial" panose="020B0604020202020204" pitchFamily="34" charset="0"/>
                <a:cs typeface="Arial" panose="020B0604020202020204" pitchFamily="34" charset="0"/>
              </a:rPr>
              <a:t>, </a:t>
            </a:r>
            <a:r>
              <a:rPr lang="fr-FR" sz="1200" dirty="0" err="1">
                <a:solidFill>
                  <a:schemeClr val="bg1"/>
                </a:solidFill>
                <a:latin typeface="Arial" panose="020B0604020202020204" pitchFamily="34" charset="0"/>
                <a:cs typeface="Arial" panose="020B0604020202020204" pitchFamily="34" charset="0"/>
              </a:rPr>
              <a:t>Bērnu</a:t>
            </a:r>
            <a:r>
              <a:rPr lang="fr-FR" sz="1200" dirty="0">
                <a:solidFill>
                  <a:schemeClr val="bg1"/>
                </a:solidFill>
                <a:latin typeface="Arial" panose="020B0604020202020204" pitchFamily="34" charset="0"/>
                <a:cs typeface="Arial" panose="020B0604020202020204" pitchFamily="34" charset="0"/>
              </a:rPr>
              <a:t> </a:t>
            </a:r>
            <a:r>
              <a:rPr lang="fr-FR" sz="1200" dirty="0" err="1">
                <a:solidFill>
                  <a:schemeClr val="bg1"/>
                </a:solidFill>
                <a:latin typeface="Arial" panose="020B0604020202020204" pitchFamily="34" charset="0"/>
                <a:cs typeface="Arial" panose="020B0604020202020204" pitchFamily="34" charset="0"/>
              </a:rPr>
              <a:t>antropometrisko</a:t>
            </a:r>
            <a:r>
              <a:rPr lang="fr-FR" sz="1200" dirty="0">
                <a:solidFill>
                  <a:schemeClr val="bg1"/>
                </a:solidFill>
                <a:latin typeface="Arial" panose="020B0604020202020204" pitchFamily="34" charset="0"/>
                <a:cs typeface="Arial" panose="020B0604020202020204" pitchFamily="34" charset="0"/>
              </a:rPr>
              <a:t> </a:t>
            </a:r>
            <a:r>
              <a:rPr lang="fr-FR" sz="1200" dirty="0" err="1">
                <a:solidFill>
                  <a:schemeClr val="bg1"/>
                </a:solidFill>
                <a:latin typeface="Arial" panose="020B0604020202020204" pitchFamily="34" charset="0"/>
                <a:cs typeface="Arial" panose="020B0604020202020204" pitchFamily="34" charset="0"/>
              </a:rPr>
              <a:t>parametru</a:t>
            </a:r>
            <a:r>
              <a:rPr lang="fr-FR" sz="1200" dirty="0">
                <a:solidFill>
                  <a:schemeClr val="bg1"/>
                </a:solidFill>
                <a:latin typeface="Arial" panose="020B0604020202020204" pitchFamily="34" charset="0"/>
                <a:cs typeface="Arial" panose="020B0604020202020204" pitchFamily="34" charset="0"/>
              </a:rPr>
              <a:t> un </a:t>
            </a:r>
            <a:r>
              <a:rPr lang="fr-FR" sz="1200" dirty="0" err="1">
                <a:solidFill>
                  <a:schemeClr val="bg1"/>
                </a:solidFill>
                <a:latin typeface="Arial" panose="020B0604020202020204" pitchFamily="34" charset="0"/>
                <a:cs typeface="Arial" panose="020B0604020202020204" pitchFamily="34" charset="0"/>
              </a:rPr>
              <a:t>skolu</a:t>
            </a:r>
            <a:r>
              <a:rPr lang="fr-FR" sz="1200" dirty="0">
                <a:solidFill>
                  <a:schemeClr val="bg1"/>
                </a:solidFill>
                <a:latin typeface="Arial" panose="020B0604020202020204" pitchFamily="34" charset="0"/>
                <a:cs typeface="Arial" panose="020B0604020202020204" pitchFamily="34" charset="0"/>
              </a:rPr>
              <a:t> vides </a:t>
            </a:r>
            <a:r>
              <a:rPr lang="fr-FR" sz="1200" dirty="0" err="1">
                <a:solidFill>
                  <a:schemeClr val="bg1"/>
                </a:solidFill>
                <a:latin typeface="Arial" panose="020B0604020202020204" pitchFamily="34" charset="0"/>
                <a:cs typeface="Arial" panose="020B0604020202020204" pitchFamily="34" charset="0"/>
              </a:rPr>
              <a:t>pētījums</a:t>
            </a:r>
            <a:r>
              <a:rPr lang="fr-FR" sz="1200" dirty="0">
                <a:solidFill>
                  <a:schemeClr val="bg1"/>
                </a:solidFill>
                <a:latin typeface="Arial" panose="020B0604020202020204" pitchFamily="34" charset="0"/>
                <a:cs typeface="Arial" panose="020B0604020202020204" pitchFamily="34" charset="0"/>
              </a:rPr>
              <a:t> </a:t>
            </a:r>
            <a:r>
              <a:rPr lang="fr-FR" sz="1200" dirty="0" err="1">
                <a:solidFill>
                  <a:schemeClr val="bg1"/>
                </a:solidFill>
                <a:latin typeface="Arial" panose="020B0604020202020204" pitchFamily="34" charset="0"/>
                <a:cs typeface="Arial" panose="020B0604020202020204" pitchFamily="34" charset="0"/>
              </a:rPr>
              <a:t>Latvijā</a:t>
            </a:r>
            <a:r>
              <a:rPr lang="fr-FR" sz="1200" dirty="0">
                <a:solidFill>
                  <a:schemeClr val="bg1"/>
                </a:solidFill>
                <a:latin typeface="Arial" panose="020B0604020202020204" pitchFamily="34" charset="0"/>
                <a:cs typeface="Arial" panose="020B0604020202020204" pitchFamily="34" charset="0"/>
              </a:rPr>
              <a:t>, 2016. </a:t>
            </a:r>
            <a:r>
              <a:rPr lang="fr-FR" sz="1200" dirty="0" err="1">
                <a:solidFill>
                  <a:schemeClr val="bg1"/>
                </a:solidFill>
                <a:latin typeface="Arial" panose="020B0604020202020204" pitchFamily="34" charset="0"/>
                <a:cs typeface="Arial" panose="020B0604020202020204" pitchFamily="34" charset="0"/>
              </a:rPr>
              <a:t>gads</a:t>
            </a:r>
            <a:endParaRPr lang="en-US" sz="1200" dirty="0">
              <a:solidFill>
                <a:schemeClr val="bg1"/>
              </a:solidFill>
              <a:latin typeface="Arial" panose="020B0604020202020204" pitchFamily="34" charset="0"/>
              <a:cs typeface="Arial" panose="020B0604020202020204" pitchFamily="34" charset="0"/>
            </a:endParaRPr>
          </a:p>
        </p:txBody>
      </p:sp>
      <p:pic>
        <p:nvPicPr>
          <p:cNvPr id="9" name="Picture 8" descr="A picture containing drawing&#10;&#10;Description automatically generated">
            <a:extLst>
              <a:ext uri="{FF2B5EF4-FFF2-40B4-BE49-F238E27FC236}">
                <a16:creationId xmlns:a16="http://schemas.microsoft.com/office/drawing/2014/main" id="{0C470B59-FB0A-AC46-9618-17F1167E7CDF}"/>
              </a:ext>
            </a:extLst>
          </p:cNvPr>
          <p:cNvPicPr>
            <a:picLocks noChangeAspect="1"/>
          </p:cNvPicPr>
          <p:nvPr/>
        </p:nvPicPr>
        <p:blipFill>
          <a:blip r:embed="rId6"/>
          <a:stretch>
            <a:fillRect/>
          </a:stretch>
        </p:blipFill>
        <p:spPr>
          <a:xfrm>
            <a:off x="1472624" y="2829847"/>
            <a:ext cx="5016500" cy="1587500"/>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7D3E7040-D2DA-5145-80D2-D0660BA5F811}"/>
              </a:ext>
            </a:extLst>
          </p:cNvPr>
          <p:cNvPicPr>
            <a:picLocks noChangeAspect="1"/>
          </p:cNvPicPr>
          <p:nvPr/>
        </p:nvPicPr>
        <p:blipFill>
          <a:blip r:embed="rId7"/>
          <a:stretch>
            <a:fillRect/>
          </a:stretch>
        </p:blipFill>
        <p:spPr>
          <a:xfrm>
            <a:off x="7708372" y="658251"/>
            <a:ext cx="1828800" cy="16002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7A044A0D-9482-EC42-B9B5-AE639FF9E1F8}"/>
              </a:ext>
            </a:extLst>
          </p:cNvPr>
          <p:cNvPicPr>
            <a:picLocks noChangeAspect="1"/>
          </p:cNvPicPr>
          <p:nvPr/>
        </p:nvPicPr>
        <p:blipFill>
          <a:blip r:embed="rId8"/>
          <a:stretch>
            <a:fillRect/>
          </a:stretch>
        </p:blipFill>
        <p:spPr>
          <a:xfrm>
            <a:off x="7723865" y="2409273"/>
            <a:ext cx="1524000" cy="1587500"/>
          </a:xfrm>
          <a:prstGeom prst="rect">
            <a:avLst/>
          </a:prstGeom>
        </p:spPr>
      </p:pic>
    </p:spTree>
    <p:extLst>
      <p:ext uri="{BB962C8B-B14F-4D97-AF65-F5344CB8AC3E}">
        <p14:creationId xmlns:p14="http://schemas.microsoft.com/office/powerpoint/2010/main" val="3328723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A5DAF383-2D13-9842-8E56-4C9AD51200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22981" y="2115589"/>
            <a:ext cx="1658669" cy="1658669"/>
          </a:xfrm>
          <a:prstGeom prst="rect">
            <a:avLst/>
          </a:prstGeom>
        </p:spPr>
      </p:pic>
      <p:pic>
        <p:nvPicPr>
          <p:cNvPr id="18" name="Graphic 17">
            <a:extLst>
              <a:ext uri="{FF2B5EF4-FFF2-40B4-BE49-F238E27FC236}">
                <a16:creationId xmlns:a16="http://schemas.microsoft.com/office/drawing/2014/main" id="{31C71378-B5A4-0649-8196-5435B24CBD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05622" y="2309138"/>
            <a:ext cx="1658668" cy="1658668"/>
          </a:xfrm>
          <a:prstGeom prst="rect">
            <a:avLst/>
          </a:prstGeom>
        </p:spPr>
      </p:pic>
      <p:sp>
        <p:nvSpPr>
          <p:cNvPr id="26" name="Rectangle 25">
            <a:extLst>
              <a:ext uri="{FF2B5EF4-FFF2-40B4-BE49-F238E27FC236}">
                <a16:creationId xmlns:a16="http://schemas.microsoft.com/office/drawing/2014/main" id="{F4EEA7FD-15E6-E942-9AFA-1236710AE43A}"/>
              </a:ext>
            </a:extLst>
          </p:cNvPr>
          <p:cNvSpPr/>
          <p:nvPr/>
        </p:nvSpPr>
        <p:spPr>
          <a:xfrm>
            <a:off x="3657874" y="4139737"/>
            <a:ext cx="4876252" cy="1200329"/>
          </a:xfrm>
          <a:prstGeom prst="rect">
            <a:avLst/>
          </a:prstGeom>
        </p:spPr>
        <p:txBody>
          <a:bodyPr wrap="square">
            <a:spAutoFit/>
          </a:bodyPr>
          <a:lstStyle/>
          <a:p>
            <a:pPr algn="ctr"/>
            <a:r>
              <a:rPr lang="en-US" sz="2400" dirty="0" err="1">
                <a:solidFill>
                  <a:schemeClr val="bg1"/>
                </a:solidFill>
                <a:latin typeface="Arial" panose="020B0604020202020204" pitchFamily="34" charset="0"/>
                <a:cs typeface="Arial" panose="020B0604020202020204" pitchFamily="34" charset="0"/>
              </a:rPr>
              <a:t>Vienād</a:t>
            </a:r>
            <a:r>
              <a:rPr lang="lv-LV" sz="2400" dirty="0">
                <a:solidFill>
                  <a:schemeClr val="bg1"/>
                </a:solidFill>
                <a:latin typeface="Arial" panose="020B0604020202020204" pitchFamily="34" charset="0"/>
                <a:cs typeface="Arial" panose="020B0604020202020204" pitchFamily="34" charset="0"/>
              </a:rPr>
              <a:t>am</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skait</a:t>
            </a:r>
            <a:r>
              <a:rPr lang="lv-LV" sz="2400" dirty="0">
                <a:solidFill>
                  <a:schemeClr val="bg1"/>
                </a:solidFill>
                <a:latin typeface="Arial" panose="020B0604020202020204" pitchFamily="34" charset="0"/>
                <a:cs typeface="Arial" panose="020B0604020202020204" pitchFamily="34" charset="0"/>
              </a:rPr>
              <a:t>am</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vīriešu</a:t>
            </a:r>
            <a:r>
              <a:rPr lang="en-US" sz="2400" dirty="0">
                <a:solidFill>
                  <a:schemeClr val="bg1"/>
                </a:solidFill>
                <a:latin typeface="Arial" panose="020B0604020202020204" pitchFamily="34" charset="0"/>
                <a:cs typeface="Arial" panose="020B0604020202020204" pitchFamily="34" charset="0"/>
              </a:rPr>
              <a:t> un </a:t>
            </a:r>
            <a:r>
              <a:rPr lang="en-US" sz="2400" dirty="0" err="1">
                <a:solidFill>
                  <a:schemeClr val="bg1"/>
                </a:solidFill>
                <a:latin typeface="Arial" panose="020B0604020202020204" pitchFamily="34" charset="0"/>
                <a:cs typeface="Arial" panose="020B0604020202020204" pitchFamily="34" charset="0"/>
              </a:rPr>
              <a:t>sieviešu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Latvijā</a:t>
            </a:r>
            <a:r>
              <a:rPr lang="en-US" sz="2400" dirty="0">
                <a:solidFill>
                  <a:schemeClr val="bg1"/>
                </a:solidFill>
                <a:latin typeface="Arial" panose="020B0604020202020204" pitchFamily="34" charset="0"/>
                <a:cs typeface="Arial" panose="020B0604020202020204" pitchFamily="34" charset="0"/>
              </a:rPr>
              <a:t> </a:t>
            </a:r>
            <a:r>
              <a:rPr lang="lv-LV" sz="2400" dirty="0">
                <a:solidFill>
                  <a:schemeClr val="bg1"/>
                </a:solidFill>
                <a:latin typeface="Arial" panose="020B0604020202020204" pitchFamily="34" charset="0"/>
                <a:cs typeface="Arial" panose="020B0604020202020204" pitchFamily="34" charset="0"/>
              </a:rPr>
              <a:t>ir liekais </a:t>
            </a:r>
            <a:r>
              <a:rPr lang="en-US" sz="2400" dirty="0" err="1">
                <a:solidFill>
                  <a:schemeClr val="bg1"/>
                </a:solidFill>
                <a:latin typeface="Arial" panose="020B0604020202020204" pitchFamily="34" charset="0"/>
                <a:cs typeface="Arial" panose="020B0604020202020204" pitchFamily="34" charset="0"/>
              </a:rPr>
              <a:t>svar</a:t>
            </a:r>
            <a:r>
              <a:rPr lang="lv-LV" sz="2400" dirty="0">
                <a:solidFill>
                  <a:schemeClr val="bg1"/>
                </a:solidFill>
                <a:latin typeface="Arial" panose="020B0604020202020204" pitchFamily="34" charset="0"/>
                <a:cs typeface="Arial" panose="020B0604020202020204" pitchFamily="34" charset="0"/>
              </a:rPr>
              <a:t>s</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vai</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aptaukošan</a:t>
            </a:r>
            <a:r>
              <a:rPr lang="lv-LV" sz="2400" dirty="0">
                <a:solidFill>
                  <a:schemeClr val="bg1"/>
                </a:solidFill>
                <a:latin typeface="Arial" panose="020B0604020202020204" pitchFamily="34" charset="0"/>
                <a:cs typeface="Arial" panose="020B0604020202020204" pitchFamily="34" charset="0"/>
              </a:rPr>
              <a:t>ā</a:t>
            </a:r>
            <a:r>
              <a:rPr lang="en-US" sz="2400" dirty="0">
                <a:solidFill>
                  <a:schemeClr val="bg1"/>
                </a:solidFill>
                <a:latin typeface="Arial" panose="020B0604020202020204" pitchFamily="34" charset="0"/>
                <a:cs typeface="Arial" panose="020B0604020202020204" pitchFamily="34" charset="0"/>
              </a:rPr>
              <a:t>s</a:t>
            </a:r>
            <a:endParaRPr lang="en-US" sz="2400" dirty="0"/>
          </a:p>
        </p:txBody>
      </p:sp>
      <p:sp>
        <p:nvSpPr>
          <p:cNvPr id="27" name="Rectangle 26">
            <a:extLst>
              <a:ext uri="{FF2B5EF4-FFF2-40B4-BE49-F238E27FC236}">
                <a16:creationId xmlns:a16="http://schemas.microsoft.com/office/drawing/2014/main" id="{A19AFD2F-5158-CB4E-8E03-5C362824B4AE}"/>
              </a:ext>
            </a:extLst>
          </p:cNvPr>
          <p:cNvSpPr/>
          <p:nvPr/>
        </p:nvSpPr>
        <p:spPr>
          <a:xfrm>
            <a:off x="3773553" y="5504910"/>
            <a:ext cx="4631396" cy="307777"/>
          </a:xfrm>
          <a:prstGeom prst="rect">
            <a:avLst/>
          </a:prstGeom>
        </p:spPr>
        <p:txBody>
          <a:bodyPr wrap="none">
            <a:spAutoFit/>
          </a:bodyPr>
          <a:lstStyle/>
          <a:p>
            <a:r>
              <a:rPr lang="lv-LV" sz="1400" dirty="0">
                <a:solidFill>
                  <a:schemeClr val="bg1"/>
                </a:solidFill>
                <a:latin typeface="Arial" panose="020B0604020202020204" pitchFamily="34" charset="0"/>
                <a:cs typeface="Arial" panose="020B0604020202020204" pitchFamily="34" charset="0"/>
              </a:rPr>
              <a:t>Slimību kontroles un profilakses centra dati, 2019. gads</a:t>
            </a:r>
            <a:endParaRPr lang="en-US" sz="1400" dirty="0">
              <a:solidFill>
                <a:schemeClr val="bg1"/>
              </a:solidFill>
            </a:endParaRPr>
          </a:p>
        </p:txBody>
      </p:sp>
      <p:cxnSp>
        <p:nvCxnSpPr>
          <p:cNvPr id="28" name="Straight Connector 27">
            <a:extLst>
              <a:ext uri="{FF2B5EF4-FFF2-40B4-BE49-F238E27FC236}">
                <a16:creationId xmlns:a16="http://schemas.microsoft.com/office/drawing/2014/main" id="{91479723-D542-9E4D-BCD1-CA6CDA3EDBBC}"/>
              </a:ext>
            </a:extLst>
          </p:cNvPr>
          <p:cNvCxnSpPr>
            <a:cxnSpLocks/>
          </p:cNvCxnSpPr>
          <p:nvPr/>
        </p:nvCxnSpPr>
        <p:spPr>
          <a:xfrm>
            <a:off x="3886230" y="2115589"/>
            <a:ext cx="43563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2C854FAF-3437-064A-A9F3-21207F340E6E}"/>
              </a:ext>
            </a:extLst>
          </p:cNvPr>
          <p:cNvPicPr>
            <a:picLocks noChangeAspect="1"/>
          </p:cNvPicPr>
          <p:nvPr/>
        </p:nvPicPr>
        <p:blipFill>
          <a:blip r:embed="rId6"/>
          <a:stretch>
            <a:fillRect/>
          </a:stretch>
        </p:blipFill>
        <p:spPr>
          <a:xfrm>
            <a:off x="3822981" y="711484"/>
            <a:ext cx="4419600" cy="1612900"/>
          </a:xfrm>
          <a:prstGeom prst="rect">
            <a:avLst/>
          </a:prstGeom>
        </p:spPr>
      </p:pic>
    </p:spTree>
    <p:extLst>
      <p:ext uri="{BB962C8B-B14F-4D97-AF65-F5344CB8AC3E}">
        <p14:creationId xmlns:p14="http://schemas.microsoft.com/office/powerpoint/2010/main" val="1177846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EEF44-7669-42CD-AF46-D0E9F7543721}"/>
              </a:ext>
            </a:extLst>
          </p:cNvPr>
          <p:cNvSpPr>
            <a:spLocks noGrp="1"/>
          </p:cNvSpPr>
          <p:nvPr>
            <p:ph type="title"/>
          </p:nvPr>
        </p:nvSpPr>
        <p:spPr/>
        <p:txBody>
          <a:bodyPr/>
          <a:lstStyle/>
          <a:p>
            <a:endParaRPr lang="lv-LV"/>
          </a:p>
        </p:txBody>
      </p:sp>
      <p:pic>
        <p:nvPicPr>
          <p:cNvPr id="11" name="Content Placeholder 10">
            <a:extLst>
              <a:ext uri="{FF2B5EF4-FFF2-40B4-BE49-F238E27FC236}">
                <a16:creationId xmlns:a16="http://schemas.microsoft.com/office/drawing/2014/main" id="{8612B9AE-E5CD-4239-A137-63B91A87C2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3238" y="404283"/>
            <a:ext cx="5620456" cy="4215342"/>
          </a:xfrm>
        </p:spPr>
      </p:pic>
      <p:pic>
        <p:nvPicPr>
          <p:cNvPr id="13" name="Picture 12">
            <a:extLst>
              <a:ext uri="{FF2B5EF4-FFF2-40B4-BE49-F238E27FC236}">
                <a16:creationId xmlns:a16="http://schemas.microsoft.com/office/drawing/2014/main" id="{D1935A42-FC6C-45B1-9B12-03913ACB7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305050"/>
            <a:ext cx="6066806" cy="4552950"/>
          </a:xfrm>
          <a:prstGeom prst="rect">
            <a:avLst/>
          </a:prstGeom>
        </p:spPr>
      </p:pic>
    </p:spTree>
    <p:extLst>
      <p:ext uri="{BB962C8B-B14F-4D97-AF65-F5344CB8AC3E}">
        <p14:creationId xmlns:p14="http://schemas.microsoft.com/office/powerpoint/2010/main" val="1394693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40F92-FEA2-4B5C-8C76-865312AD5AE7}"/>
              </a:ext>
            </a:extLst>
          </p:cNvPr>
          <p:cNvSpPr>
            <a:spLocks noGrp="1"/>
          </p:cNvSpPr>
          <p:nvPr>
            <p:ph type="title"/>
          </p:nvPr>
        </p:nvSpPr>
        <p:spPr/>
        <p:txBody>
          <a:bodyPr/>
          <a:lstStyle/>
          <a:p>
            <a:r>
              <a:rPr lang="en-GB" dirty="0" err="1"/>
              <a:t>Projekta</a:t>
            </a:r>
            <a:r>
              <a:rPr lang="en-GB" dirty="0"/>
              <a:t> </a:t>
            </a:r>
            <a:r>
              <a:rPr lang="en-GB" dirty="0" err="1"/>
              <a:t>ietvaros</a:t>
            </a:r>
            <a:endParaRPr lang="lv-LV" dirty="0"/>
          </a:p>
        </p:txBody>
      </p:sp>
      <p:sp>
        <p:nvSpPr>
          <p:cNvPr id="3" name="Content Placeholder 2">
            <a:extLst>
              <a:ext uri="{FF2B5EF4-FFF2-40B4-BE49-F238E27FC236}">
                <a16:creationId xmlns:a16="http://schemas.microsoft.com/office/drawing/2014/main" id="{1A6BBDAF-68CB-40EA-BE5F-D26243265756}"/>
              </a:ext>
            </a:extLst>
          </p:cNvPr>
          <p:cNvSpPr>
            <a:spLocks noGrp="1"/>
          </p:cNvSpPr>
          <p:nvPr>
            <p:ph idx="1"/>
          </p:nvPr>
        </p:nvSpPr>
        <p:spPr/>
        <p:txBody>
          <a:bodyPr/>
          <a:lstStyle/>
          <a:p>
            <a:r>
              <a:rPr lang="lv-LV" dirty="0"/>
              <a:t>Analizētas esošas skolu ēdienkartes, </a:t>
            </a:r>
          </a:p>
          <a:p>
            <a:r>
              <a:rPr lang="lv-LV" dirty="0"/>
              <a:t>Izstrādātās trīs sezonu</a:t>
            </a:r>
            <a:r>
              <a:rPr lang="en-GB" dirty="0"/>
              <a:t>,</a:t>
            </a:r>
            <a:r>
              <a:rPr lang="lv-LV" dirty="0"/>
              <a:t> 5 dienu</a:t>
            </a:r>
            <a:r>
              <a:rPr lang="en-GB" dirty="0"/>
              <a:t>,</a:t>
            </a:r>
            <a:r>
              <a:rPr lang="lv-LV" dirty="0"/>
              <a:t> skolu ēdienkartes (rudens, ziema, pavasaris),</a:t>
            </a:r>
          </a:p>
          <a:p>
            <a:r>
              <a:rPr lang="lv-LV" dirty="0"/>
              <a:t>Novadīta lekcija un ēdienu gatavošanas meistarklase Jelgavas novada skolu pavāriem,</a:t>
            </a:r>
          </a:p>
          <a:p>
            <a:r>
              <a:rPr lang="lv-LV" dirty="0"/>
              <a:t>Novadīta klātienes lekcija un ēdienu gatavošanas meistarklase skolēniem (4.klase),</a:t>
            </a:r>
          </a:p>
          <a:p>
            <a:r>
              <a:rPr lang="lv-LV" dirty="0"/>
              <a:t>Novadītas </a:t>
            </a:r>
            <a:r>
              <a:rPr lang="lv-LV" dirty="0" err="1"/>
              <a:t>online</a:t>
            </a:r>
            <a:r>
              <a:rPr lang="lv-LV" dirty="0"/>
              <a:t> lekcijas skolēniem un vecākiem</a:t>
            </a:r>
          </a:p>
          <a:p>
            <a:r>
              <a:rPr lang="lv-LV" dirty="0"/>
              <a:t>Sagatavotas  bilžu ēdienu receptes (solis pa solim) no jaunām ēdienkartēm (visas sezonas)</a:t>
            </a:r>
          </a:p>
          <a:p>
            <a:endParaRPr lang="lv-LV" dirty="0"/>
          </a:p>
        </p:txBody>
      </p:sp>
    </p:spTree>
    <p:extLst>
      <p:ext uri="{BB962C8B-B14F-4D97-AF65-F5344CB8AC3E}">
        <p14:creationId xmlns:p14="http://schemas.microsoft.com/office/powerpoint/2010/main" val="755571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3655B-FFC7-4005-8064-EC1E53037FD0}"/>
              </a:ext>
            </a:extLst>
          </p:cNvPr>
          <p:cNvSpPr>
            <a:spLocks noGrp="1"/>
          </p:cNvSpPr>
          <p:nvPr>
            <p:ph type="title"/>
          </p:nvPr>
        </p:nvSpPr>
        <p:spPr/>
        <p:txBody>
          <a:bodyPr/>
          <a:lstStyle/>
          <a:p>
            <a:r>
              <a:rPr lang="lv-LV" dirty="0"/>
              <a:t>Lekciju tēmas</a:t>
            </a:r>
          </a:p>
        </p:txBody>
      </p:sp>
      <p:sp>
        <p:nvSpPr>
          <p:cNvPr id="3" name="Content Placeholder 2">
            <a:extLst>
              <a:ext uri="{FF2B5EF4-FFF2-40B4-BE49-F238E27FC236}">
                <a16:creationId xmlns:a16="http://schemas.microsoft.com/office/drawing/2014/main" id="{A0193558-3651-441F-BBBA-8F3B17A74C08}"/>
              </a:ext>
            </a:extLst>
          </p:cNvPr>
          <p:cNvSpPr>
            <a:spLocks noGrp="1"/>
          </p:cNvSpPr>
          <p:nvPr>
            <p:ph idx="1"/>
          </p:nvPr>
        </p:nvSpPr>
        <p:spPr/>
        <p:txBody>
          <a:bodyPr>
            <a:normAutofit/>
          </a:bodyPr>
          <a:lstStyle/>
          <a:p>
            <a:r>
              <a:rPr lang="lv-LV" dirty="0"/>
              <a:t>Vecākiem:</a:t>
            </a:r>
          </a:p>
          <a:p>
            <a:pPr lvl="1"/>
            <a:r>
              <a:rPr lang="lv-LV" dirty="0"/>
              <a:t>Veselīga uztura pamatprincipi, aptaukošanās, nepietiekams svars, izvēlīgie ēdāji;</a:t>
            </a:r>
          </a:p>
          <a:p>
            <a:pPr lvl="1"/>
            <a:r>
              <a:rPr lang="lv-LV" dirty="0"/>
              <a:t>Tiešsaistes lekcija vecākiem, atbildes uz vecāku jautājumiem;</a:t>
            </a:r>
          </a:p>
          <a:p>
            <a:pPr lvl="1"/>
            <a:r>
              <a:rPr lang="lv-LV" dirty="0"/>
              <a:t>Pārtikas alerģijas;</a:t>
            </a:r>
          </a:p>
          <a:p>
            <a:pPr lvl="1"/>
            <a:r>
              <a:rPr lang="lv-LV" dirty="0"/>
              <a:t>Bēru uzturs vasarā;</a:t>
            </a:r>
          </a:p>
          <a:p>
            <a:r>
              <a:rPr lang="lv-LV" dirty="0"/>
              <a:t>Skolēniem: </a:t>
            </a:r>
          </a:p>
          <a:p>
            <a:pPr lvl="1"/>
            <a:r>
              <a:rPr lang="lv-LV" dirty="0"/>
              <a:t>Veselīga uztura pamatprincipi, nepieciešamās organismam uzturvielas;</a:t>
            </a:r>
          </a:p>
          <a:p>
            <a:pPr lvl="1"/>
            <a:r>
              <a:rPr lang="lv-LV" dirty="0"/>
              <a:t>Veselīgie ēšanas paradumi, vitamīnu nozīme cilvēku organismā;</a:t>
            </a:r>
          </a:p>
          <a:p>
            <a:pPr lvl="1"/>
            <a:r>
              <a:rPr lang="lv-LV" dirty="0"/>
              <a:t>Minerālvielas un to nozīme cilvēku organismā.</a:t>
            </a:r>
          </a:p>
          <a:p>
            <a:endParaRPr lang="lv-LV" dirty="0"/>
          </a:p>
          <a:p>
            <a:endParaRPr lang="lv-LV" dirty="0"/>
          </a:p>
        </p:txBody>
      </p:sp>
    </p:spTree>
    <p:extLst>
      <p:ext uri="{BB962C8B-B14F-4D97-AF65-F5344CB8AC3E}">
        <p14:creationId xmlns:p14="http://schemas.microsoft.com/office/powerpoint/2010/main" val="2160490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D790-849C-4C60-B105-C98B8A7DEA9F}"/>
              </a:ext>
            </a:extLst>
          </p:cNvPr>
          <p:cNvSpPr>
            <a:spLocks noGrp="1"/>
          </p:cNvSpPr>
          <p:nvPr>
            <p:ph type="title"/>
          </p:nvPr>
        </p:nvSpPr>
        <p:spPr/>
        <p:txBody>
          <a:bodyPr/>
          <a:lstStyle/>
          <a:p>
            <a:endParaRPr lang="lv-LV"/>
          </a:p>
        </p:txBody>
      </p:sp>
      <p:sp>
        <p:nvSpPr>
          <p:cNvPr id="3" name="Content Placeholder 2">
            <a:extLst>
              <a:ext uri="{FF2B5EF4-FFF2-40B4-BE49-F238E27FC236}">
                <a16:creationId xmlns:a16="http://schemas.microsoft.com/office/drawing/2014/main" id="{0AF9D86D-5CFF-4B77-9E3F-037562CB231C}"/>
              </a:ext>
            </a:extLst>
          </p:cNvPr>
          <p:cNvSpPr>
            <a:spLocks noGrp="1"/>
          </p:cNvSpPr>
          <p:nvPr>
            <p:ph idx="1"/>
          </p:nvPr>
        </p:nvSpPr>
        <p:spPr/>
        <p:txBody>
          <a:bodyPr/>
          <a:lstStyle/>
          <a:p>
            <a:endParaRPr lang="lv-LV"/>
          </a:p>
        </p:txBody>
      </p:sp>
      <p:pic>
        <p:nvPicPr>
          <p:cNvPr id="5" name="Picture 4">
            <a:extLst>
              <a:ext uri="{FF2B5EF4-FFF2-40B4-BE49-F238E27FC236}">
                <a16:creationId xmlns:a16="http://schemas.microsoft.com/office/drawing/2014/main" id="{30287547-48DA-414A-82ED-3D516E07159B}"/>
              </a:ext>
            </a:extLst>
          </p:cNvPr>
          <p:cNvPicPr>
            <a:picLocks noChangeAspect="1"/>
          </p:cNvPicPr>
          <p:nvPr/>
        </p:nvPicPr>
        <p:blipFill>
          <a:blip r:embed="rId2"/>
          <a:stretch>
            <a:fillRect/>
          </a:stretch>
        </p:blipFill>
        <p:spPr>
          <a:xfrm>
            <a:off x="470586" y="0"/>
            <a:ext cx="11250827" cy="6858000"/>
          </a:xfrm>
          <a:prstGeom prst="rect">
            <a:avLst/>
          </a:prstGeom>
        </p:spPr>
      </p:pic>
    </p:spTree>
    <p:extLst>
      <p:ext uri="{BB962C8B-B14F-4D97-AF65-F5344CB8AC3E}">
        <p14:creationId xmlns:p14="http://schemas.microsoft.com/office/powerpoint/2010/main" val="2960686848"/>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docProps/app.xml><?xml version="1.0" encoding="utf-8"?>
<Properties xmlns="http://schemas.openxmlformats.org/officeDocument/2006/extended-properties" xmlns:vt="http://schemas.openxmlformats.org/officeDocument/2006/docPropsVTypes">
  <Template>Metropolitan</Template>
  <TotalTime>112</TotalTime>
  <Words>449</Words>
  <Application>Microsoft Office PowerPoint</Application>
  <PresentationFormat>Widescreen</PresentationFormat>
  <Paragraphs>41</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Wingdings</vt:lpstr>
      <vt:lpstr>Metropolitan</vt:lpstr>
      <vt:lpstr>Kā nodrošināt vietēju/ sezonālu/ veselīgu pārtiku skolās?</vt:lpstr>
      <vt:lpstr>Kur mēs ejam?</vt:lpstr>
      <vt:lpstr>PowerPoint Presentation</vt:lpstr>
      <vt:lpstr>PowerPoint Presentation</vt:lpstr>
      <vt:lpstr>PowerPoint Presentation</vt:lpstr>
      <vt:lpstr>PowerPoint Presentation</vt:lpstr>
      <vt:lpstr>Projekta ietvaros</vt:lpstr>
      <vt:lpstr>Lekciju tēmas</vt:lpstr>
      <vt:lpstr>PowerPoint Presentation</vt:lpstr>
      <vt:lpstr>PowerPoint Presentation</vt:lpstr>
      <vt:lpstr>PowerPoint Presentation</vt:lpstr>
      <vt:lpstr>Komentāri no skolēniem</vt:lpstr>
      <vt:lpstr>PowerPoint Presentation</vt:lpstr>
      <vt:lpstr>Paldies par uzmanību!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Bērnu uzturs vasarā</dc:title>
  <dc:creator>Olga Ļubina</dc:creator>
  <cp:lastModifiedBy>Olga Ļubina</cp:lastModifiedBy>
  <cp:revision>16</cp:revision>
  <dcterms:created xsi:type="dcterms:W3CDTF">2021-05-23T09:39:17Z</dcterms:created>
  <dcterms:modified xsi:type="dcterms:W3CDTF">2021-06-10T04:31:52Z</dcterms:modified>
</cp:coreProperties>
</file>