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6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7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8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40" r:id="rId2"/>
    <p:sldMasterId id="2147483867" r:id="rId3"/>
    <p:sldMasterId id="2147483885" r:id="rId4"/>
    <p:sldMasterId id="2147483897" r:id="rId5"/>
    <p:sldMasterId id="2147483916" r:id="rId6"/>
    <p:sldMasterId id="2147483935" r:id="rId7"/>
    <p:sldMasterId id="2147483954" r:id="rId8"/>
    <p:sldMasterId id="2147483995" r:id="rId9"/>
  </p:sldMasterIdLst>
  <p:notesMasterIdLst>
    <p:notesMasterId r:id="rId21"/>
  </p:notesMasterIdLst>
  <p:sldIdLst>
    <p:sldId id="376" r:id="rId10"/>
    <p:sldId id="290" r:id="rId11"/>
    <p:sldId id="332" r:id="rId12"/>
    <p:sldId id="294" r:id="rId13"/>
    <p:sldId id="296" r:id="rId14"/>
    <p:sldId id="292" r:id="rId15"/>
    <p:sldId id="385" r:id="rId16"/>
    <p:sldId id="387" r:id="rId17"/>
    <p:sldId id="391" r:id="rId18"/>
    <p:sldId id="390" r:id="rId19"/>
    <p:sldId id="386" r:id="rId20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36600"/>
    <a:srgbClr val="006600"/>
    <a:srgbClr val="663300"/>
    <a:srgbClr val="996633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179" autoAdjust="0"/>
  </p:normalViewPr>
  <p:slideViewPr>
    <p:cSldViewPr>
      <p:cViewPr>
        <p:scale>
          <a:sx n="109" d="100"/>
          <a:sy n="109" d="100"/>
        </p:scale>
        <p:origin x="-1038" y="-6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72419438775808"/>
          <c:y val="9.2347004179022849E-2"/>
          <c:w val="0.73612990369491105"/>
          <c:h val="0.90765299582097714"/>
        </c:manualLayout>
      </c:layout>
      <c:doughnutChart>
        <c:varyColors val="1"/>
        <c:ser>
          <c:idx val="0"/>
          <c:order val="0"/>
          <c:tx>
            <c:strRef>
              <c:f>Lapa1!$B$1</c:f>
              <c:strCache>
                <c:ptCount val="1"/>
                <c:pt idx="0">
                  <c:v>Tirdzniecība</c:v>
                </c:pt>
              </c:strCache>
            </c:strRef>
          </c:tx>
          <c:spPr>
            <a:gradFill rotWithShape="1">
              <a:gsLst>
                <a:gs pos="0">
                  <a:schemeClr val="accent3"/>
                </a:gs>
                <a:gs pos="90000">
                  <a:schemeClr val="accent3">
                    <a:shade val="100000"/>
                  </a:schemeClr>
                </a:gs>
                <a:gs pos="100000">
                  <a:schemeClr val="accent3">
                    <a:shade val="85000"/>
                  </a:schemeClr>
                </a:gs>
              </a:gsLst>
              <a:path path="circle">
                <a:fillToRect l="100000" t="100000" r="100000" b="100000"/>
              </a:path>
            </a:gradFill>
            <a:ln w="10000" cap="flat" cmpd="sng" algn="ctr">
              <a:solidFill>
                <a:schemeClr val="accent3"/>
              </a:solidFill>
              <a:prstDash val="solid"/>
            </a:ln>
            <a:effectLst>
              <a:outerShdw blurRad="31750" dist="25400" dir="5400000" rotWithShape="0">
                <a:srgbClr val="000000">
                  <a:alpha val="50000"/>
                </a:srgbClr>
              </a:outerShdw>
            </a:effectLst>
          </c:spPr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lv-LV"/>
                      <a:t>Atbalsta </a:t>
                    </a:r>
                    <a:r>
                      <a:rPr lang="lv-LV" smtClean="0"/>
                      <a:t>   pakalpojumi </a:t>
                    </a:r>
                    <a:r>
                      <a:rPr lang="lv-LV"/>
                      <a:t>ģimenei 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lang="lv-LV" sz="1200" noProof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en-US" noProof="0" dirty="0" smtClean="0"/>
                      <a:t>Atbalsta    </a:t>
                    </a:r>
                    <a:r>
                      <a:rPr lang="en-US" noProof="0" dirty="0"/>
                      <a:t>pakalpojumi pirmskolas </a:t>
                    </a:r>
                    <a:r>
                      <a:rPr lang="en-US" noProof="0" dirty="0" smtClean="0"/>
                      <a:t>     vecuma           bērniem</a:t>
                    </a:r>
                    <a:endParaRPr lang="en-US" noProof="0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lv-LV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Lapa1!$A$2:$A$7</c:f>
              <c:strCache>
                <c:ptCount val="6"/>
                <c:pt idx="0">
                  <c:v>Atbalsta pakalpojumi ģimenei </c:v>
                </c:pt>
                <c:pt idx="1">
                  <c:v>Atbalsta pakalpojumi pirmskolas vecuma bērniem</c:v>
                </c:pt>
                <c:pt idx="2">
                  <c:v>Atbalsta pakalpojumi skolas vecuma bērniem</c:v>
                </c:pt>
                <c:pt idx="3">
                  <c:v>Alternatīvās nodarbinātības pakalpojumi</c:v>
                </c:pt>
                <c:pt idx="4">
                  <c:v>Dzīvesvietas pakalpojumi</c:v>
                </c:pt>
                <c:pt idx="5">
                  <c:v>Brīvā laika organizēšnas pakalpojumi</c:v>
                </c:pt>
              </c:strCache>
            </c:strRef>
          </c:cat>
          <c:val>
            <c:numRef>
              <c:f>Lapa1!$B$2:$B$7</c:f>
              <c:numCache>
                <c:formatCode>General</c:formatCode>
                <c:ptCount val="6"/>
                <c:pt idx="0">
                  <c:v>16</c:v>
                </c:pt>
                <c:pt idx="1">
                  <c:v>16</c:v>
                </c:pt>
                <c:pt idx="2">
                  <c:v>16</c:v>
                </c:pt>
                <c:pt idx="3">
                  <c:v>16</c:v>
                </c:pt>
                <c:pt idx="4">
                  <c:v>16</c:v>
                </c:pt>
                <c:pt idx="5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C2488-E59A-4224-82C2-F0C772E37DB7}" type="datetimeFigureOut">
              <a:rPr lang="en-GB" smtClean="0"/>
              <a:pPr/>
              <a:t>07/06/2016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4F09D-1605-4F63-B4B9-B4BA376572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883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Labdien, cienījamie konferences dalībnieki.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4F09D-1605-4F63-B4B9-B4BA376572FC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295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(klikšķis – 1) lai kaut kas labs izaugtu ir jāiegulda liels darbs – jāatrod piemērota vieta</a:t>
            </a:r>
            <a:r>
              <a:rPr lang="lv-LV" baseline="0" dirty="0" smtClean="0"/>
              <a:t> stādīšanai, </a:t>
            </a:r>
            <a:r>
              <a:rPr lang="lv-LV" dirty="0" smtClean="0"/>
              <a:t>jāsagatavo zeme, regulāri jālaista, </a:t>
            </a:r>
            <a:r>
              <a:rPr lang="lv-LV" dirty="0" err="1" smtClean="0"/>
              <a:t>utt</a:t>
            </a:r>
            <a:r>
              <a:rPr lang="lv-LV" dirty="0" smtClean="0"/>
              <a:t>.</a:t>
            </a:r>
          </a:p>
          <a:p>
            <a:r>
              <a:rPr lang="lv-LV" dirty="0" smtClean="0"/>
              <a:t>Sava</a:t>
            </a:r>
            <a:r>
              <a:rPr lang="lv-LV" baseline="0" dirty="0" smtClean="0"/>
              <a:t> darbā balstāmies uz 3 principiem - … (klikšķis – 2, 3, 4) </a:t>
            </a:r>
          </a:p>
          <a:p>
            <a:r>
              <a:rPr lang="lv-LV" baseline="0" dirty="0" smtClean="0"/>
              <a:t>un tagad ar pārliecību varam teikt, ka šo principu ievērošana dod labu rezultātu.</a:t>
            </a:r>
          </a:p>
          <a:p>
            <a:r>
              <a:rPr lang="lv-LV" baseline="0" dirty="0" smtClean="0"/>
              <a:t>Šo principu ievērošana nodrošinās arī sekmīgu DI īstenošanu.</a:t>
            </a:r>
          </a:p>
          <a:p>
            <a:r>
              <a:rPr lang="lv-LV" baseline="0" dirty="0" smtClean="0"/>
              <a:t>(klikšķis 5) -pilotprojekts</a:t>
            </a:r>
          </a:p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4F09D-1605-4F63-B4B9-B4BA376572FC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712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Un nobeigumā vēlos teikt milzīgu paldies visiem, kuri ir mūs</a:t>
            </a:r>
            <a:r>
              <a:rPr lang="lv-LV" baseline="0" dirty="0" smtClean="0"/>
              <a:t> šos 20 gadus </a:t>
            </a:r>
            <a:r>
              <a:rPr lang="lv-LV" dirty="0" smtClean="0"/>
              <a:t>atbalstījuši</a:t>
            </a:r>
            <a:r>
              <a:rPr lang="lv-LV" baseline="0" dirty="0" smtClean="0"/>
              <a:t> un uzticējušies …</a:t>
            </a:r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4F09D-1605-4F63-B4B9-B4BA376572FC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35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lv-LV" dirty="0" smtClean="0"/>
              <a:t>1 (klikšķis) – RB šodien – laba pieredze sabiedrībā balstītu pakalpojumu attīstīšanā un īstenošanā, 3</a:t>
            </a:r>
            <a:r>
              <a:rPr lang="lv-LV" baseline="0" dirty="0" smtClean="0"/>
              <a:t> galvenie darbības virzieni - ģimeņu atbalsts, alternatīvā nodarbinātība, dzīvesvieta, lai to visu īstenotu ir izveidotas – 10 struktūrvienības.</a:t>
            </a:r>
          </a:p>
          <a:p>
            <a:pPr algn="l"/>
            <a:r>
              <a:rPr lang="lv-LV" baseline="0" dirty="0" smtClean="0"/>
              <a:t>2 (klikšķis) – RB darbības pamatā 4 vērtības:</a:t>
            </a:r>
          </a:p>
          <a:p>
            <a:pPr algn="l"/>
            <a:r>
              <a:rPr lang="lv-LV" baseline="0" dirty="0" smtClean="0"/>
              <a:t>Atbildība</a:t>
            </a:r>
          </a:p>
          <a:p>
            <a:pPr algn="l"/>
            <a:r>
              <a:rPr lang="lv-LV" baseline="0" dirty="0" smtClean="0"/>
              <a:t>Izcilība</a:t>
            </a:r>
          </a:p>
          <a:p>
            <a:pPr algn="l"/>
            <a:r>
              <a:rPr lang="lv-LV" baseline="0" dirty="0" smtClean="0"/>
              <a:t>Attīstība</a:t>
            </a:r>
          </a:p>
          <a:p>
            <a:pPr algn="l"/>
            <a:r>
              <a:rPr lang="lv-LV" baseline="0" dirty="0" smtClean="0"/>
              <a:t>Dzīvesprieks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4F09D-1605-4F63-B4B9-B4BA376572FC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09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Klikšķis – Ir</a:t>
            </a:r>
            <a:r>
              <a:rPr lang="lv-LV" baseline="0" dirty="0" smtClean="0"/>
              <a:t> cilvēki, kas RB atpazīst tikai pēc tās struktūrvienību nosaukumiem.</a:t>
            </a:r>
          </a:p>
          <a:p>
            <a:r>
              <a:rPr lang="lv-LV" dirty="0" smtClean="0"/>
              <a:t>«Cerību māja</a:t>
            </a:r>
            <a:r>
              <a:rPr lang="lv-LV" baseline="0" dirty="0" smtClean="0"/>
              <a:t>» bija pirmā struktūrvienība, un sava nosaukuma aktualitāti tā nav zaudējusi arī šobrīd.</a:t>
            </a:r>
          </a:p>
          <a:p>
            <a:r>
              <a:rPr lang="lv-LV" baseline="0" dirty="0" smtClean="0"/>
              <a:t>«Tā nav māja, kur mēs dzīvojam, tā ir māja, kurā mūs saprot», tā par CM sāka tās klienti.</a:t>
            </a:r>
          </a:p>
          <a:p>
            <a:r>
              <a:rPr lang="lv-LV" baseline="0" dirty="0" smtClean="0"/>
              <a:t>Cerība – tas ir  …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4F09D-1605-4F63-B4B9-B4BA376572F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168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baseline="0" dirty="0" smtClean="0"/>
              <a:t>Pavisam īsi par cilvēkiem, kuriem atbalstu sniedzam.</a:t>
            </a:r>
          </a:p>
          <a:p>
            <a:r>
              <a:rPr lang="lv-LV" baseline="0" dirty="0" smtClean="0"/>
              <a:t>(1 klikšķis) – kopā esam 200</a:t>
            </a:r>
          </a:p>
          <a:p>
            <a:r>
              <a:rPr lang="lv-LV" baseline="0" dirty="0" smtClean="0"/>
              <a:t>(2 klikšķis) – pamatā RB pakalpojumus izmanto cilvēki ar intelektuālās attīstības traucējumiem</a:t>
            </a:r>
          </a:p>
          <a:p>
            <a:r>
              <a:rPr lang="lv-LV" baseline="0" dirty="0" smtClean="0"/>
              <a:t>(3 klikšķis) -  statistika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4F09D-1605-4F63-B4B9-B4BA376572FC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597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baseline="0" dirty="0" smtClean="0"/>
              <a:t>(1 klikšķis) –</a:t>
            </a:r>
          </a:p>
          <a:p>
            <a:r>
              <a:rPr lang="lv-LV" baseline="0" dirty="0" smtClean="0"/>
              <a:t>(2 klikšķis) – </a:t>
            </a:r>
          </a:p>
          <a:p>
            <a:r>
              <a:rPr lang="lv-LV" baseline="0" dirty="0" smtClean="0"/>
              <a:t>(3 klikšķis) - 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4F09D-1605-4F63-B4B9-B4BA376572FC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597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>
                <a:solidFill>
                  <a:schemeClr val="bg1">
                    <a:lumMod val="50000"/>
                  </a:schemeClr>
                </a:solidFill>
              </a:rPr>
              <a:t>Katrs</a:t>
            </a:r>
            <a:r>
              <a:rPr lang="lv-LV" baseline="0" dirty="0" smtClean="0">
                <a:solidFill>
                  <a:schemeClr val="bg1">
                    <a:lumMod val="50000"/>
                  </a:schemeClr>
                </a:solidFill>
              </a:rPr>
              <a:t> teikums ar klikšķi - 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4F09D-1605-4F63-B4B9-B4BA376572FC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806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4F09D-1605-4F63-B4B9-B4BA376572FC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018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…tikai</a:t>
            </a:r>
            <a:r>
              <a:rPr lang="lv-LV" baseline="0" dirty="0" smtClean="0"/>
              <a:t> pirms 100 gadiem </a:t>
            </a:r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4F09D-1605-4F63-B4B9-B4BA376572FC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712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4F09D-1605-4F63-B4B9-B4BA376572FC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944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pattFill prst="ltUpDiag">
            <a:fgClr>
              <a:schemeClr val="tx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F7FE6C-0837-4A18-A3DC-9998F3C6121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3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327C-26B7-4CD1-84F7-0A454818CE61}" type="datetimeFigureOut">
              <a:rPr lang="en-GB" smtClean="0"/>
              <a:pPr/>
              <a:t>07/06/2016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FE6C-0837-4A18-A3DC-9998F3C6121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52399" y="114300"/>
            <a:ext cx="8814047" cy="900336"/>
          </a:xfrm>
          <a:prstGeom prst="rect">
            <a:avLst/>
          </a:prstGeom>
          <a:pattFill prst="ltUpDiag">
            <a:fgClr>
              <a:schemeClr val="tx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81000" y="1145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5631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56F7FE6C-0837-4A18-A3DC-9998F3C6121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1800" spc="150" baseline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353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07/06/2016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 dirty="0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6F7FE6C-0837-4A18-A3DC-9998F3C6121C}" type="slidenum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19973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07/06/2016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F7FE6C-0837-4A18-A3DC-9998F3C6121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551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464646">
                    <a:lumMod val="60000"/>
                    <a:lumOff val="40000"/>
                  </a:srgbClr>
                </a:solidFill>
              </a:rPr>
              <a:t>Page </a:t>
            </a:r>
            <a:r>
              <a:rPr lang="de-DE">
                <a:solidFill>
                  <a:srgbClr val="464646">
                    <a:lumMod val="60000"/>
                    <a:lumOff val="40000"/>
                  </a:srgbClr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464646">
                    <a:lumMod val="60000"/>
                    <a:lumOff val="40000"/>
                  </a:srgbClr>
                </a:solidFill>
              </a:rPr>
              <a:t> </a:t>
            </a:r>
            <a:fld id="{F84AFD08-D30A-470D-B40A-03DBC1563F59}" type="slidenum">
              <a:rPr lang="de-DE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de-DE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215552"/>
      </p:ext>
    </p:extLst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pattFill prst="ltUpDiag">
            <a:fgClr>
              <a:schemeClr val="tx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F7FE6C-0837-4A18-A3DC-9998F3C6121C}" type="slidenum">
              <a:rPr lang="en-GB" smtClean="0">
                <a:solidFill>
                  <a:srgbClr val="464646"/>
                </a:solidFill>
              </a:rPr>
              <a:pPr/>
              <a:t>‹#›</a:t>
            </a:fld>
            <a:endParaRPr lang="en-GB" dirty="0">
              <a:solidFill>
                <a:srgbClr val="464646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3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88639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pattFill prst="ltUpDiag">
            <a:fgClr>
              <a:schemeClr val="tx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F7FE6C-0837-4A18-A3DC-9998F3C6121C}" type="slidenum">
              <a:rPr lang="en-GB" smtClean="0">
                <a:solidFill>
                  <a:srgbClr val="464646"/>
                </a:solidFill>
              </a:rPr>
              <a:pPr/>
              <a:t>‹#›</a:t>
            </a:fld>
            <a:endParaRPr lang="en-GB" dirty="0">
              <a:solidFill>
                <a:srgbClr val="464646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3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2802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pattFill prst="ltUpDiag">
            <a:fgClr>
              <a:schemeClr val="tx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pattFill prst="ltUpDiag">
            <a:fgClr>
              <a:srgbClr val="FFC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F7FE6C-0837-4A18-A3DC-9998F3C6121C}" type="slidenum">
              <a:rPr lang="en-GB" smtClean="0">
                <a:solidFill>
                  <a:srgbClr val="464646"/>
                </a:solidFill>
              </a:rPr>
              <a:pPr/>
              <a:t>‹#›</a:t>
            </a:fld>
            <a:endParaRPr lang="en-GB" dirty="0">
              <a:solidFill>
                <a:srgbClr val="464646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3200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08722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07/06/2016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 dirty="0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6F7FE6C-0837-4A18-A3DC-9998F3C6121C}" type="slidenum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0775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pattFill prst="ltUpDiag">
            <a:fgClr>
              <a:schemeClr val="tx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fld id="{56F7FE6C-0837-4A18-A3DC-9998F3C6121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3200" spc="150" baseline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91681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pattFill prst="ltUpDiag">
            <a:fgClr>
              <a:srgbClr val="FFC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fld id="{56F7FE6C-0837-4A18-A3DC-9998F3C6121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3200" spc="150" baseline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950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327C-26B7-4CD1-84F7-0A454818CE61}" type="datetimeFigureOut">
              <a:rPr lang="en-GB" smtClean="0"/>
              <a:pPr/>
              <a:t>07/06/2016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FE6C-0837-4A18-A3DC-9998F3C6121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52399" y="114300"/>
            <a:ext cx="8814047" cy="900336"/>
          </a:xfrm>
          <a:prstGeom prst="rect">
            <a:avLst/>
          </a:prstGeom>
          <a:pattFill prst="ltUpDiag">
            <a:fgClr>
              <a:schemeClr val="tx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81000" y="1145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69846" y="1095276"/>
            <a:ext cx="8802075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65223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07/06/2016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 dirty="0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6F7FE6C-0837-4A18-A3DC-9998F3C6121C}" type="slidenum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5868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07/06/2016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6F7FE6C-0837-4A18-A3DC-9998F3C6121C}" type="slidenum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3158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07/06/2016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 dirty="0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6F7FE6C-0837-4A18-A3DC-9998F3C6121C}" type="slidenum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8931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07/06/2016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 dirty="0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6F7FE6C-0837-4A18-A3DC-9998F3C6121C}" type="slidenum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69846" y="1095276"/>
            <a:ext cx="8802075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98692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07/06/2016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 dirty="0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6F7FE6C-0837-4A18-A3DC-9998F3C6121C}" type="slidenum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69846" y="1095276"/>
            <a:ext cx="880207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13614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07/06/2016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 dirty="0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6F7FE6C-0837-4A18-A3DC-9998F3C6121C}" type="slidenum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69846" y="1095276"/>
            <a:ext cx="880207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75472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07/06/2016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 dirty="0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6F7FE6C-0837-4A18-A3DC-9998F3C6121C}" type="slidenum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69846" y="1095276"/>
            <a:ext cx="88020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0922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pattFill prst="ltUpDiag">
            <a:fgClr>
              <a:srgbClr val="FFC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buClr>
                <a:schemeClr val="tx2"/>
              </a:buClr>
              <a:defRPr sz="3200"/>
            </a:lvl1pPr>
            <a:lvl2pPr>
              <a:buClr>
                <a:schemeClr val="tx2"/>
              </a:buCl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327C-26B7-4CD1-84F7-0A454818CE61}" type="datetimeFigureOut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07/06/2016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F7FE6C-0837-4A18-A3DC-9998F3C6121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1800" spc="150" baseline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677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56F7FE6C-0837-4A18-A3DC-9998F3C6121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1800" spc="150" baseline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996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07/06/2016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 dirty="0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6F7FE6C-0837-4A18-A3DC-9998F3C6121C}" type="slidenum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070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327C-26B7-4CD1-84F7-0A454818CE61}" type="datetimeFigureOut">
              <a:rPr lang="en-GB" smtClean="0"/>
              <a:pPr/>
              <a:t>07/06/2016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FE6C-0837-4A18-A3DC-9998F3C6121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52399" y="114300"/>
            <a:ext cx="8814047" cy="900336"/>
          </a:xfrm>
          <a:prstGeom prst="rect">
            <a:avLst/>
          </a:prstGeom>
          <a:pattFill prst="ltUpDiag">
            <a:fgClr>
              <a:schemeClr val="tx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81000" y="1145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69846" y="1095276"/>
            <a:ext cx="880207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801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07/06/2016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F7FE6C-0837-4A18-A3DC-9998F3C6121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73733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464646">
                    <a:lumMod val="60000"/>
                    <a:lumOff val="40000"/>
                  </a:srgbClr>
                </a:solidFill>
              </a:rPr>
              <a:t>Page </a:t>
            </a:r>
            <a:r>
              <a:rPr lang="de-DE">
                <a:solidFill>
                  <a:srgbClr val="464646">
                    <a:lumMod val="60000"/>
                    <a:lumOff val="40000"/>
                  </a:srgbClr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464646">
                    <a:lumMod val="60000"/>
                    <a:lumOff val="40000"/>
                  </a:srgbClr>
                </a:solidFill>
              </a:rPr>
              <a:t> </a:t>
            </a:r>
            <a:fld id="{F84AFD08-D30A-470D-B40A-03DBC1563F59}" type="slidenum">
              <a:rPr lang="de-DE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de-DE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898025"/>
      </p:ext>
    </p:extLst>
  </p:cSld>
  <p:clrMapOvr>
    <a:masterClrMapping/>
  </p:clrMapOvr>
  <p:transition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pattFill prst="ltUpDiag">
            <a:fgClr>
              <a:schemeClr val="tx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980728"/>
            <a:ext cx="6705600" cy="57263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F7FE6C-0837-4A18-A3DC-9998F3C6121C}" type="slidenum">
              <a:rPr lang="en-GB" smtClean="0">
                <a:solidFill>
                  <a:srgbClr val="464646"/>
                </a:solidFill>
              </a:rPr>
              <a:pPr/>
              <a:t>‹#›</a:t>
            </a:fld>
            <a:endParaRPr lang="en-GB" dirty="0">
              <a:solidFill>
                <a:srgbClr val="464646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3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8434" name="Picture 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68" y="44624"/>
            <a:ext cx="52578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189525" y="854249"/>
            <a:ext cx="6668475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6891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pattFill prst="ltUpDiag">
            <a:fgClr>
              <a:schemeClr val="tx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pattFill prst="ltUpDiag">
            <a:fgClr>
              <a:srgbClr val="FFC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F7FE6C-0837-4A18-A3DC-9998F3C6121C}" type="slidenum">
              <a:rPr lang="en-GB" smtClean="0">
                <a:solidFill>
                  <a:srgbClr val="464646"/>
                </a:solidFill>
              </a:rPr>
              <a:pPr/>
              <a:t>‹#›</a:t>
            </a:fld>
            <a:endParaRPr lang="en-GB" dirty="0">
              <a:solidFill>
                <a:srgbClr val="464646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3200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50872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07/06/2016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 dirty="0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6F7FE6C-0837-4A18-A3DC-9998F3C6121C}" type="slidenum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4733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pattFill prst="ltUpDiag">
            <a:fgClr>
              <a:schemeClr val="tx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fld id="{56F7FE6C-0837-4A18-A3DC-9998F3C6121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3200" spc="150" baseline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80857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pattFill prst="ltUpDiag">
            <a:fgClr>
              <a:srgbClr val="FFC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fld id="{56F7FE6C-0837-4A18-A3DC-9998F3C6121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3200" spc="150" baseline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55602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07/06/2016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 dirty="0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6F7FE6C-0837-4A18-A3DC-9998F3C6121C}" type="slidenum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9823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07/06/2016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6F7FE6C-0837-4A18-A3DC-9998F3C6121C}" type="slidenum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2893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07/06/2016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 dirty="0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6F7FE6C-0837-4A18-A3DC-9998F3C6121C}" type="slidenum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28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327C-26B7-4CD1-84F7-0A454818CE61}" type="datetimeFigureOut">
              <a:rPr lang="en-GB" smtClean="0"/>
              <a:pPr/>
              <a:t>07/06/2016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FE6C-0837-4A18-A3DC-9998F3C6121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52399" y="114300"/>
            <a:ext cx="8814047" cy="900336"/>
          </a:xfrm>
          <a:prstGeom prst="rect">
            <a:avLst/>
          </a:prstGeom>
          <a:pattFill prst="ltUpDiag">
            <a:fgClr>
              <a:schemeClr val="tx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81000" y="1145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7146" y="1095276"/>
            <a:ext cx="880207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801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07/06/2016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 dirty="0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6F7FE6C-0837-4A18-A3DC-9998F3C6121C}" type="slidenum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69846" y="1095276"/>
            <a:ext cx="8802075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51659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07/06/2016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 dirty="0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6F7FE6C-0837-4A18-A3DC-9998F3C6121C}" type="slidenum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69846" y="1095276"/>
            <a:ext cx="880207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7405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07/06/2016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 dirty="0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6F7FE6C-0837-4A18-A3DC-9998F3C6121C}" type="slidenum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69846" y="1095276"/>
            <a:ext cx="880207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3685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07/06/2016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 dirty="0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6F7FE6C-0837-4A18-A3DC-9998F3C6121C}" type="slidenum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69846" y="1095276"/>
            <a:ext cx="88020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16266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pattFill prst="ltUpDiag">
            <a:fgClr>
              <a:srgbClr val="FFC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buClr>
                <a:schemeClr val="tx2"/>
              </a:buClr>
              <a:defRPr sz="3200"/>
            </a:lvl1pPr>
            <a:lvl2pPr>
              <a:buClr>
                <a:schemeClr val="tx2"/>
              </a:buCl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327C-26B7-4CD1-84F7-0A454818CE61}" type="datetimeFigureOut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07/06/2016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F7FE6C-0837-4A18-A3DC-9998F3C6121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1800" spc="150" baseline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848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56F7FE6C-0837-4A18-A3DC-9998F3C6121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1800" spc="150" baseline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561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07/06/2016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 dirty="0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6F7FE6C-0837-4A18-A3DC-9998F3C6121C}" type="slidenum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17318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07/06/2016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F7FE6C-0837-4A18-A3DC-9998F3C6121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46581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98" name="Picture 90" descr="Titel_Querforma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211" name="Rectangle 3"/>
          <p:cNvSpPr>
            <a:spLocks noChangeArrowheads="1"/>
          </p:cNvSpPr>
          <p:nvPr/>
        </p:nvSpPr>
        <p:spPr bwMode="auto">
          <a:xfrm>
            <a:off x="0" y="4462463"/>
            <a:ext cx="9144000" cy="1849437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lv-LV" sz="2400" smtClean="0">
              <a:solidFill>
                <a:srgbClr val="000000"/>
              </a:solidFill>
            </a:endParaRPr>
          </a:p>
        </p:txBody>
      </p:sp>
      <p:sp>
        <p:nvSpPr>
          <p:cNvPr id="222213" name="Rectangle 5"/>
          <p:cNvSpPr>
            <a:spLocks noGrp="1" noChangeAspect="1" noChangeArrowheads="1"/>
          </p:cNvSpPr>
          <p:nvPr>
            <p:ph type="ctrTitle"/>
          </p:nvPr>
        </p:nvSpPr>
        <p:spPr>
          <a:xfrm>
            <a:off x="161925" y="4462463"/>
            <a:ext cx="8083550" cy="946150"/>
          </a:xfrm>
        </p:spPr>
        <p:txBody>
          <a:bodyPr anchor="b"/>
          <a:lstStyle>
            <a:lvl1pPr>
              <a:defRPr b="1">
                <a:solidFill>
                  <a:srgbClr val="FC6800"/>
                </a:solidFill>
              </a:defRPr>
            </a:lvl1pPr>
          </a:lstStyle>
          <a:p>
            <a:pPr lvl="0"/>
            <a:r>
              <a:rPr lang="en-GB" altLang="lv-LV" noProof="0" smtClean="0"/>
              <a:t>Titelmasterformat durch Klicken bearbeiten</a:t>
            </a:r>
          </a:p>
        </p:txBody>
      </p:sp>
      <p:sp>
        <p:nvSpPr>
          <p:cNvPr id="222214" name="Rectangle 6"/>
          <p:cNvSpPr>
            <a:spLocks noGrp="1" noChangeAspect="1" noChangeArrowheads="1"/>
          </p:cNvSpPr>
          <p:nvPr>
            <p:ph type="subTitle" idx="1"/>
          </p:nvPr>
        </p:nvSpPr>
        <p:spPr>
          <a:xfrm>
            <a:off x="161925" y="5354638"/>
            <a:ext cx="8083550" cy="892175"/>
          </a:xfrm>
        </p:spPr>
        <p:txBody>
          <a:bodyPr/>
          <a:lstStyle>
            <a:lvl1pPr>
              <a:defRPr>
                <a:solidFill>
                  <a:srgbClr val="FC6800"/>
                </a:solidFill>
              </a:defRPr>
            </a:lvl1pPr>
          </a:lstStyle>
          <a:p>
            <a:pPr lvl="0"/>
            <a:r>
              <a:rPr lang="en-GB" altLang="lv-LV" noProof="0" smtClean="0"/>
              <a:t>Formatvorlage des Untertitelmasters durch Klicken bearbeiten</a:t>
            </a:r>
          </a:p>
        </p:txBody>
      </p:sp>
      <p:sp>
        <p:nvSpPr>
          <p:cNvPr id="222215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lv-LV">
              <a:solidFill>
                <a:srgbClr val="000000"/>
              </a:solidFill>
            </a:endParaRPr>
          </a:p>
        </p:txBody>
      </p:sp>
      <p:sp>
        <p:nvSpPr>
          <p:cNvPr id="222216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2771775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lv-LV">
              <a:solidFill>
                <a:srgbClr val="000000"/>
              </a:solidFill>
            </a:endParaRPr>
          </a:p>
        </p:txBody>
      </p:sp>
      <p:sp>
        <p:nvSpPr>
          <p:cNvPr id="222217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667375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069457F-8809-4A4D-8223-844FF8C5F8A3}" type="slidenum">
              <a:rPr lang="en-GB" altLang="lv-LV">
                <a:solidFill>
                  <a:srgbClr val="000000"/>
                </a:solidFill>
              </a:rPr>
              <a:pPr/>
              <a:t>‹#›</a:t>
            </a:fld>
            <a:endParaRPr lang="en-GB" altLang="lv-LV">
              <a:solidFill>
                <a:srgbClr val="000000"/>
              </a:solidFill>
            </a:endParaRPr>
          </a:p>
        </p:txBody>
      </p:sp>
      <p:graphicFrame>
        <p:nvGraphicFramePr>
          <p:cNvPr id="222316" name="Group 108"/>
          <p:cNvGraphicFramePr>
            <a:graphicFrameLocks noGrp="1"/>
          </p:cNvGraphicFramePr>
          <p:nvPr userDrawn="1"/>
        </p:nvGraphicFramePr>
        <p:xfrm>
          <a:off x="0" y="0"/>
          <a:ext cx="9144000" cy="266700"/>
        </p:xfrm>
        <a:graphic>
          <a:graphicData uri="http://schemas.openxmlformats.org/drawingml/2006/table">
            <a:tbl>
              <a:tblPr/>
              <a:tblGrid>
                <a:gridCol w="2051050"/>
                <a:gridCol w="5041900"/>
                <a:gridCol w="2051050"/>
              </a:tblGrid>
              <a:tr h="266700">
                <a:tc>
                  <a:txBody>
                    <a:bodyPr/>
                    <a:lstStyle>
                      <a:lvl1pPr marL="87313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627063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87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lv-LV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GfK Consumer Tracking</a:t>
                      </a:r>
                    </a:p>
                  </a:txBody>
                  <a:tcPr marL="180000" marR="25200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68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lv-LV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GfK Innovation Day                                                           </a:t>
                      </a:r>
                      <a:r>
                        <a:rPr kumimoji="0" lang="en-GB" altLang="lv-LV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Pia Schröder</a:t>
                      </a:r>
                    </a:p>
                  </a:txBody>
                  <a:tcPr marL="180000" marR="252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333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lv-LV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December 12th 2008</a:t>
                      </a:r>
                    </a:p>
                  </a:txBody>
                  <a:tcPr marL="180000" marR="252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6800"/>
                    </a:solidFill>
                  </a:tcPr>
                </a:tc>
              </a:tr>
            </a:tbl>
          </a:graphicData>
        </a:graphic>
      </p:graphicFrame>
      <p:pic>
        <p:nvPicPr>
          <p:cNvPr id="222301" name="Picture 9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5991225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17113"/>
      </p:ext>
    </p:extLst>
  </p:cSld>
  <p:clrMapOvr>
    <a:masterClrMapping/>
  </p:clrMapOvr>
  <p:transition spd="med">
    <p:zoom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lv-LV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lv-LV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38376-F536-4552-85F4-890B0F26CAF4}" type="slidenum">
              <a:rPr lang="en-GB" altLang="lv-LV">
                <a:solidFill>
                  <a:srgbClr val="000000"/>
                </a:solidFill>
              </a:rPr>
              <a:pPr/>
              <a:t>‹#›</a:t>
            </a:fld>
            <a:endParaRPr lang="en-GB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577214"/>
      </p:ext>
    </p:extLst>
  </p:cSld>
  <p:clrMapOvr>
    <a:masterClrMapping/>
  </p:clrMapOvr>
  <p:transition spd="med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327C-26B7-4CD1-84F7-0A454818CE61}" type="datetimeFigureOut">
              <a:rPr lang="en-GB" smtClean="0"/>
              <a:pPr/>
              <a:t>07/06/2016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FE6C-0837-4A18-A3DC-9998F3C6121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52399" y="114300"/>
            <a:ext cx="8814047" cy="900336"/>
          </a:xfrm>
          <a:prstGeom prst="rect">
            <a:avLst/>
          </a:prstGeom>
          <a:pattFill prst="ltUpDiag">
            <a:fgClr>
              <a:schemeClr val="tx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81000" y="1145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69846" y="1095276"/>
            <a:ext cx="88020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8013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lv-LV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lv-LV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3F639-1A57-4461-AB5D-970828AFFD2D}" type="slidenum">
              <a:rPr lang="en-GB" altLang="lv-LV">
                <a:solidFill>
                  <a:srgbClr val="000000"/>
                </a:solidFill>
              </a:rPr>
              <a:pPr/>
              <a:t>‹#›</a:t>
            </a:fld>
            <a:endParaRPr lang="en-GB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585893"/>
      </p:ext>
    </p:extLst>
  </p:cSld>
  <p:clrMapOvr>
    <a:masterClrMapping/>
  </p:clrMapOvr>
  <p:transition spd="med">
    <p:zoom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925" y="1484313"/>
            <a:ext cx="4314825" cy="420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84313"/>
            <a:ext cx="4314825" cy="420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lv-LV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lv-LV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ED2A3-7489-43A5-8857-01171EA0D18B}" type="slidenum">
              <a:rPr lang="en-GB" altLang="lv-LV">
                <a:solidFill>
                  <a:srgbClr val="000000"/>
                </a:solidFill>
              </a:rPr>
              <a:pPr/>
              <a:t>‹#›</a:t>
            </a:fld>
            <a:endParaRPr lang="en-GB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663946"/>
      </p:ext>
    </p:extLst>
  </p:cSld>
  <p:clrMapOvr>
    <a:masterClrMapping/>
  </p:clrMapOvr>
  <p:transition spd="med">
    <p:zoom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lv-LV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lv-LV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C10ADE-C37D-465E-8117-C2618E2B2B2F}" type="slidenum">
              <a:rPr lang="en-GB" altLang="lv-LV">
                <a:solidFill>
                  <a:srgbClr val="000000"/>
                </a:solidFill>
              </a:rPr>
              <a:pPr/>
              <a:t>‹#›</a:t>
            </a:fld>
            <a:endParaRPr lang="en-GB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44361"/>
      </p:ext>
    </p:extLst>
  </p:cSld>
  <p:clrMapOvr>
    <a:masterClrMapping/>
  </p:clrMapOvr>
  <p:transition spd="med">
    <p:zoom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lv-LV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lv-LV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BFACB-9DAE-4306-888C-9BE322BC9B2F}" type="slidenum">
              <a:rPr lang="en-GB" altLang="lv-LV">
                <a:solidFill>
                  <a:srgbClr val="000000"/>
                </a:solidFill>
              </a:rPr>
              <a:pPr/>
              <a:t>‹#›</a:t>
            </a:fld>
            <a:endParaRPr lang="en-GB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31441"/>
      </p:ext>
    </p:extLst>
  </p:cSld>
  <p:clrMapOvr>
    <a:masterClrMapping/>
  </p:clrMapOvr>
  <p:transition spd="med">
    <p:zoom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lv-LV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lv-LV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1053B-9B78-42FE-8AF7-7B3DFD307A2B}" type="slidenum">
              <a:rPr lang="en-GB" altLang="lv-LV">
                <a:solidFill>
                  <a:srgbClr val="000000"/>
                </a:solidFill>
              </a:rPr>
              <a:pPr/>
              <a:t>‹#›</a:t>
            </a:fld>
            <a:endParaRPr lang="en-GB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149435"/>
      </p:ext>
    </p:extLst>
  </p:cSld>
  <p:clrMapOvr>
    <a:masterClrMapping/>
  </p:clrMapOvr>
  <p:transition spd="med">
    <p:zoom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lv-LV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lv-LV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D61B7-EC83-4D45-880A-E8C5DEA71470}" type="slidenum">
              <a:rPr lang="en-GB" altLang="lv-LV">
                <a:solidFill>
                  <a:srgbClr val="000000"/>
                </a:solidFill>
              </a:rPr>
              <a:pPr/>
              <a:t>‹#›</a:t>
            </a:fld>
            <a:endParaRPr lang="en-GB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011083"/>
      </p:ext>
    </p:extLst>
  </p:cSld>
  <p:clrMapOvr>
    <a:masterClrMapping/>
  </p:clrMapOvr>
  <p:transition spd="med">
    <p:zoom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lv-LV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lv-LV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3C8FE-CA02-4DAA-B0C1-5AC3D7E1A1B4}" type="slidenum">
              <a:rPr lang="en-GB" altLang="lv-LV">
                <a:solidFill>
                  <a:srgbClr val="000000"/>
                </a:solidFill>
              </a:rPr>
              <a:pPr/>
              <a:t>‹#›</a:t>
            </a:fld>
            <a:endParaRPr lang="en-GB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97009"/>
      </p:ext>
    </p:extLst>
  </p:cSld>
  <p:clrMapOvr>
    <a:masterClrMapping/>
  </p:clrMapOvr>
  <p:transition spd="med">
    <p:zoom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lv-LV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lv-LV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DEB25-32EE-46CE-94A2-A803CD4C3AE7}" type="slidenum">
              <a:rPr lang="en-GB" altLang="lv-LV">
                <a:solidFill>
                  <a:srgbClr val="000000"/>
                </a:solidFill>
              </a:rPr>
              <a:pPr/>
              <a:t>‹#›</a:t>
            </a:fld>
            <a:endParaRPr lang="en-GB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090022"/>
      </p:ext>
    </p:extLst>
  </p:cSld>
  <p:clrMapOvr>
    <a:masterClrMapping/>
  </p:clrMapOvr>
  <p:transition spd="med">
    <p:zoom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333375"/>
            <a:ext cx="2195512" cy="5354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1925" y="333375"/>
            <a:ext cx="6434138" cy="5354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lv-LV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lv-LV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A72D0-05F9-4E34-9E30-C936B0F0A18F}" type="slidenum">
              <a:rPr lang="en-GB" altLang="lv-LV">
                <a:solidFill>
                  <a:srgbClr val="000000"/>
                </a:solidFill>
              </a:rPr>
              <a:pPr/>
              <a:t>‹#›</a:t>
            </a:fld>
            <a:endParaRPr lang="en-GB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621642"/>
      </p:ext>
    </p:extLst>
  </p:cSld>
  <p:clrMapOvr>
    <a:masterClrMapping/>
  </p:clrMapOvr>
  <p:transition spd="med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327C-26B7-4CD1-84F7-0A454818CE61}" type="datetimeFigureOut">
              <a:rPr lang="en-GB" smtClean="0"/>
              <a:pPr/>
              <a:t>07/06/2016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FE6C-0837-4A18-A3DC-9998F3C6121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81000" y="1145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82546" y="1095276"/>
            <a:ext cx="8802075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235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327C-26B7-4CD1-84F7-0A454818CE61}" type="datetimeFigureOut">
              <a:rPr lang="en-GB" smtClean="0"/>
              <a:pPr/>
              <a:t>07/06/2016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FE6C-0837-4A18-A3DC-9998F3C6121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81000" y="1145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82546" y="1095276"/>
            <a:ext cx="880207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757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327C-26B7-4CD1-84F7-0A454818CE61}" type="datetimeFigureOut">
              <a:rPr lang="en-GB" smtClean="0"/>
              <a:pPr/>
              <a:t>07/06/2016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FE6C-0837-4A18-A3DC-9998F3C6121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81000" y="1145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82546" y="1095276"/>
            <a:ext cx="880207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757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327C-26B7-4CD1-84F7-0A454818CE61}" type="datetimeFigureOut">
              <a:rPr lang="en-GB" smtClean="0"/>
              <a:pPr/>
              <a:t>07/06/2016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FE6C-0837-4A18-A3DC-9998F3C6121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81000" y="1145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82546" y="1095276"/>
            <a:ext cx="88020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757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327C-26B7-4CD1-84F7-0A454818CE61}" type="datetimeFigureOut">
              <a:rPr lang="en-GB" smtClean="0"/>
              <a:pPr/>
              <a:t>07/06/2016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FE6C-0837-4A18-A3DC-9998F3C6121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/>
              <a:pPr/>
              <a:t>07/06/2016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6F7FE6C-0837-4A18-A3DC-9998F3C6121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pattFill prst="ltUpDiag">
            <a:fgClr>
              <a:schemeClr val="tx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327C-26B7-4CD1-84F7-0A454818CE61}" type="datetimeFigureOut">
              <a:rPr lang="en-GB" smtClean="0"/>
              <a:pPr/>
              <a:t>07/06/2016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F7FE6C-0837-4A18-A3DC-9998F3C6121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1800" spc="150" baseline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56F7FE6C-0837-4A18-A3DC-9998F3C6121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1800" spc="150" baseline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/>
              <a:pPr/>
              <a:t>07/06/2016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6F7FE6C-0837-4A18-A3DC-9998F3C612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/>
              <a:pPr/>
              <a:t>07/06/2016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F7FE6C-0837-4A18-A3DC-9998F3C612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pattFill prst="ltUpDiag">
            <a:fgClr>
              <a:schemeClr val="tx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980728"/>
            <a:ext cx="6705600" cy="57263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F7FE6C-0837-4A18-A3DC-9998F3C6121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3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8434" name="Picture 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68" y="44624"/>
            <a:ext cx="52578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189525" y="854249"/>
            <a:ext cx="6668475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8044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pattFill prst="ltUpDiag">
            <a:fgClr>
              <a:schemeClr val="tx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pattFill prst="ltUpDiag">
            <a:fgClr>
              <a:srgbClr val="FFC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F7FE6C-0837-4A18-A3DC-9998F3C6121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3200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5015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/>
              <a:pPr/>
              <a:t>07/06/2016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6F7FE6C-0837-4A18-A3DC-9998F3C6121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93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pattFill prst="ltUpDiag">
            <a:fgClr>
              <a:schemeClr val="tx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fld id="{56F7FE6C-0837-4A18-A3DC-9998F3C6121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3200" spc="150" baseline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8664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pattFill prst="ltUpDiag">
            <a:fgClr>
              <a:srgbClr val="FFC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fld id="{56F7FE6C-0837-4A18-A3DC-9998F3C6121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3200" spc="150" baseline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011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/>
              <a:pPr/>
              <a:t>07/06/2016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6F7FE6C-0837-4A18-A3DC-9998F3C6121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6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pattFill prst="ltUpDiag">
            <a:fgClr>
              <a:schemeClr val="tx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fld id="{56F7FE6C-0837-4A18-A3DC-9998F3C6121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3200" spc="150" baseline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/>
              <a:pPr/>
              <a:t>07/06/2016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6F7FE6C-0837-4A18-A3DC-9998F3C6121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080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/>
              <a:pPr/>
              <a:t>07/06/2016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6F7FE6C-0837-4A18-A3DC-9998F3C6121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031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/>
              <a:pPr/>
              <a:t>07/06/2016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6F7FE6C-0837-4A18-A3DC-9998F3C6121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69846" y="1095276"/>
            <a:ext cx="8802075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8795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/>
              <a:pPr/>
              <a:t>07/06/2016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6F7FE6C-0837-4A18-A3DC-9998F3C6121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69846" y="1095276"/>
            <a:ext cx="880207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7522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/>
              <a:pPr/>
              <a:t>07/06/2016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6F7FE6C-0837-4A18-A3DC-9998F3C6121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69846" y="1095276"/>
            <a:ext cx="880207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5526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/>
              <a:pPr/>
              <a:t>07/06/2016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6F7FE6C-0837-4A18-A3DC-9998F3C6121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69846" y="1095276"/>
            <a:ext cx="88020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5418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pattFill prst="ltUpDiag">
            <a:fgClr>
              <a:srgbClr val="FFC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buClr>
                <a:schemeClr val="tx2"/>
              </a:buClr>
              <a:defRPr sz="3200"/>
            </a:lvl1pPr>
            <a:lvl2pPr>
              <a:buClr>
                <a:schemeClr val="tx2"/>
              </a:buCl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327C-26B7-4CD1-84F7-0A454818CE61}" type="datetimeFigureOut">
              <a:rPr lang="en-GB" smtClean="0"/>
              <a:pPr/>
              <a:t>07/06/2016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F7FE6C-0837-4A18-A3DC-9998F3C6121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1800" spc="150" baseline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270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56F7FE6C-0837-4A18-A3DC-9998F3C6121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1800" spc="150" baseline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735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/>
              <a:pPr/>
              <a:t>07/06/2016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6F7FE6C-0837-4A18-A3DC-9998F3C6121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4960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/>
              <a:pPr/>
              <a:t>07/06/2016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F7FE6C-0837-4A18-A3DC-9998F3C6121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551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/>
              <a:pPr/>
              <a:t>07/06/2016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6F7FE6C-0837-4A18-A3DC-9998F3C6121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pattFill prst="ltUpDiag">
            <a:fgClr>
              <a:schemeClr val="tx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F7FE6C-0837-4A18-A3DC-9998F3C6121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3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4819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pattFill prst="ltUpDiag">
            <a:fgClr>
              <a:schemeClr val="tx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F7FE6C-0837-4A18-A3DC-9998F3C6121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3200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00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/>
              <a:pPr/>
              <a:t>07/06/2016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6F7FE6C-0837-4A18-A3DC-9998F3C6121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274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pattFill prst="ltUpDiag">
            <a:fgClr>
              <a:schemeClr val="tx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fld id="{56F7FE6C-0837-4A18-A3DC-9998F3C6121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3200" spc="150" baseline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3305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fld id="{56F7FE6C-0837-4A18-A3DC-9998F3C6121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3200" spc="150" baseline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2547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/>
              <a:pPr/>
              <a:t>07/06/2016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6F7FE6C-0837-4A18-A3DC-9998F3C6121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961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/>
              <a:pPr/>
              <a:t>07/06/2016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6F7FE6C-0837-4A18-A3DC-9998F3C6121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42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/>
              <a:pPr/>
              <a:t>07/06/2016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6F7FE6C-0837-4A18-A3DC-9998F3C6121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812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/>
              <a:pPr/>
              <a:t>07/06/2016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6F7FE6C-0837-4A18-A3DC-9998F3C6121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69846" y="1095276"/>
            <a:ext cx="8802075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6101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/>
              <a:pPr/>
              <a:t>07/06/2016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6F7FE6C-0837-4A18-A3DC-9998F3C6121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69846" y="1095276"/>
            <a:ext cx="880207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019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/>
              <a:pPr/>
              <a:t>07/06/2016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6F7FE6C-0837-4A18-A3DC-9998F3C6121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/>
              <a:pPr/>
              <a:t>07/06/2016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6F7FE6C-0837-4A18-A3DC-9998F3C6121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69846" y="1095276"/>
            <a:ext cx="880207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674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/>
              <a:pPr/>
              <a:t>07/06/2016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6F7FE6C-0837-4A18-A3DC-9998F3C6121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69846" y="1095276"/>
            <a:ext cx="88020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739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buClr>
                <a:schemeClr val="tx2"/>
              </a:buClr>
              <a:defRPr sz="3200"/>
            </a:lvl1pPr>
            <a:lvl2pPr>
              <a:buClr>
                <a:schemeClr val="tx2"/>
              </a:buCl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327C-26B7-4CD1-84F7-0A454818CE61}" type="datetimeFigureOut">
              <a:rPr lang="en-GB" smtClean="0"/>
              <a:pPr/>
              <a:t>07/06/2016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F7FE6C-0837-4A18-A3DC-9998F3C6121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1800" spc="150" baseline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756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56F7FE6C-0837-4A18-A3DC-9998F3C6121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1800" spc="150" baseline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123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/>
              <a:pPr/>
              <a:t>07/06/2016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6F7FE6C-0837-4A18-A3DC-9998F3C6121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3310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/>
              <a:pPr/>
              <a:t>07/06/2016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F7FE6C-0837-4A18-A3DC-9998F3C6121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686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E796-0409-41D7-A91F-29DB77B00A65}" type="datetimeFigureOut">
              <a:rPr lang="en-GB" smtClean="0"/>
              <a:pPr/>
              <a:t>07/06/2016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AE33-D3D4-4281-A49F-89FBDB34F7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627044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E796-0409-41D7-A91F-29DB77B00A65}" type="datetimeFigureOut">
              <a:rPr lang="en-GB" smtClean="0">
                <a:solidFill>
                  <a:srgbClr val="F8F8F8"/>
                </a:solidFill>
              </a:rPr>
              <a:pPr/>
              <a:t>07/06/2016</a:t>
            </a:fld>
            <a:endParaRPr lang="en-GB">
              <a:solidFill>
                <a:srgbClr val="F8F8F8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01AE33-D3D4-4281-A49F-89FBDB34F734}" type="slidenum">
              <a:rPr lang="en-GB" smtClean="0">
                <a:solidFill>
                  <a:srgbClr val="F8F8F8"/>
                </a:solidFill>
              </a:rPr>
              <a:pPr/>
              <a:t>‹#›</a:t>
            </a:fld>
            <a:endParaRPr lang="en-GB">
              <a:solidFill>
                <a:srgbClr val="F8F8F8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7877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5BDE796-0409-41D7-A91F-29DB77B00A65}" type="datetimeFigureOut">
              <a:rPr lang="en-GB" smtClean="0">
                <a:solidFill>
                  <a:srgbClr val="F8F8F8"/>
                </a:solidFill>
              </a:rPr>
              <a:pPr/>
              <a:t>07/06/2016</a:t>
            </a:fld>
            <a:endParaRPr lang="en-GB">
              <a:solidFill>
                <a:srgbClr val="F8F8F8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D01AE33-D3D4-4281-A49F-89FBDB34F734}" type="slidenum">
              <a:rPr lang="en-GB" smtClean="0">
                <a:solidFill>
                  <a:srgbClr val="F8F8F8"/>
                </a:solidFill>
              </a:rPr>
              <a:pPr/>
              <a:t>‹#›</a:t>
            </a:fld>
            <a:endParaRPr lang="en-GB">
              <a:solidFill>
                <a:srgbClr val="F8F8F8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>
              <a:solidFill>
                <a:srgbClr val="F8F8F8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880621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E796-0409-41D7-A91F-29DB77B00A65}" type="datetimeFigureOut">
              <a:rPr lang="en-GB" smtClean="0">
                <a:solidFill>
                  <a:srgbClr val="F8F8F8"/>
                </a:solidFill>
              </a:rPr>
              <a:pPr/>
              <a:t>07/06/2016</a:t>
            </a:fld>
            <a:endParaRPr lang="en-GB">
              <a:solidFill>
                <a:srgbClr val="F8F8F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8F8F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AE33-D3D4-4281-A49F-89FBDB34F734}" type="slidenum">
              <a:rPr lang="en-GB" smtClean="0">
                <a:solidFill>
                  <a:srgbClr val="F8F8F8"/>
                </a:solidFill>
              </a:rPr>
              <a:pPr/>
              <a:t>‹#›</a:t>
            </a:fld>
            <a:endParaRPr lang="en-GB">
              <a:solidFill>
                <a:srgbClr val="F8F8F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087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/>
              <a:pPr/>
              <a:t>07/06/2016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6F7FE6C-0837-4A18-A3DC-9998F3C6121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813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E796-0409-41D7-A91F-29DB77B00A65}" type="datetimeFigureOut">
              <a:rPr lang="en-GB" smtClean="0">
                <a:solidFill>
                  <a:srgbClr val="F8F8F8"/>
                </a:solidFill>
              </a:rPr>
              <a:pPr/>
              <a:t>07/06/2016</a:t>
            </a:fld>
            <a:endParaRPr lang="en-GB">
              <a:solidFill>
                <a:srgbClr val="F8F8F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8F8F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AE33-D3D4-4281-A49F-89FBDB34F734}" type="slidenum">
              <a:rPr lang="en-GB" smtClean="0">
                <a:solidFill>
                  <a:srgbClr val="F8F8F8"/>
                </a:solidFill>
              </a:rPr>
              <a:pPr/>
              <a:t>‹#›</a:t>
            </a:fld>
            <a:endParaRPr lang="en-GB">
              <a:solidFill>
                <a:srgbClr val="F8F8F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899524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AE33-D3D4-4281-A49F-89FBDB34F734}" type="slidenum">
              <a:rPr lang="en-GB" smtClean="0">
                <a:solidFill>
                  <a:srgbClr val="F8F8F8"/>
                </a:solidFill>
              </a:rPr>
              <a:pPr/>
              <a:t>‹#›</a:t>
            </a:fld>
            <a:endParaRPr lang="en-GB">
              <a:solidFill>
                <a:srgbClr val="F8F8F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8F8F8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E796-0409-41D7-A91F-29DB77B00A65}" type="datetimeFigureOut">
              <a:rPr lang="en-GB" smtClean="0">
                <a:solidFill>
                  <a:srgbClr val="F8F8F8"/>
                </a:solidFill>
              </a:rPr>
              <a:pPr/>
              <a:t>07/06/2016</a:t>
            </a:fld>
            <a:endParaRPr lang="en-GB">
              <a:solidFill>
                <a:srgbClr val="F8F8F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1012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E796-0409-41D7-A91F-29DB77B00A65}" type="datetimeFigureOut">
              <a:rPr lang="en-GB" smtClean="0">
                <a:solidFill>
                  <a:srgbClr val="F8F8F8"/>
                </a:solidFill>
              </a:rPr>
              <a:pPr/>
              <a:t>07/06/2016</a:t>
            </a:fld>
            <a:endParaRPr lang="en-GB">
              <a:solidFill>
                <a:srgbClr val="F8F8F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8F8F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AE33-D3D4-4281-A49F-89FBDB34F734}" type="slidenum">
              <a:rPr lang="en-GB" smtClean="0">
                <a:solidFill>
                  <a:srgbClr val="F8F8F8"/>
                </a:solidFill>
              </a:rPr>
              <a:pPr/>
              <a:t>‹#›</a:t>
            </a:fld>
            <a:endParaRPr lang="en-GB">
              <a:solidFill>
                <a:srgbClr val="F8F8F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899654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E796-0409-41D7-A91F-29DB77B00A65}" type="datetimeFigureOut">
              <a:rPr lang="en-GB" smtClean="0">
                <a:solidFill>
                  <a:srgbClr val="F8F8F8"/>
                </a:solidFill>
              </a:rPr>
              <a:pPr/>
              <a:t>07/06/2016</a:t>
            </a:fld>
            <a:endParaRPr lang="en-GB">
              <a:solidFill>
                <a:srgbClr val="F8F8F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8F8F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AE33-D3D4-4281-A49F-89FBDB34F734}" type="slidenum">
              <a:rPr lang="en-GB" smtClean="0">
                <a:solidFill>
                  <a:srgbClr val="F8F8F8"/>
                </a:solidFill>
              </a:rPr>
              <a:pPr/>
              <a:t>‹#›</a:t>
            </a:fld>
            <a:endParaRPr lang="en-GB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0027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5BDE796-0409-41D7-A91F-29DB77B00A65}" type="datetimeFigureOut">
              <a:rPr lang="en-GB" smtClean="0">
                <a:solidFill>
                  <a:srgbClr val="F8F8F8"/>
                </a:solidFill>
              </a:rPr>
              <a:pPr/>
              <a:t>07/06/2016</a:t>
            </a:fld>
            <a:endParaRPr lang="en-GB">
              <a:solidFill>
                <a:srgbClr val="F8F8F8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D01AE33-D3D4-4281-A49F-89FBDB34F734}" type="slidenum">
              <a:rPr lang="en-GB" smtClean="0">
                <a:solidFill>
                  <a:srgbClr val="F8F8F8"/>
                </a:solidFill>
              </a:rPr>
              <a:pPr/>
              <a:t>‹#›</a:t>
            </a:fld>
            <a:endParaRPr lang="en-GB">
              <a:solidFill>
                <a:srgbClr val="F8F8F8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6823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E796-0409-41D7-A91F-29DB77B00A65}" type="datetimeFigureOut">
              <a:rPr lang="en-GB" smtClean="0">
                <a:solidFill>
                  <a:srgbClr val="F8F8F8"/>
                </a:solidFill>
              </a:rPr>
              <a:pPr/>
              <a:t>07/06/2016</a:t>
            </a:fld>
            <a:endParaRPr lang="en-GB">
              <a:solidFill>
                <a:srgbClr val="F8F8F8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01AE33-D3D4-4281-A49F-89FBDB34F734}" type="slidenum">
              <a:rPr lang="en-GB" smtClean="0">
                <a:solidFill>
                  <a:srgbClr val="F8F8F8"/>
                </a:solidFill>
              </a:rPr>
              <a:pPr/>
              <a:t>‹#›</a:t>
            </a:fld>
            <a:endParaRPr lang="en-GB">
              <a:solidFill>
                <a:srgbClr val="F8F8F8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1791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E796-0409-41D7-A91F-29DB77B00A65}" type="datetimeFigureOut">
              <a:rPr lang="en-GB" smtClean="0">
                <a:solidFill>
                  <a:srgbClr val="F8F8F8"/>
                </a:solidFill>
              </a:rPr>
              <a:pPr/>
              <a:t>07/06/2016</a:t>
            </a:fld>
            <a:endParaRPr lang="en-GB">
              <a:solidFill>
                <a:srgbClr val="F8F8F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8F8F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AE33-D3D4-4281-A49F-89FBDB34F734}" type="slidenum">
              <a:rPr lang="en-GB" smtClean="0">
                <a:solidFill>
                  <a:srgbClr val="F8F8F8"/>
                </a:solidFill>
              </a:rPr>
              <a:pPr/>
              <a:t>‹#›</a:t>
            </a:fld>
            <a:endParaRPr lang="en-GB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2242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E796-0409-41D7-A91F-29DB77B00A65}" type="datetimeFigureOut">
              <a:rPr lang="en-GB" smtClean="0">
                <a:solidFill>
                  <a:srgbClr val="F8F8F8"/>
                </a:solidFill>
              </a:rPr>
              <a:pPr/>
              <a:t>07/06/2016</a:t>
            </a:fld>
            <a:endParaRPr lang="en-GB">
              <a:solidFill>
                <a:srgbClr val="F8F8F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8F8F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AE33-D3D4-4281-A49F-89FBDB34F734}" type="slidenum">
              <a:rPr lang="en-GB" smtClean="0">
                <a:solidFill>
                  <a:srgbClr val="F8F8F8"/>
                </a:solidFill>
              </a:rPr>
              <a:pPr/>
              <a:t>‹#›</a:t>
            </a:fld>
            <a:endParaRPr lang="en-GB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2551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pattFill prst="ltUpDiag">
            <a:fgClr>
              <a:schemeClr val="tx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F7FE6C-0837-4A18-A3DC-9998F3C6121C}" type="slidenum">
              <a:rPr lang="en-GB" smtClean="0">
                <a:solidFill>
                  <a:srgbClr val="464646"/>
                </a:solidFill>
              </a:rPr>
              <a:pPr/>
              <a:t>‹#›</a:t>
            </a:fld>
            <a:endParaRPr lang="en-GB" dirty="0">
              <a:solidFill>
                <a:srgbClr val="464646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3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2694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pattFill prst="ltUpDiag">
            <a:fgClr>
              <a:schemeClr val="tx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F7FE6C-0837-4A18-A3DC-9998F3C6121C}" type="slidenum">
              <a:rPr lang="en-GB" smtClean="0">
                <a:solidFill>
                  <a:srgbClr val="464646"/>
                </a:solidFill>
              </a:rPr>
              <a:pPr/>
              <a:t>‹#›</a:t>
            </a:fld>
            <a:endParaRPr lang="en-GB" dirty="0">
              <a:solidFill>
                <a:srgbClr val="464646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3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089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/>
              <a:pPr/>
              <a:t>07/06/2016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6F7FE6C-0837-4A18-A3DC-9998F3C6121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69846" y="1095276"/>
            <a:ext cx="880207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1487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pattFill prst="ltUpDiag">
            <a:fgClr>
              <a:schemeClr val="tx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pattFill prst="ltUpDiag">
            <a:fgClr>
              <a:srgbClr val="FFC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F7FE6C-0837-4A18-A3DC-9998F3C6121C}" type="slidenum">
              <a:rPr lang="en-GB" smtClean="0">
                <a:solidFill>
                  <a:srgbClr val="464646"/>
                </a:solidFill>
              </a:rPr>
              <a:pPr/>
              <a:t>‹#›</a:t>
            </a:fld>
            <a:endParaRPr lang="en-GB" dirty="0">
              <a:solidFill>
                <a:srgbClr val="464646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3200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0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07/06/2016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 dirty="0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6F7FE6C-0837-4A18-A3DC-9998F3C6121C}" type="slidenum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482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pattFill prst="ltUpDiag">
            <a:fgClr>
              <a:schemeClr val="tx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fld id="{56F7FE6C-0837-4A18-A3DC-9998F3C6121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3200" spc="150" baseline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4275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pattFill prst="ltUpDiag">
            <a:fgClr>
              <a:srgbClr val="FFC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fld id="{56F7FE6C-0837-4A18-A3DC-9998F3C6121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3200" spc="150" baseline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3658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07/06/2016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 dirty="0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6F7FE6C-0837-4A18-A3DC-9998F3C6121C}" type="slidenum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166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07/06/2016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6F7FE6C-0837-4A18-A3DC-9998F3C6121C}" type="slidenum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08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07/06/2016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 dirty="0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6F7FE6C-0837-4A18-A3DC-9998F3C6121C}" type="slidenum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431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07/06/2016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 dirty="0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6F7FE6C-0837-4A18-A3DC-9998F3C6121C}" type="slidenum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69846" y="1095276"/>
            <a:ext cx="8802075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9852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07/06/2016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 dirty="0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6F7FE6C-0837-4A18-A3DC-9998F3C6121C}" type="slidenum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69846" y="1095276"/>
            <a:ext cx="880207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8462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07/06/2016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 dirty="0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6F7FE6C-0837-4A18-A3DC-9998F3C6121C}" type="slidenum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69846" y="1095276"/>
            <a:ext cx="880207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8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/>
              <a:pPr/>
              <a:t>07/06/2016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6F7FE6C-0837-4A18-A3DC-9998F3C6121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69846" y="1095276"/>
            <a:ext cx="880207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1487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07/06/2016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 dirty="0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6F7FE6C-0837-4A18-A3DC-9998F3C6121C}" type="slidenum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69846" y="1095276"/>
            <a:ext cx="88020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3869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pattFill prst="ltUpDiag">
            <a:fgClr>
              <a:srgbClr val="FFC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buClr>
                <a:schemeClr val="tx2"/>
              </a:buClr>
              <a:defRPr sz="3200"/>
            </a:lvl1pPr>
            <a:lvl2pPr>
              <a:buClr>
                <a:schemeClr val="tx2"/>
              </a:buCl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327C-26B7-4CD1-84F7-0A454818CE61}" type="datetimeFigureOut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07/06/2016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F7FE6C-0837-4A18-A3DC-9998F3C6121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1800" spc="150" baseline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562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56F7FE6C-0837-4A18-A3DC-9998F3C6121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1800" spc="150" baseline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488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07/06/2016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 dirty="0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6F7FE6C-0837-4A18-A3DC-9998F3C6121C}" type="slidenum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1019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07/06/2016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F7FE6C-0837-4A18-A3DC-9998F3C6121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114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464646">
                    <a:lumMod val="60000"/>
                    <a:lumOff val="40000"/>
                  </a:srgbClr>
                </a:solidFill>
              </a:rPr>
              <a:t>Page </a:t>
            </a:r>
            <a:r>
              <a:rPr lang="de-DE">
                <a:solidFill>
                  <a:srgbClr val="464646">
                    <a:lumMod val="60000"/>
                    <a:lumOff val="40000"/>
                  </a:srgbClr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464646">
                    <a:lumMod val="60000"/>
                    <a:lumOff val="40000"/>
                  </a:srgbClr>
                </a:solidFill>
              </a:rPr>
              <a:t> </a:t>
            </a:r>
            <a:fld id="{F84AFD08-D30A-470D-B40A-03DBC1563F59}" type="slidenum">
              <a:rPr lang="de-DE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de-DE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527358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pattFill prst="ltUpDiag">
            <a:fgClr>
              <a:schemeClr val="tx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F7FE6C-0837-4A18-A3DC-9998F3C6121C}" type="slidenum">
              <a:rPr lang="en-GB" smtClean="0">
                <a:solidFill>
                  <a:srgbClr val="464646"/>
                </a:solidFill>
              </a:rPr>
              <a:pPr/>
              <a:t>‹#›</a:t>
            </a:fld>
            <a:endParaRPr lang="en-GB" dirty="0">
              <a:solidFill>
                <a:srgbClr val="464646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3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1271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pattFill prst="ltUpDiag">
            <a:fgClr>
              <a:schemeClr val="tx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F7FE6C-0837-4A18-A3DC-9998F3C6121C}" type="slidenum">
              <a:rPr lang="en-GB" smtClean="0">
                <a:solidFill>
                  <a:srgbClr val="464646"/>
                </a:solidFill>
              </a:rPr>
              <a:pPr/>
              <a:t>‹#›</a:t>
            </a:fld>
            <a:endParaRPr lang="en-GB" dirty="0">
              <a:solidFill>
                <a:srgbClr val="464646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3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4125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pattFill prst="ltUpDiag">
            <a:fgClr>
              <a:schemeClr val="tx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pattFill prst="ltUpDiag">
            <a:fgClr>
              <a:srgbClr val="FFC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F7FE6C-0837-4A18-A3DC-9998F3C6121C}" type="slidenum">
              <a:rPr lang="en-GB" smtClean="0">
                <a:solidFill>
                  <a:srgbClr val="464646"/>
                </a:solidFill>
              </a:rPr>
              <a:pPr/>
              <a:t>‹#›</a:t>
            </a:fld>
            <a:endParaRPr lang="en-GB" dirty="0">
              <a:solidFill>
                <a:srgbClr val="464646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3200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07/06/2016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 dirty="0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6F7FE6C-0837-4A18-A3DC-9998F3C6121C}" type="slidenum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65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/>
              <a:pPr/>
              <a:t>07/06/2016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6F7FE6C-0837-4A18-A3DC-9998F3C6121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69846" y="1095276"/>
            <a:ext cx="88020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pattFill prst="ltUpDiag">
            <a:fgClr>
              <a:schemeClr val="tx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fld id="{56F7FE6C-0837-4A18-A3DC-9998F3C6121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3200" spc="150" baseline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72776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pattFill prst="ltUpDiag">
            <a:fgClr>
              <a:srgbClr val="FFC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fld id="{56F7FE6C-0837-4A18-A3DC-9998F3C6121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3200" spc="150" baseline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12741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07/06/2016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 dirty="0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6F7FE6C-0837-4A18-A3DC-9998F3C6121C}" type="slidenum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503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07/06/2016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6F7FE6C-0837-4A18-A3DC-9998F3C6121C}" type="slidenum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1187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07/06/2016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 dirty="0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6F7FE6C-0837-4A18-A3DC-9998F3C6121C}" type="slidenum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5585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07/06/2016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 dirty="0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6F7FE6C-0837-4A18-A3DC-9998F3C6121C}" type="slidenum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69846" y="1095276"/>
            <a:ext cx="8802075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7156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07/06/2016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 dirty="0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6F7FE6C-0837-4A18-A3DC-9998F3C6121C}" type="slidenum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69846" y="1095276"/>
            <a:ext cx="880207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30128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07/06/2016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 dirty="0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6F7FE6C-0837-4A18-A3DC-9998F3C6121C}" type="slidenum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69846" y="1095276"/>
            <a:ext cx="880207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50348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AC327C-26B7-4CD1-84F7-0A454818CE61}" type="datetimeFigureOut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07/06/2016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 dirty="0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6F7FE6C-0837-4A18-A3DC-9998F3C6121C}" type="slidenum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69846" y="1095276"/>
            <a:ext cx="88020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96497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pattFill prst="ltUpDiag">
            <a:fgClr>
              <a:srgbClr val="FFC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buClr>
                <a:schemeClr val="tx2"/>
              </a:buClr>
              <a:defRPr sz="3200"/>
            </a:lvl1pPr>
            <a:lvl2pPr>
              <a:buClr>
                <a:schemeClr val="tx2"/>
              </a:buCl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327C-26B7-4CD1-84F7-0A454818CE61}" type="datetimeFigureOut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07/06/2016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F7FE6C-0837-4A18-A3DC-9998F3C6121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1800" spc="150" baseline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320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1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3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image" Target="../media/image5.wmf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399" y="114300"/>
            <a:ext cx="8814047" cy="9003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1145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D8AC327C-26B7-4CD1-84F7-0A454818CE61}" type="datetimeFigureOut">
              <a:rPr lang="en-GB" smtClean="0"/>
              <a:pPr/>
              <a:t>07/06/2016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56F7FE6C-0837-4A18-A3DC-9998F3C6121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31" r:id="rId6"/>
    <p:sldLayoutId id="2147483832" r:id="rId7"/>
    <p:sldLayoutId id="2147483833" r:id="rId8"/>
    <p:sldLayoutId id="2147483822" r:id="rId9"/>
    <p:sldLayoutId id="2147483828" r:id="rId10"/>
    <p:sldLayoutId id="2147483829" r:id="rId11"/>
    <p:sldLayoutId id="2147483835" r:id="rId12"/>
    <p:sldLayoutId id="2147483834" r:id="rId13"/>
    <p:sldLayoutId id="2147483836" r:id="rId14"/>
    <p:sldLayoutId id="2147483830" r:id="rId15"/>
    <p:sldLayoutId id="2147483837" r:id="rId16"/>
    <p:sldLayoutId id="2147483838" r:id="rId17"/>
    <p:sldLayoutId id="2147483839" r:id="rId18"/>
    <p:sldLayoutId id="2147483823" r:id="rId19"/>
    <p:sldLayoutId id="2147483824" r:id="rId20"/>
    <p:sldLayoutId id="2147483825" r:id="rId21"/>
    <p:sldLayoutId id="2147483826" r:id="rId22"/>
    <p:sldLayoutId id="2147483827" r:id="rId23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 cap="all" spc="200" baseline="0">
          <a:ln>
            <a:noFill/>
          </a:ln>
          <a:solidFill>
            <a:schemeClr val="bg1"/>
          </a:solidFill>
          <a:effectLst/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rgbClr val="FFC000"/>
        </a:buClr>
        <a:buFont typeface="Wingdings 2" pitchFamily="18" charset="2"/>
        <a:buChar char=""/>
        <a:defRPr sz="1800" kern="1200" spc="150" baseline="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548640" indent="-182880" algn="l" defTabSz="914400" rtl="0" eaLnBrk="1" latinLnBrk="0" hangingPunct="1">
        <a:spcBef>
          <a:spcPct val="20000"/>
        </a:spcBef>
        <a:buClr>
          <a:srgbClr val="FFC000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399" y="114300"/>
            <a:ext cx="8814047" cy="9003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1145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D8AC327C-26B7-4CD1-84F7-0A454818CE61}" type="datetimeFigureOut">
              <a:rPr lang="en-GB" smtClean="0"/>
              <a:pPr/>
              <a:t>07/06/2016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56F7FE6C-0837-4A18-A3DC-9998F3C6121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62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66" r:id="rId2"/>
    <p:sldLayoutId id="2147483842" r:id="rId3"/>
    <p:sldLayoutId id="2147483843" r:id="rId4"/>
    <p:sldLayoutId id="2147483865" r:id="rId5"/>
    <p:sldLayoutId id="2147483844" r:id="rId6"/>
    <p:sldLayoutId id="2147483845" r:id="rId7"/>
    <p:sldLayoutId id="2147483846" r:id="rId8"/>
    <p:sldLayoutId id="2147483864" r:id="rId9"/>
    <p:sldLayoutId id="2147483847" r:id="rId10"/>
    <p:sldLayoutId id="2147483848" r:id="rId11"/>
    <p:sldLayoutId id="2147483849" r:id="rId12"/>
    <p:sldLayoutId id="2147483860" r:id="rId13"/>
    <p:sldLayoutId id="2147483861" r:id="rId14"/>
    <p:sldLayoutId id="2147483862" r:id="rId15"/>
    <p:sldLayoutId id="2147483863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 cap="all" spc="200" baseline="0">
          <a:ln>
            <a:noFill/>
          </a:ln>
          <a:solidFill>
            <a:schemeClr val="bg1"/>
          </a:solidFill>
          <a:effectLst/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 2" pitchFamily="18" charset="2"/>
        <a:buChar char=""/>
        <a:defRPr sz="1800" kern="1200" spc="150" baseline="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399" y="114300"/>
            <a:ext cx="8814047" cy="9003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1145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D8AC327C-26B7-4CD1-84F7-0A454818CE61}" type="datetimeFigureOut">
              <a:rPr lang="en-GB" smtClean="0"/>
              <a:pPr/>
              <a:t>07/06/2016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56F7FE6C-0837-4A18-A3DC-9998F3C6121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40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  <p:sldLayoutId id="2147483884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 cap="all" spc="200" baseline="0">
          <a:ln>
            <a:noFill/>
          </a:ln>
          <a:solidFill>
            <a:schemeClr val="bg1"/>
          </a:solidFill>
          <a:effectLst/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 2" pitchFamily="18" charset="2"/>
        <a:buChar char=""/>
        <a:defRPr sz="1800" kern="1200" spc="150" baseline="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5BDE796-0409-41D7-A91F-29DB77B00A65}" type="datetimeFigureOut">
              <a:rPr lang="en-GB" smtClean="0">
                <a:solidFill>
                  <a:srgbClr val="F8F8F8"/>
                </a:solidFill>
              </a:rPr>
              <a:pPr/>
              <a:t>07/06/2016</a:t>
            </a:fld>
            <a:endParaRPr lang="en-GB">
              <a:solidFill>
                <a:srgbClr val="F8F8F8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>
              <a:solidFill>
                <a:srgbClr val="F8F8F8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D01AE33-D3D4-4281-A49F-89FBDB34F734}" type="slidenum">
              <a:rPr lang="en-GB" smtClean="0">
                <a:solidFill>
                  <a:srgbClr val="F8F8F8"/>
                </a:solidFill>
              </a:rPr>
              <a:pPr/>
              <a:t>‹#›</a:t>
            </a:fld>
            <a:endParaRPr lang="en-GB">
              <a:solidFill>
                <a:srgbClr val="F8F8F8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143241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399" y="114300"/>
            <a:ext cx="8814047" cy="9003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1145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D8AC327C-26B7-4CD1-84F7-0A454818CE61}" type="datetimeFigureOut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07/06/2016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en-GB" dirty="0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56F7FE6C-0837-4A18-A3DC-9998F3C6121C}" type="slidenum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7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  <p:sldLayoutId id="2147483915" r:id="rId18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 cap="all" spc="200" baseline="0">
          <a:ln>
            <a:noFill/>
          </a:ln>
          <a:solidFill>
            <a:schemeClr val="bg1"/>
          </a:solidFill>
          <a:effectLst/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 2" pitchFamily="18" charset="2"/>
        <a:buChar char=""/>
        <a:defRPr sz="1800" kern="1200" spc="150" baseline="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399" y="114300"/>
            <a:ext cx="8814047" cy="9003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1145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D8AC327C-26B7-4CD1-84F7-0A454818CE61}" type="datetimeFigureOut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07/06/2016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en-GB" dirty="0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56F7FE6C-0837-4A18-A3DC-9998F3C6121C}" type="slidenum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35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  <p:sldLayoutId id="2147483932" r:id="rId16"/>
    <p:sldLayoutId id="2147483933" r:id="rId17"/>
    <p:sldLayoutId id="2147483934" r:id="rId18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 cap="all" spc="200" baseline="0">
          <a:ln>
            <a:noFill/>
          </a:ln>
          <a:solidFill>
            <a:schemeClr val="bg1"/>
          </a:solidFill>
          <a:effectLst/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 2" pitchFamily="18" charset="2"/>
        <a:buChar char=""/>
        <a:defRPr sz="1800" kern="1200" spc="150" baseline="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399" y="114300"/>
            <a:ext cx="8814047" cy="9003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1145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D8AC327C-26B7-4CD1-84F7-0A454818CE61}" type="datetimeFigureOut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07/06/2016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en-GB" dirty="0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56F7FE6C-0837-4A18-A3DC-9998F3C6121C}" type="slidenum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47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  <p:sldLayoutId id="2147483953" r:id="rId18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 cap="all" spc="200" baseline="0">
          <a:ln>
            <a:noFill/>
          </a:ln>
          <a:solidFill>
            <a:schemeClr val="bg1"/>
          </a:solidFill>
          <a:effectLst/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 2" pitchFamily="18" charset="2"/>
        <a:buChar char=""/>
        <a:defRPr sz="1800" kern="1200" spc="150" baseline="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399" y="114300"/>
            <a:ext cx="8814047" cy="9003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1145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D8AC327C-26B7-4CD1-84F7-0A454818CE61}" type="datetimeFigureOut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07/06/2016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en-GB" dirty="0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56F7FE6C-0837-4A18-A3DC-9998F3C6121C}" type="slidenum">
              <a:rPr lang="en-GB" smtClean="0">
                <a:solidFill>
                  <a:srgbClr val="46464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464646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78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 cap="all" spc="200" baseline="0">
          <a:ln>
            <a:noFill/>
          </a:ln>
          <a:solidFill>
            <a:schemeClr val="bg1"/>
          </a:solidFill>
          <a:effectLst/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 2" pitchFamily="18" charset="2"/>
        <a:buChar char=""/>
        <a:defRPr sz="1800" kern="1200" spc="150" baseline="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ChangeArrowheads="1"/>
          </p:cNvSpPr>
          <p:nvPr/>
        </p:nvSpPr>
        <p:spPr bwMode="auto">
          <a:xfrm>
            <a:off x="0" y="0"/>
            <a:ext cx="9144000" cy="127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lv-LV" sz="2400" smtClean="0">
              <a:solidFill>
                <a:srgbClr val="000000"/>
              </a:solidFill>
            </a:endParaRPr>
          </a:p>
        </p:txBody>
      </p:sp>
      <p:sp>
        <p:nvSpPr>
          <p:cNvPr id="221187" name="Rectangle 3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61925" y="333375"/>
            <a:ext cx="86741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lv-LV" smtClean="0"/>
              <a:t>Titelmasterformat durch Klicken bearbeiten</a:t>
            </a:r>
          </a:p>
        </p:txBody>
      </p:sp>
      <p:sp>
        <p:nvSpPr>
          <p:cNvPr id="221188" name="Rectangle 4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61925" y="1484313"/>
            <a:ext cx="8782050" cy="420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lv-LV" smtClean="0"/>
              <a:t>Textmasterformate durch Klicken bearbeiten</a:t>
            </a:r>
          </a:p>
          <a:p>
            <a:pPr lvl="1"/>
            <a:r>
              <a:rPr lang="en-GB" altLang="lv-LV" smtClean="0"/>
              <a:t>Zweite Ebene</a:t>
            </a:r>
          </a:p>
          <a:p>
            <a:pPr lvl="2"/>
            <a:r>
              <a:rPr lang="en-GB" altLang="lv-LV" smtClean="0"/>
              <a:t>Dritte Ebene</a:t>
            </a:r>
          </a:p>
          <a:p>
            <a:pPr lvl="3"/>
            <a:r>
              <a:rPr lang="en-GB" altLang="lv-LV" smtClean="0"/>
              <a:t>Vierte Ebene</a:t>
            </a:r>
          </a:p>
          <a:p>
            <a:pPr lvl="4"/>
            <a:r>
              <a:rPr lang="en-GB" altLang="lv-LV" smtClean="0"/>
              <a:t>Fünfte Ebene</a:t>
            </a:r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lv-LV" smtClean="0">
              <a:solidFill>
                <a:srgbClr val="000000"/>
              </a:solidFill>
            </a:endParaRP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7313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lv-LV" smtClean="0">
              <a:solidFill>
                <a:srgbClr val="000000"/>
              </a:solidFill>
            </a:endParaRPr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40425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8B5658-4091-4FC3-B165-2A673D9808D4}" type="slidenum">
              <a:rPr lang="en-GB" altLang="lv-LV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lv-LV" smtClean="0">
              <a:solidFill>
                <a:srgbClr val="000000"/>
              </a:solidFill>
            </a:endParaRPr>
          </a:p>
        </p:txBody>
      </p:sp>
      <p:sp>
        <p:nvSpPr>
          <p:cNvPr id="221193" name="Line 9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9525">
            <a:solidFill>
              <a:srgbClr val="FC68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lv-LV" sz="2400" smtClean="0">
              <a:solidFill>
                <a:srgbClr val="000000"/>
              </a:solidFill>
            </a:endParaRPr>
          </a:p>
        </p:txBody>
      </p:sp>
      <p:sp>
        <p:nvSpPr>
          <p:cNvPr id="221194" name="Text Box 10"/>
          <p:cNvSpPr txBox="1">
            <a:spLocks noChangeArrowheads="1"/>
          </p:cNvSpPr>
          <p:nvPr/>
        </p:nvSpPr>
        <p:spPr bwMode="auto">
          <a:xfrm>
            <a:off x="8928100" y="1268413"/>
            <a:ext cx="215900" cy="144462"/>
          </a:xfrm>
          <a:prstGeom prst="rect">
            <a:avLst/>
          </a:prstGeom>
          <a:solidFill>
            <a:srgbClr val="FC6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fld id="{794AC398-F3D9-46DD-BDCB-83D2308B144A}" type="slidenum">
              <a:rPr lang="en-GB" altLang="lv-LV" sz="900" smtClean="0">
                <a:solidFill>
                  <a:srgbClr val="EBEEEE"/>
                </a:solidFill>
              </a:rPr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altLang="lv-LV" sz="900" smtClean="0">
              <a:solidFill>
                <a:srgbClr val="EBEEEE"/>
              </a:solidFill>
            </a:endParaRPr>
          </a:p>
        </p:txBody>
      </p:sp>
      <p:graphicFrame>
        <p:nvGraphicFramePr>
          <p:cNvPr id="221269" name="Group 85"/>
          <p:cNvGraphicFramePr>
            <a:graphicFrameLocks noGrp="1"/>
          </p:cNvGraphicFramePr>
          <p:nvPr userDrawn="1"/>
        </p:nvGraphicFramePr>
        <p:xfrm>
          <a:off x="0" y="0"/>
          <a:ext cx="9144000" cy="266700"/>
        </p:xfrm>
        <a:graphic>
          <a:graphicData uri="http://schemas.openxmlformats.org/drawingml/2006/table">
            <a:tbl>
              <a:tblPr/>
              <a:tblGrid>
                <a:gridCol w="2051050"/>
                <a:gridCol w="5041900"/>
                <a:gridCol w="2051050"/>
              </a:tblGrid>
              <a:tr h="266700">
                <a:tc>
                  <a:txBody>
                    <a:bodyPr/>
                    <a:lstStyle>
                      <a:lvl1pPr marL="87313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627063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87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lv-LV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GfK Consumer Tracking</a:t>
                      </a:r>
                    </a:p>
                  </a:txBody>
                  <a:tcPr marL="180000" marR="25200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68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lv-LV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Simulationen von Preisveränderungen: Der Price Performance Planner </a:t>
                      </a:r>
                      <a:endParaRPr kumimoji="0" lang="en-GB" altLang="lv-LV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252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333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lv-LV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Mafo Leiter Tagung 2008</a:t>
                      </a:r>
                    </a:p>
                  </a:txBody>
                  <a:tcPr marL="180000" marR="252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6800"/>
                    </a:solidFill>
                  </a:tcPr>
                </a:tc>
              </a:tr>
            </a:tbl>
          </a:graphicData>
        </a:graphic>
      </p:graphicFrame>
      <p:pic>
        <p:nvPicPr>
          <p:cNvPr id="221282" name="Picture 98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5991225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25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ransition spd="med">
    <p:zoom/>
  </p:transition>
  <p:txStyles>
    <p:titleStyle>
      <a:lvl1pPr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Tahoma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tabLst>
          <a:tab pos="0" algn="l"/>
          <a:tab pos="261938" algn="l"/>
          <a:tab pos="623888" algn="l"/>
          <a:tab pos="812800" algn="l"/>
          <a:tab pos="987425" algn="l"/>
          <a:tab pos="1160463" algn="l"/>
          <a:tab pos="1349375" algn="l"/>
          <a:tab pos="1524000" algn="l"/>
        </a:tabLs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39738" indent="-187325" algn="l" rtl="0" fontAlgn="base">
        <a:spcBef>
          <a:spcPct val="20000"/>
        </a:spcBef>
        <a:spcAft>
          <a:spcPct val="0"/>
        </a:spcAft>
        <a:tabLst>
          <a:tab pos="0" algn="l"/>
          <a:tab pos="261938" algn="l"/>
          <a:tab pos="623888" algn="l"/>
          <a:tab pos="812800" algn="l"/>
          <a:tab pos="987425" algn="l"/>
          <a:tab pos="1160463" algn="l"/>
          <a:tab pos="1349375" algn="l"/>
          <a:tab pos="1524000" algn="l"/>
        </a:tabLst>
        <a:defRPr>
          <a:solidFill>
            <a:schemeClr val="tx1"/>
          </a:solidFill>
          <a:latin typeface="+mn-lt"/>
        </a:defRPr>
      </a:lvl2pPr>
      <a:lvl3pPr marL="808038" indent="-188913" algn="l" rtl="0" fontAlgn="base">
        <a:spcBef>
          <a:spcPct val="20000"/>
        </a:spcBef>
        <a:spcAft>
          <a:spcPct val="0"/>
        </a:spcAft>
        <a:tabLst>
          <a:tab pos="0" algn="l"/>
          <a:tab pos="261938" algn="l"/>
          <a:tab pos="623888" algn="l"/>
          <a:tab pos="812800" algn="l"/>
          <a:tab pos="987425" algn="l"/>
          <a:tab pos="1160463" algn="l"/>
          <a:tab pos="1349375" algn="l"/>
          <a:tab pos="1524000" algn="l"/>
        </a:tabLst>
        <a:defRPr>
          <a:solidFill>
            <a:schemeClr val="tx1"/>
          </a:solidFill>
          <a:latin typeface="+mn-lt"/>
        </a:defRPr>
      </a:lvl3pPr>
      <a:lvl4pPr marL="1160463" indent="-173038" algn="l" rtl="0" fontAlgn="base">
        <a:spcBef>
          <a:spcPct val="20000"/>
        </a:spcBef>
        <a:spcAft>
          <a:spcPct val="0"/>
        </a:spcAft>
        <a:tabLst>
          <a:tab pos="0" algn="l"/>
          <a:tab pos="261938" algn="l"/>
          <a:tab pos="623888" algn="l"/>
          <a:tab pos="812800" algn="l"/>
          <a:tab pos="987425" algn="l"/>
          <a:tab pos="1160463" algn="l"/>
          <a:tab pos="1349375" algn="l"/>
          <a:tab pos="1524000" algn="l"/>
        </a:tabLst>
        <a:defRPr>
          <a:solidFill>
            <a:schemeClr val="tx1"/>
          </a:solidFill>
          <a:latin typeface="+mn-lt"/>
        </a:defRPr>
      </a:lvl4pPr>
      <a:lvl5pPr marL="1524000" indent="-174625" algn="l" rtl="0" fontAlgn="base">
        <a:spcBef>
          <a:spcPct val="20000"/>
        </a:spcBef>
        <a:spcAft>
          <a:spcPct val="0"/>
        </a:spcAft>
        <a:tabLst>
          <a:tab pos="0" algn="l"/>
          <a:tab pos="261938" algn="l"/>
          <a:tab pos="623888" algn="l"/>
          <a:tab pos="812800" algn="l"/>
          <a:tab pos="987425" algn="l"/>
          <a:tab pos="1160463" algn="l"/>
          <a:tab pos="1349375" algn="l"/>
          <a:tab pos="1524000" algn="l"/>
        </a:tabLst>
        <a:defRPr>
          <a:solidFill>
            <a:schemeClr val="tx1"/>
          </a:solidFill>
          <a:latin typeface="+mn-lt"/>
        </a:defRPr>
      </a:lvl5pPr>
      <a:lvl6pPr marL="1981200" indent="-174625" algn="l" rtl="0" fontAlgn="base">
        <a:spcBef>
          <a:spcPct val="20000"/>
        </a:spcBef>
        <a:spcAft>
          <a:spcPct val="0"/>
        </a:spcAft>
        <a:tabLst>
          <a:tab pos="0" algn="l"/>
          <a:tab pos="261938" algn="l"/>
          <a:tab pos="623888" algn="l"/>
          <a:tab pos="812800" algn="l"/>
          <a:tab pos="987425" algn="l"/>
          <a:tab pos="1160463" algn="l"/>
          <a:tab pos="1349375" algn="l"/>
          <a:tab pos="1524000" algn="l"/>
        </a:tabLst>
        <a:defRPr>
          <a:solidFill>
            <a:schemeClr val="tx1"/>
          </a:solidFill>
          <a:latin typeface="+mn-lt"/>
        </a:defRPr>
      </a:lvl6pPr>
      <a:lvl7pPr marL="2438400" indent="-174625" algn="l" rtl="0" fontAlgn="base">
        <a:spcBef>
          <a:spcPct val="20000"/>
        </a:spcBef>
        <a:spcAft>
          <a:spcPct val="0"/>
        </a:spcAft>
        <a:tabLst>
          <a:tab pos="0" algn="l"/>
          <a:tab pos="261938" algn="l"/>
          <a:tab pos="623888" algn="l"/>
          <a:tab pos="812800" algn="l"/>
          <a:tab pos="987425" algn="l"/>
          <a:tab pos="1160463" algn="l"/>
          <a:tab pos="1349375" algn="l"/>
          <a:tab pos="1524000" algn="l"/>
        </a:tabLst>
        <a:defRPr>
          <a:solidFill>
            <a:schemeClr val="tx1"/>
          </a:solidFill>
          <a:latin typeface="+mn-lt"/>
        </a:defRPr>
      </a:lvl7pPr>
      <a:lvl8pPr marL="2895600" indent="-174625" algn="l" rtl="0" fontAlgn="base">
        <a:spcBef>
          <a:spcPct val="20000"/>
        </a:spcBef>
        <a:spcAft>
          <a:spcPct val="0"/>
        </a:spcAft>
        <a:tabLst>
          <a:tab pos="0" algn="l"/>
          <a:tab pos="261938" algn="l"/>
          <a:tab pos="623888" algn="l"/>
          <a:tab pos="812800" algn="l"/>
          <a:tab pos="987425" algn="l"/>
          <a:tab pos="1160463" algn="l"/>
          <a:tab pos="1349375" algn="l"/>
          <a:tab pos="1524000" algn="l"/>
        </a:tabLst>
        <a:defRPr>
          <a:solidFill>
            <a:schemeClr val="tx1"/>
          </a:solidFill>
          <a:latin typeface="+mn-lt"/>
        </a:defRPr>
      </a:lvl8pPr>
      <a:lvl9pPr marL="3352800" indent="-174625" algn="l" rtl="0" fontAlgn="base">
        <a:spcBef>
          <a:spcPct val="20000"/>
        </a:spcBef>
        <a:spcAft>
          <a:spcPct val="0"/>
        </a:spcAft>
        <a:tabLst>
          <a:tab pos="0" algn="l"/>
          <a:tab pos="261938" algn="l"/>
          <a:tab pos="623888" algn="l"/>
          <a:tab pos="812800" algn="l"/>
          <a:tab pos="987425" algn="l"/>
          <a:tab pos="1160463" algn="l"/>
          <a:tab pos="1349375" algn="l"/>
          <a:tab pos="1524000" algn="l"/>
        </a:tabLst>
        <a:defRPr>
          <a:solidFill>
            <a:schemeClr val="tx1"/>
          </a:solidFill>
          <a:latin typeface="+mn-lt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8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2.wdp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oleObject" Target="../embeddings/oleObject3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3.emf"/><Relationship Id="rId4" Type="http://schemas.openxmlformats.org/officeDocument/2006/relationships/image" Target="../media/image15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e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e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9.emf"/><Relationship Id="rId5" Type="http://schemas.microsoft.com/office/2007/relationships/hdphoto" Target="../media/hdphoto1.wdp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0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jpeg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3.wdp"/><Relationship Id="rId5" Type="http://schemas.openxmlformats.org/officeDocument/2006/relationships/image" Target="../media/image24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lv-LV" altLang="lv-LV" dirty="0" smtClean="0"/>
              <a:t>`</a:t>
            </a:r>
            <a:endParaRPr lang="en-GB" altLang="lv-LV" dirty="0"/>
          </a:p>
        </p:txBody>
      </p:sp>
      <p:sp>
        <p:nvSpPr>
          <p:cNvPr id="831491" name="Rectangle 3"/>
          <p:cNvSpPr>
            <a:spLocks noGrp="1"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tabLst/>
            </a:pPr>
            <a:endParaRPr lang="en-GB" altLang="lv-LV"/>
          </a:p>
        </p:txBody>
      </p:sp>
      <p:pic>
        <p:nvPicPr>
          <p:cNvPr id="831492" name="Picture 4" descr="hands-full-fram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1495" name="Rectangle 7"/>
          <p:cNvSpPr>
            <a:spLocks noChangeAspect="1" noChangeArrowheads="1"/>
          </p:cNvSpPr>
          <p:nvPr/>
        </p:nvSpPr>
        <p:spPr bwMode="auto">
          <a:xfrm>
            <a:off x="161925" y="4138613"/>
            <a:ext cx="80835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defRPr sz="2200" b="1">
                <a:solidFill>
                  <a:srgbClr val="FC6800"/>
                </a:solidFill>
                <a:latin typeface="Tahoma" pitchFamily="34" charset="0"/>
              </a:defRPr>
            </a:lvl1pPr>
            <a:lvl2pPr>
              <a:defRPr sz="2200" b="1">
                <a:solidFill>
                  <a:srgbClr val="FC6800"/>
                </a:solidFill>
                <a:latin typeface="Tahoma" pitchFamily="34" charset="0"/>
              </a:defRPr>
            </a:lvl2pPr>
            <a:lvl3pPr>
              <a:defRPr sz="2200" b="1">
                <a:solidFill>
                  <a:srgbClr val="FC6800"/>
                </a:solidFill>
                <a:latin typeface="Tahoma" pitchFamily="34" charset="0"/>
              </a:defRPr>
            </a:lvl3pPr>
            <a:lvl4pPr>
              <a:defRPr sz="2200" b="1">
                <a:solidFill>
                  <a:srgbClr val="FC6800"/>
                </a:solidFill>
                <a:latin typeface="Tahoma" pitchFamily="34" charset="0"/>
              </a:defRPr>
            </a:lvl4pPr>
            <a:lvl5pPr>
              <a:defRPr sz="2200" b="1">
                <a:solidFill>
                  <a:srgbClr val="FC6800"/>
                </a:solidFill>
                <a:latin typeface="Tahoma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C6800"/>
                </a:solidFill>
                <a:latin typeface="Tahoma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C6800"/>
                </a:solidFill>
                <a:latin typeface="Tahoma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C6800"/>
                </a:solidFill>
                <a:latin typeface="Tahoma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C6800"/>
                </a:solidFill>
                <a:latin typeface="Tahoma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lv-LV" sz="4800" dirty="0" smtClean="0">
                <a:solidFill>
                  <a:srgbClr val="EBEEEE"/>
                </a:solidFill>
              </a:rPr>
              <a:t/>
            </a:r>
            <a:br>
              <a:rPr lang="de-DE" altLang="lv-LV" sz="4800" dirty="0" smtClean="0">
                <a:solidFill>
                  <a:srgbClr val="EBEEEE"/>
                </a:solidFill>
              </a:rPr>
            </a:br>
            <a:r>
              <a:rPr lang="de-DE" altLang="lv-LV" sz="4800" dirty="0" smtClean="0">
                <a:solidFill>
                  <a:srgbClr val="EBEEEE"/>
                </a:solidFill>
              </a:rPr>
              <a:t/>
            </a:r>
            <a:br>
              <a:rPr lang="de-DE" altLang="lv-LV" sz="4800" dirty="0" smtClean="0">
                <a:solidFill>
                  <a:srgbClr val="EBEEEE"/>
                </a:solidFill>
              </a:rPr>
            </a:br>
            <a:endParaRPr lang="de-DE" altLang="lv-LV" sz="4800" dirty="0" smtClean="0">
              <a:solidFill>
                <a:srgbClr val="EBEEEE"/>
              </a:solidFill>
            </a:endParaRPr>
          </a:p>
        </p:txBody>
      </p:sp>
      <p:sp>
        <p:nvSpPr>
          <p:cNvPr id="831496" name="Text Box 8"/>
          <p:cNvSpPr txBox="1">
            <a:spLocks noChangeArrowheads="1"/>
          </p:cNvSpPr>
          <p:nvPr/>
        </p:nvSpPr>
        <p:spPr bwMode="auto">
          <a:xfrm>
            <a:off x="444624" y="5890046"/>
            <a:ext cx="535151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lv-LV" altLang="lv-LV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Māris Grāvis</a:t>
            </a:r>
            <a:endParaRPr lang="de-DE" altLang="lv-LV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lv-LV" altLang="lv-LV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Valdes priekšsēdētājs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lv-LV" altLang="lv-LV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Biedrība «Rīgas pilsētas «Rūpju bērns»» </a:t>
            </a:r>
            <a:endParaRPr lang="de-DE" altLang="lv-LV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-3244" y="2822352"/>
            <a:ext cx="9144000" cy="2982912"/>
          </a:xfrm>
          <a:prstGeom prst="roundRect">
            <a:avLst>
              <a:gd name="adj" fmla="val 0"/>
            </a:avLst>
          </a:prstGeom>
          <a:solidFill>
            <a:srgbClr val="333333">
              <a:alpha val="4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F6601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30352" tIns="0"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660C"/>
              </a:buClr>
              <a:buFont typeface="Wingdings" pitchFamily="2" charset="2"/>
              <a:buNone/>
            </a:pPr>
            <a:endParaRPr lang="lv-LV" altLang="lv-LV" sz="2800" b="1" dirty="0" smtClean="0">
              <a:solidFill>
                <a:srgbClr val="FF8D3F"/>
              </a:solidFill>
              <a:cs typeface="Arial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660C"/>
              </a:buClr>
              <a:buFont typeface="Wingdings" pitchFamily="2" charset="2"/>
              <a:buNone/>
            </a:pPr>
            <a:r>
              <a:rPr lang="lv-LV" altLang="lv-LV" sz="2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Biedrības «Rūpju bērns» pieredze sekmīgai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660C"/>
              </a:buClr>
              <a:buFont typeface="Wingdings" pitchFamily="2" charset="2"/>
              <a:buNone/>
            </a:pPr>
            <a:r>
              <a:rPr lang="lv-LV" altLang="lv-LV" sz="2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deinstitucionalizācijas īstenošanai.</a:t>
            </a:r>
            <a:endParaRPr lang="de-DE" altLang="lv-LV" sz="24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660C"/>
              </a:buClr>
              <a:buFont typeface="Wingdings" pitchFamily="2" charset="2"/>
              <a:buNone/>
            </a:pPr>
            <a:endParaRPr lang="lv-LV" altLang="lv-LV" sz="2400" b="1" dirty="0" smtClean="0">
              <a:solidFill>
                <a:srgbClr val="FBE0C5"/>
              </a:solidFill>
              <a:cs typeface="Arial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660C"/>
              </a:buClr>
              <a:buFont typeface="Wingdings" pitchFamily="2" charset="2"/>
              <a:buNone/>
            </a:pPr>
            <a:r>
              <a:rPr lang="lv-LV" altLang="lv-LV" sz="2400" b="1" dirty="0" smtClean="0">
                <a:solidFill>
                  <a:srgbClr val="FBE0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KONFERENCE</a:t>
            </a:r>
            <a:endParaRPr lang="en-US" altLang="lv-LV" sz="2400" b="1" dirty="0" smtClean="0">
              <a:solidFill>
                <a:srgbClr val="FBE0C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660C"/>
              </a:buClr>
              <a:buFont typeface="Wingdings" pitchFamily="2" charset="2"/>
              <a:buNone/>
            </a:pPr>
            <a:r>
              <a:rPr lang="lv-LV" altLang="lv-LV" sz="2400" b="1" dirty="0" smtClean="0">
                <a:solidFill>
                  <a:srgbClr val="FBE0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«Deinstitucionalizācija – Vai vēl tālu?» </a:t>
            </a:r>
            <a:endParaRPr lang="en-US" altLang="lv-LV" sz="2400" b="1" dirty="0" smtClean="0">
              <a:solidFill>
                <a:srgbClr val="FBE0C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660C"/>
              </a:buClr>
              <a:buFont typeface="Wingdings" pitchFamily="2" charset="2"/>
              <a:buNone/>
            </a:pPr>
            <a:endParaRPr lang="en-US" altLang="lv-LV" sz="2400" b="1" dirty="0" smtClean="0">
              <a:solidFill>
                <a:srgbClr val="FBE0C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660C"/>
              </a:buClr>
              <a:buFont typeface="Wingdings" pitchFamily="2" charset="2"/>
              <a:buNone/>
            </a:pPr>
            <a:r>
              <a:rPr lang="lv-LV" altLang="lv-LV" sz="2400" b="1" dirty="0" smtClean="0">
                <a:solidFill>
                  <a:srgbClr val="FBE0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24.10.2014.</a:t>
            </a:r>
            <a:endParaRPr lang="de-DE" altLang="lv-LV" sz="3600" dirty="0" smtClean="0">
              <a:solidFill>
                <a:srgbClr val="FBE0C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C"/>
              </a:buClr>
              <a:buFont typeface="Wingdings" pitchFamily="2" charset="2"/>
              <a:buNone/>
            </a:pPr>
            <a:r>
              <a:rPr lang="de-DE" altLang="lv-LV" sz="2400" b="1" dirty="0" smtClean="0">
                <a:solidFill>
                  <a:srgbClr val="CC3300"/>
                </a:solidFill>
                <a:cs typeface="Arial"/>
              </a:rPr>
              <a:t/>
            </a:r>
            <a:br>
              <a:rPr lang="de-DE" altLang="lv-LV" sz="2400" b="1" dirty="0" smtClean="0">
                <a:solidFill>
                  <a:srgbClr val="CC3300"/>
                </a:solidFill>
                <a:cs typeface="Arial"/>
              </a:rPr>
            </a:br>
            <a:endParaRPr lang="en-US" altLang="lv-LV" sz="2000" dirty="0" smtClean="0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609605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1"/>
          <p:cNvSpPr txBox="1">
            <a:spLocks/>
          </p:cNvSpPr>
          <p:nvPr/>
        </p:nvSpPr>
        <p:spPr>
          <a:xfrm>
            <a:off x="179512" y="1145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spc="20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lv-LV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SEKMĪGA </a:t>
            </a:r>
            <a:r>
              <a:rPr lang="sq-AL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Deinstitucionalizācija </a:t>
            </a:r>
            <a:endParaRPr lang="sq-AL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4" name="Picture 6" descr="http://www.esilabs.lv/brivpratigais/uploads/img/cusers/large/ceribu_ligzd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290" y="116632"/>
            <a:ext cx="785182" cy="776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Picture 4" descr="http://blog.tonergiant.co.uk/wp-content/uploads/2011/03/grow-your-business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48880"/>
            <a:ext cx="216024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17" y="6611064"/>
            <a:ext cx="582966" cy="274320"/>
          </a:xfrm>
        </p:spPr>
        <p:txBody>
          <a:bodyPr/>
          <a:lstStyle/>
          <a:p>
            <a:fld id="{56F7FE6C-0837-4A18-A3DC-9998F3C6121C}" type="slidenum">
              <a:rPr lang="en-GB" sz="120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</a:t>
            </a:fld>
            <a:endParaRPr lang="en-GB" sz="12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Rounded Rectangular Callout 26"/>
          <p:cNvSpPr/>
          <p:nvPr/>
        </p:nvSpPr>
        <p:spPr>
          <a:xfrm>
            <a:off x="263081" y="1628800"/>
            <a:ext cx="2367134" cy="1440160"/>
          </a:xfrm>
          <a:prstGeom prst="wedgeRoundRectCallout">
            <a:avLst>
              <a:gd name="adj1" fmla="val 79239"/>
              <a:gd name="adj2" fmla="val 44769"/>
              <a:gd name="adj3" fmla="val 16667"/>
            </a:avLst>
          </a:prstGeom>
          <a:noFill/>
          <a:ln w="1905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lv-LV" kern="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IZVĒRTĒJUMS par nepieciešamo atbalstu</a:t>
            </a:r>
          </a:p>
          <a:p>
            <a:pPr algn="ctr">
              <a:lnSpc>
                <a:spcPct val="150000"/>
              </a:lnSpc>
              <a:defRPr/>
            </a:pPr>
            <a:r>
              <a:rPr lang="lv-LV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(KLIENTU, ĢIMENES)  </a:t>
            </a:r>
            <a:endParaRPr lang="en-GB" sz="1400" kern="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ctangle 61"/>
          <p:cNvSpPr>
            <a:spLocks noChangeArrowheads="1"/>
          </p:cNvSpPr>
          <p:nvPr/>
        </p:nvSpPr>
        <p:spPr bwMode="auto">
          <a:xfrm>
            <a:off x="251520" y="5877272"/>
            <a:ext cx="8640960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lv-LV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imes New Roman" pitchFamily="18" charset="0"/>
              </a:rPr>
              <a:t>+ «esam gatavi sadarbībai, </a:t>
            </a:r>
          </a:p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lv-LV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imes New Roman" pitchFamily="18" charset="0"/>
              </a:rPr>
              <a:t>lai vārdus pierādītu darbos»</a:t>
            </a:r>
            <a:endParaRPr lang="lv-LV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9" name="Rounded Rectangular Callout 26"/>
          <p:cNvSpPr/>
          <p:nvPr/>
        </p:nvSpPr>
        <p:spPr>
          <a:xfrm>
            <a:off x="6444208" y="1289042"/>
            <a:ext cx="2367134" cy="1440160"/>
          </a:xfrm>
          <a:prstGeom prst="wedgeRoundRectCallout">
            <a:avLst>
              <a:gd name="adj1" fmla="val -76956"/>
              <a:gd name="adj2" fmla="val 58572"/>
              <a:gd name="adj3" fmla="val 16667"/>
            </a:avLst>
          </a:prstGeom>
          <a:noFill/>
          <a:ln w="1905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lv-LV" kern="0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lv-LV" kern="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PAKALPOJUMI atbilstoši klientu vajadzībām</a:t>
            </a:r>
          </a:p>
          <a:p>
            <a:pPr algn="ctr">
              <a:lnSpc>
                <a:spcPct val="150000"/>
              </a:lnSpc>
              <a:defRPr/>
            </a:pPr>
            <a:r>
              <a:rPr lang="lv-LV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(PAKALPOJUMU GROZS)  </a:t>
            </a:r>
            <a:endParaRPr lang="en-GB" sz="1400" kern="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endParaRPr lang="en-GB" kern="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ounded Rectangular Callout 26"/>
          <p:cNvSpPr/>
          <p:nvPr/>
        </p:nvSpPr>
        <p:spPr>
          <a:xfrm>
            <a:off x="6453338" y="4365104"/>
            <a:ext cx="2367134" cy="1440160"/>
          </a:xfrm>
          <a:prstGeom prst="wedgeRoundRectCallout">
            <a:avLst>
              <a:gd name="adj1" fmla="val -82414"/>
              <a:gd name="adj2" fmla="val -60132"/>
              <a:gd name="adj3" fmla="val 16667"/>
            </a:avLst>
          </a:prstGeom>
          <a:noFill/>
          <a:ln w="1905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lv-LV" kern="0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lv-LV" kern="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TIESĪBAS IZVĒLĒTIES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lv-LV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(KLIENTAM, ĢIMENEI)  </a:t>
            </a:r>
            <a:endParaRPr lang="en-GB" sz="1400" kern="0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  <a:defRPr/>
            </a:pPr>
            <a:endParaRPr lang="en-GB" kern="0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08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ands-full-fram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10"/>
          <p:cNvSpPr>
            <a:spLocks noChangeArrowheads="1"/>
          </p:cNvSpPr>
          <p:nvPr/>
        </p:nvSpPr>
        <p:spPr bwMode="auto">
          <a:xfrm>
            <a:off x="-3244" y="2822352"/>
            <a:ext cx="9144000" cy="2982912"/>
          </a:xfrm>
          <a:prstGeom prst="roundRect">
            <a:avLst>
              <a:gd name="adj" fmla="val 0"/>
            </a:avLst>
          </a:prstGeom>
          <a:solidFill>
            <a:srgbClr val="333333">
              <a:alpha val="4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F6601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30352" tIns="0"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660C"/>
              </a:buClr>
              <a:buFont typeface="Wingdings" pitchFamily="2" charset="2"/>
              <a:buNone/>
            </a:pPr>
            <a:endParaRPr lang="lv-LV" altLang="lv-LV" sz="2800" b="1" dirty="0" smtClean="0">
              <a:solidFill>
                <a:srgbClr val="FF8D3F"/>
              </a:solidFill>
              <a:latin typeface="Tahoma"/>
              <a:cs typeface="Arial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660C"/>
              </a:buClr>
              <a:buFont typeface="Wingdings" pitchFamily="2" charset="2"/>
              <a:buNone/>
            </a:pPr>
            <a:r>
              <a:rPr lang="lv-LV" altLang="lv-LV" sz="4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Arial"/>
              </a:rPr>
              <a:t>Paldies.</a:t>
            </a:r>
            <a:endParaRPr lang="de-DE" altLang="lv-LV" sz="48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cs typeface="Arial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660C"/>
              </a:buClr>
              <a:buFont typeface="Wingdings" pitchFamily="2" charset="2"/>
              <a:buNone/>
            </a:pPr>
            <a:endParaRPr lang="lv-LV" altLang="lv-LV" sz="2400" b="1" dirty="0" smtClean="0">
              <a:solidFill>
                <a:srgbClr val="FBE0C5"/>
              </a:solidFill>
              <a:latin typeface="Tahoma"/>
              <a:cs typeface="Arial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660C"/>
              </a:buClr>
              <a:buFont typeface="Wingdings" pitchFamily="2" charset="2"/>
              <a:buNone/>
            </a:pPr>
            <a:endParaRPr lang="en-US" altLang="lv-LV" sz="2400" b="1" dirty="0" smtClean="0">
              <a:solidFill>
                <a:srgbClr val="FBE0C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cs typeface="Arial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660C"/>
              </a:buClr>
              <a:buFont typeface="Wingdings" pitchFamily="2" charset="2"/>
              <a:buNone/>
            </a:pPr>
            <a:r>
              <a:rPr lang="lv-LV" altLang="lv-LV" sz="2400" b="1" dirty="0" smtClean="0">
                <a:solidFill>
                  <a:srgbClr val="FBE0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Arial"/>
              </a:rPr>
              <a:t>06.06.2016.</a:t>
            </a:r>
            <a:endParaRPr lang="de-DE" altLang="lv-LV" sz="3600" dirty="0" smtClean="0">
              <a:solidFill>
                <a:srgbClr val="FBE0C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cs typeface="Arial"/>
            </a:endParaRPr>
          </a:p>
          <a:p>
            <a:pPr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C"/>
              </a:buClr>
              <a:buFont typeface="Wingdings" pitchFamily="2" charset="2"/>
              <a:buNone/>
            </a:pPr>
            <a:r>
              <a:rPr lang="de-DE" altLang="lv-LV" sz="2400" b="1" dirty="0" smtClean="0">
                <a:solidFill>
                  <a:srgbClr val="CC3300"/>
                </a:solidFill>
                <a:latin typeface="Tahoma"/>
                <a:cs typeface="Arial"/>
              </a:rPr>
              <a:t/>
            </a:r>
            <a:br>
              <a:rPr lang="de-DE" altLang="lv-LV" sz="2400" b="1" dirty="0" smtClean="0">
                <a:solidFill>
                  <a:srgbClr val="CC3300"/>
                </a:solidFill>
                <a:latin typeface="Tahoma"/>
                <a:cs typeface="Arial"/>
              </a:rPr>
            </a:br>
            <a:endParaRPr lang="en-US" altLang="lv-LV" sz="2000" dirty="0" smtClea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44624" y="5890046"/>
            <a:ext cx="535151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lv-LV" altLang="lv-LV" dirty="0" smtClean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Māris Grāvis</a:t>
            </a:r>
            <a:endParaRPr lang="de-DE" altLang="lv-LV" dirty="0" smtClean="0">
              <a:solidFill>
                <a:srgbClr val="000000">
                  <a:lumMod val="75000"/>
                  <a:lumOff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lv-LV" altLang="lv-LV" dirty="0" smtClean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Valdes priekšsēdētājs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lv-LV" altLang="lv-LV" dirty="0" smtClean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Biedrība «Rīgas pilsētas «Rūpju bērns»» </a:t>
            </a:r>
            <a:endParaRPr lang="de-DE" altLang="lv-LV" dirty="0" smtClean="0">
              <a:solidFill>
                <a:srgbClr val="000000">
                  <a:lumMod val="75000"/>
                  <a:lumOff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9488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73" y="142358"/>
            <a:ext cx="8381260" cy="1054394"/>
          </a:xfrm>
        </p:spPr>
        <p:txBody>
          <a:bodyPr/>
          <a:lstStyle/>
          <a:p>
            <a:r>
              <a:rPr lang="lv-LV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SVARĪGĀKIE FAKTI PAR biedrību «rūPJU BĒRNs»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Picture 2" descr="http://www.esilabs.lv/brivpratigais/uploads/img/cusers/large/ceribu_ligzd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39" y="1233396"/>
            <a:ext cx="944732" cy="9348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17" y="6611064"/>
            <a:ext cx="582966" cy="274320"/>
          </a:xfrm>
        </p:spPr>
        <p:txBody>
          <a:bodyPr/>
          <a:lstStyle/>
          <a:p>
            <a:fld id="{56F7FE6C-0837-4A18-A3DC-9998F3C6121C}" type="slidenum">
              <a:rPr lang="en-GB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</a:t>
            </a:fld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3" name="Grupa 22"/>
          <p:cNvGrpSpPr/>
          <p:nvPr/>
        </p:nvGrpSpPr>
        <p:grpSpPr>
          <a:xfrm>
            <a:off x="1327601" y="1196752"/>
            <a:ext cx="7843386" cy="4537622"/>
            <a:chOff x="1327601" y="1196752"/>
            <a:chExt cx="7843386" cy="4537622"/>
          </a:xfrm>
        </p:grpSpPr>
        <p:grpSp>
          <p:nvGrpSpPr>
            <p:cNvPr id="4" name="Grupa 3"/>
            <p:cNvGrpSpPr/>
            <p:nvPr/>
          </p:nvGrpSpPr>
          <p:grpSpPr>
            <a:xfrm>
              <a:off x="1327601" y="1196752"/>
              <a:ext cx="7843386" cy="4537622"/>
              <a:chOff x="1327601" y="1196752"/>
              <a:chExt cx="7843386" cy="4537622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5433481" y="1916832"/>
                <a:ext cx="3707903" cy="3817542"/>
                <a:chOff x="3698261" y="1268760"/>
                <a:chExt cx="5190559" cy="5328592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3698261" y="1268760"/>
                  <a:ext cx="5190559" cy="5328592"/>
                  <a:chOff x="175967" y="1570383"/>
                  <a:chExt cx="5028592" cy="4964290"/>
                </a:xfrm>
              </p:grpSpPr>
              <p:pic>
                <p:nvPicPr>
                  <p:cNvPr id="10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0250" t="16920" r="31101" b="15217"/>
                  <a:stretch/>
                </p:blipFill>
                <p:spPr bwMode="auto">
                  <a:xfrm>
                    <a:off x="175967" y="1570383"/>
                    <a:ext cx="5028592" cy="496429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11" name="Rectangle 10"/>
                  <p:cNvSpPr/>
                  <p:nvPr/>
                </p:nvSpPr>
                <p:spPr>
                  <a:xfrm>
                    <a:off x="3707904" y="1570383"/>
                    <a:ext cx="1008112" cy="121054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13" name="4-Point Star 12"/>
                <p:cNvSpPr/>
                <p:nvPr/>
              </p:nvSpPr>
              <p:spPr>
                <a:xfrm>
                  <a:off x="5364088" y="2600962"/>
                  <a:ext cx="288032" cy="288032"/>
                </a:xfrm>
                <a:prstGeom prst="star4">
                  <a:avLst/>
                </a:prstGeom>
                <a:solidFill>
                  <a:srgbClr val="FF6600"/>
                </a:solidFill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4" name="4-Point Star 13"/>
                <p:cNvSpPr/>
                <p:nvPr/>
              </p:nvSpPr>
              <p:spPr>
                <a:xfrm>
                  <a:off x="6444208" y="4725144"/>
                  <a:ext cx="288032" cy="288032"/>
                </a:xfrm>
                <a:prstGeom prst="star4">
                  <a:avLst/>
                </a:prstGeom>
                <a:solidFill>
                  <a:srgbClr val="FF6600"/>
                </a:solidFill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" name="4-Point Star 14"/>
                <p:cNvSpPr/>
                <p:nvPr/>
              </p:nvSpPr>
              <p:spPr>
                <a:xfrm>
                  <a:off x="6537925" y="4869160"/>
                  <a:ext cx="288032" cy="288032"/>
                </a:xfrm>
                <a:prstGeom prst="star4">
                  <a:avLst/>
                </a:prstGeom>
                <a:solidFill>
                  <a:srgbClr val="FF6600"/>
                </a:solidFill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" name="4-Point Star 15"/>
                <p:cNvSpPr/>
                <p:nvPr/>
              </p:nvSpPr>
              <p:spPr>
                <a:xfrm>
                  <a:off x="6588224" y="4510924"/>
                  <a:ext cx="288032" cy="288032"/>
                </a:xfrm>
                <a:prstGeom prst="star4">
                  <a:avLst/>
                </a:prstGeom>
                <a:solidFill>
                  <a:srgbClr val="FF6600"/>
                </a:solidFill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" name="4-Point Star 16"/>
                <p:cNvSpPr/>
                <p:nvPr/>
              </p:nvSpPr>
              <p:spPr>
                <a:xfrm>
                  <a:off x="6758848" y="4798956"/>
                  <a:ext cx="288032" cy="286228"/>
                </a:xfrm>
                <a:prstGeom prst="star4">
                  <a:avLst/>
                </a:prstGeom>
                <a:solidFill>
                  <a:srgbClr val="FF6600"/>
                </a:solidFill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" name="4-Point Star 17"/>
                <p:cNvSpPr/>
                <p:nvPr/>
              </p:nvSpPr>
              <p:spPr>
                <a:xfrm>
                  <a:off x="6393909" y="4219635"/>
                  <a:ext cx="288032" cy="288032"/>
                </a:xfrm>
                <a:prstGeom prst="star4">
                  <a:avLst/>
                </a:prstGeom>
                <a:solidFill>
                  <a:srgbClr val="FF6600"/>
                </a:solidFill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" name="4-Point Star 18"/>
                <p:cNvSpPr/>
                <p:nvPr/>
              </p:nvSpPr>
              <p:spPr>
                <a:xfrm>
                  <a:off x="5456141" y="4494362"/>
                  <a:ext cx="288032" cy="288032"/>
                </a:xfrm>
                <a:prstGeom prst="star4">
                  <a:avLst/>
                </a:prstGeom>
                <a:solidFill>
                  <a:srgbClr val="FF6600"/>
                </a:solidFill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" name="4-Point Star 19"/>
                <p:cNvSpPr/>
                <p:nvPr/>
              </p:nvSpPr>
              <p:spPr>
                <a:xfrm>
                  <a:off x="6834341" y="4437112"/>
                  <a:ext cx="257939" cy="273274"/>
                </a:xfrm>
                <a:prstGeom prst="star4">
                  <a:avLst/>
                </a:prstGeom>
                <a:solidFill>
                  <a:srgbClr val="FF6600"/>
                </a:solidFill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2" name="Rounded Rectangle 21"/>
              <p:cNvSpPr/>
              <p:nvPr/>
            </p:nvSpPr>
            <p:spPr>
              <a:xfrm>
                <a:off x="1327601" y="1196752"/>
                <a:ext cx="4252512" cy="3351734"/>
              </a:xfrm>
              <a:prstGeom prst="roundRect">
                <a:avLst/>
              </a:pr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§"/>
                </a:pPr>
                <a:r>
                  <a:rPr lang="lv-LV" b="1" dirty="0" smtClean="0">
                    <a:solidFill>
                      <a:srgbClr val="FF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20</a:t>
                </a:r>
                <a:r>
                  <a:rPr lang="lv-LV" dirty="0" smtClean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lv-LV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gadu pieredze (dibināta 1994. gadā)</a:t>
                </a:r>
              </a:p>
              <a:p>
                <a:pPr marL="285750" indent="-285750">
                  <a:lnSpc>
                    <a:spcPct val="150000"/>
                  </a:lnSpc>
                  <a:buClr>
                    <a:srgbClr val="FF6600"/>
                  </a:buClr>
                  <a:buFont typeface="Wingdings" pitchFamily="2" charset="2"/>
                  <a:buChar char="§"/>
                </a:pPr>
                <a:r>
                  <a:rPr lang="lv-LV" b="1" dirty="0" smtClean="0">
                    <a:solidFill>
                      <a:srgbClr val="FF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r>
                  <a:rPr lang="lv-LV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pakalpojumi</a:t>
                </a:r>
                <a:r>
                  <a:rPr lang="lv-LV" dirty="0" smtClean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lv-LV" b="1" dirty="0" smtClean="0">
                    <a:solidFill>
                      <a:srgbClr val="FF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virzieni</a:t>
                </a:r>
                <a:r>
                  <a:rPr lang="lv-LV" dirty="0" smtClean="0">
                    <a:solidFill>
                      <a:srgbClr val="FF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lv-LV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– </a:t>
                </a:r>
                <a:r>
                  <a:rPr lang="lv-LV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ģimeņu </a:t>
                </a:r>
                <a:r>
                  <a:rPr lang="lv-LV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atbalsts, alternatīvā nodarbinātība, </a:t>
                </a:r>
                <a:r>
                  <a:rPr lang="lv-LV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dzīvesvieta </a:t>
                </a:r>
                <a:r>
                  <a:rPr lang="lv-LV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§"/>
                </a:pPr>
                <a:r>
                  <a:rPr lang="lv-LV" b="1" dirty="0" smtClean="0">
                    <a:solidFill>
                      <a:srgbClr val="FF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11</a:t>
                </a:r>
                <a:r>
                  <a:rPr lang="lv-LV" b="1" dirty="0" smtClean="0">
                    <a:solidFill>
                      <a:srgbClr val="FFC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lv-LV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struktūrvienības Rīgas pašvaldībā</a:t>
                </a:r>
                <a:endPara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5436096" y="1394728"/>
                <a:ext cx="3734891" cy="306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lv-LV" sz="1400" dirty="0" smtClean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Biedrības </a:t>
                </a:r>
              </a:p>
              <a:p>
                <a:pPr algn="ctr"/>
                <a:r>
                  <a:rPr lang="lv-LV" sz="1400" b="1" dirty="0" smtClean="0">
                    <a:solidFill>
                      <a:srgbClr val="FF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«Rīgas pilsētas «Rūpju bērns»»</a:t>
                </a:r>
              </a:p>
              <a:p>
                <a:pPr algn="ctr"/>
                <a:r>
                  <a:rPr lang="lv-LV" sz="1400" dirty="0" smtClean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struktūrvienības</a:t>
                </a:r>
              </a:p>
              <a:p>
                <a:pPr algn="ctr"/>
                <a:r>
                  <a:rPr lang="lv-LV" sz="1400" dirty="0" smtClean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RĪGĀ </a:t>
                </a:r>
                <a:endParaRPr lang="en-GB" sz="14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37" name="4-Point Star 36"/>
            <p:cNvSpPr/>
            <p:nvPr/>
          </p:nvSpPr>
          <p:spPr>
            <a:xfrm>
              <a:off x="6548515" y="4284612"/>
              <a:ext cx="255733" cy="264678"/>
            </a:xfrm>
            <a:prstGeom prst="star4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4-Point Star 29"/>
            <p:cNvSpPr/>
            <p:nvPr/>
          </p:nvSpPr>
          <p:spPr>
            <a:xfrm>
              <a:off x="7308304" y="4293096"/>
              <a:ext cx="205757" cy="205061"/>
            </a:xfrm>
            <a:prstGeom prst="star4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upa 11"/>
          <p:cNvGrpSpPr/>
          <p:nvPr/>
        </p:nvGrpSpPr>
        <p:grpSpPr>
          <a:xfrm>
            <a:off x="971600" y="4852787"/>
            <a:ext cx="4968552" cy="2005213"/>
            <a:chOff x="971600" y="4852787"/>
            <a:chExt cx="4968552" cy="2005213"/>
          </a:xfrm>
        </p:grpSpPr>
        <p:grpSp>
          <p:nvGrpSpPr>
            <p:cNvPr id="1036" name="Group 1035"/>
            <p:cNvGrpSpPr/>
            <p:nvPr/>
          </p:nvGrpSpPr>
          <p:grpSpPr>
            <a:xfrm>
              <a:off x="1440348" y="4932144"/>
              <a:ext cx="4067756" cy="1925856"/>
              <a:chOff x="-169784" y="4932144"/>
              <a:chExt cx="4067756" cy="1925856"/>
            </a:xfrm>
          </p:grpSpPr>
          <p:grpSp>
            <p:nvGrpSpPr>
              <p:cNvPr id="1033" name="Group 1032"/>
              <p:cNvGrpSpPr/>
              <p:nvPr/>
            </p:nvGrpSpPr>
            <p:grpSpPr>
              <a:xfrm>
                <a:off x="1115616" y="5229200"/>
                <a:ext cx="1548172" cy="1316574"/>
                <a:chOff x="681210" y="4782723"/>
                <a:chExt cx="1989322" cy="1659109"/>
              </a:xfrm>
            </p:grpSpPr>
            <p:sp>
              <p:nvSpPr>
                <p:cNvPr id="26" name="4-Point Star 25"/>
                <p:cNvSpPr/>
                <p:nvPr/>
              </p:nvSpPr>
              <p:spPr>
                <a:xfrm>
                  <a:off x="681210" y="4782723"/>
                  <a:ext cx="1989322" cy="1659109"/>
                </a:xfrm>
                <a:prstGeom prst="star4">
                  <a:avLst/>
                </a:prstGeom>
                <a:solidFill>
                  <a:srgbClr val="FF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953598" y="4925098"/>
                  <a:ext cx="1444546" cy="1374174"/>
                </a:xfrm>
                <a:prstGeom prst="line">
                  <a:avLst/>
                </a:prstGeom>
                <a:ln w="15875">
                  <a:solidFill>
                    <a:srgbClr val="FF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flipV="1">
                  <a:off x="998768" y="4925098"/>
                  <a:ext cx="1399376" cy="1374174"/>
                </a:xfrm>
                <a:prstGeom prst="line">
                  <a:avLst/>
                </a:prstGeom>
                <a:ln w="15875">
                  <a:solidFill>
                    <a:srgbClr val="FF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Rectangle 44"/>
              <p:cNvSpPr/>
              <p:nvPr/>
            </p:nvSpPr>
            <p:spPr>
              <a:xfrm>
                <a:off x="1142767" y="4932144"/>
                <a:ext cx="1512168" cy="306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lv-LV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Atbildība</a:t>
                </a:r>
                <a:endParaRPr lang="en-GB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-169784" y="5734065"/>
                <a:ext cx="1512168" cy="306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lv-LV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Attīstība</a:t>
                </a:r>
                <a:endParaRPr lang="en-GB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385804" y="5734374"/>
                <a:ext cx="1512168" cy="306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lv-LV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Izcilība</a:t>
                </a:r>
                <a:endParaRPr lang="en-GB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043608" y="6545774"/>
                <a:ext cx="1708096" cy="31222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lv-LV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Dzīvesprieks</a:t>
                </a:r>
                <a:endParaRPr lang="en-GB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cxnSp>
          <p:nvCxnSpPr>
            <p:cNvPr id="25" name="Straight Connector 24"/>
            <p:cNvCxnSpPr/>
            <p:nvPr/>
          </p:nvCxnSpPr>
          <p:spPr>
            <a:xfrm>
              <a:off x="971600" y="4852787"/>
              <a:ext cx="4968552" cy="0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298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4547"/>
            <a:ext cx="8381260" cy="1054394"/>
          </a:xfrm>
        </p:spPr>
        <p:txBody>
          <a:bodyPr/>
          <a:lstStyle/>
          <a:p>
            <a:r>
              <a:rPr lang="lv-LV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 Struktūrvienības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17" y="6597352"/>
            <a:ext cx="582966" cy="274320"/>
          </a:xfrm>
        </p:spPr>
        <p:txBody>
          <a:bodyPr/>
          <a:lstStyle/>
          <a:p>
            <a:fld id="{56F7FE6C-0837-4A18-A3DC-9998F3C6121C}" type="slidenum">
              <a:rPr lang="en-GB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3</a:t>
            </a:fld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 descr="http://www.esilabs.lv/brivpratigais/uploads/img/cusers/large/ceribu_ligzd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290" y="116632"/>
            <a:ext cx="785182" cy="776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65" name="Grupa 64"/>
          <p:cNvGrpSpPr/>
          <p:nvPr/>
        </p:nvGrpSpPr>
        <p:grpSpPr>
          <a:xfrm>
            <a:off x="-162272" y="1412776"/>
            <a:ext cx="9270776" cy="4968552"/>
            <a:chOff x="-162272" y="1412776"/>
            <a:chExt cx="9270776" cy="4968552"/>
          </a:xfrm>
        </p:grpSpPr>
        <p:pic>
          <p:nvPicPr>
            <p:cNvPr id="62" name="Picture 8" descr="http://thumbs.dreamstime.com/thumbimg_577/129587699814HN5W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6698" y="1459344"/>
              <a:ext cx="1079822" cy="1079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5" name="Grupa 54"/>
            <p:cNvGrpSpPr/>
            <p:nvPr/>
          </p:nvGrpSpPr>
          <p:grpSpPr>
            <a:xfrm>
              <a:off x="-162272" y="1412776"/>
              <a:ext cx="9270776" cy="4968552"/>
              <a:chOff x="-162272" y="1412776"/>
              <a:chExt cx="9270776" cy="4968552"/>
            </a:xfrm>
          </p:grpSpPr>
          <p:grpSp>
            <p:nvGrpSpPr>
              <p:cNvPr id="7" name="Grupa 6"/>
              <p:cNvGrpSpPr/>
              <p:nvPr/>
            </p:nvGrpSpPr>
            <p:grpSpPr>
              <a:xfrm>
                <a:off x="-162272" y="1412776"/>
                <a:ext cx="9270776" cy="4968552"/>
                <a:chOff x="-162272" y="1412776"/>
                <a:chExt cx="9270776" cy="4968552"/>
              </a:xfrm>
            </p:grpSpPr>
            <p:grpSp>
              <p:nvGrpSpPr>
                <p:cNvPr id="59" name="Group 58"/>
                <p:cNvGrpSpPr/>
                <p:nvPr/>
              </p:nvGrpSpPr>
              <p:grpSpPr>
                <a:xfrm>
                  <a:off x="-162272" y="1412776"/>
                  <a:ext cx="9270776" cy="4321110"/>
                  <a:chOff x="-234280" y="1916202"/>
                  <a:chExt cx="9270776" cy="4321110"/>
                </a:xfrm>
              </p:grpSpPr>
              <p:sp>
                <p:nvSpPr>
                  <p:cNvPr id="6" name="Rectangle 5"/>
                  <p:cNvSpPr/>
                  <p:nvPr/>
                </p:nvSpPr>
                <p:spPr>
                  <a:xfrm>
                    <a:off x="-18436" y="2256888"/>
                    <a:ext cx="1331640" cy="53860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algn="ctr"/>
                    <a:r>
                      <a:rPr lang="lv-LV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ATBALSTS ĢIMENEI</a:t>
                    </a:r>
                    <a:endParaRPr lang="en-GB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grpSp>
                <p:nvGrpSpPr>
                  <p:cNvPr id="52" name="Group 51"/>
                  <p:cNvGrpSpPr/>
                  <p:nvPr/>
                </p:nvGrpSpPr>
                <p:grpSpPr>
                  <a:xfrm>
                    <a:off x="1313204" y="1916202"/>
                    <a:ext cx="7723292" cy="4321110"/>
                    <a:chOff x="1187239" y="1429710"/>
                    <a:chExt cx="7723292" cy="4321110"/>
                  </a:xfrm>
                </p:grpSpPr>
                <p:grpSp>
                  <p:nvGrpSpPr>
                    <p:cNvPr id="11" name="Group 10"/>
                    <p:cNvGrpSpPr/>
                    <p:nvPr/>
                  </p:nvGrpSpPr>
                  <p:grpSpPr>
                    <a:xfrm>
                      <a:off x="1189599" y="2877158"/>
                      <a:ext cx="1258243" cy="1417698"/>
                      <a:chOff x="1914640" y="1579254"/>
                      <a:chExt cx="1258243" cy="1417698"/>
                    </a:xfrm>
                  </p:grpSpPr>
                  <p:pic>
                    <p:nvPicPr>
                      <p:cNvPr id="8" name="Picture 8" descr="http://thumbs.dreamstime.com/thumbimg_577/129587699814HN5W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3580" y="1613122"/>
                        <a:ext cx="1079822" cy="10798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5" name="Rectangle 4"/>
                      <p:cNvSpPr/>
                      <p:nvPr/>
                    </p:nvSpPr>
                    <p:spPr>
                      <a:xfrm>
                        <a:off x="1914640" y="2600908"/>
                        <a:ext cx="1217200" cy="3960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t"/>
                      <a:lstStyle/>
                      <a:p>
                        <a:pPr algn="ctr"/>
                        <a:r>
                          <a:rPr lang="lv-LV" sz="1000" b="1" dirty="0" smtClean="0">
                            <a:solidFill>
                              <a:srgbClr val="FF6600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a:t>Cerību MĀJA</a:t>
                        </a:r>
                      </a:p>
                    </p:txBody>
                  </p:sp>
                  <p:sp>
                    <p:nvSpPr>
                      <p:cNvPr id="9" name="Rectangle 8"/>
                      <p:cNvSpPr/>
                      <p:nvPr/>
                    </p:nvSpPr>
                    <p:spPr>
                      <a:xfrm>
                        <a:off x="1955683" y="1991223"/>
                        <a:ext cx="1217200" cy="3960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t"/>
                      <a:lstStyle/>
                      <a:p>
                        <a:pPr algn="ctr"/>
                        <a:r>
                          <a:rPr lang="lv-LV" sz="1200" b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a:t>DAC</a:t>
                        </a:r>
                      </a:p>
                    </p:txBody>
                  </p:sp>
                  <p:sp>
                    <p:nvSpPr>
                      <p:cNvPr id="10" name="Rounded Rectangle 9"/>
                      <p:cNvSpPr/>
                      <p:nvPr/>
                    </p:nvSpPr>
                    <p:spPr>
                      <a:xfrm>
                        <a:off x="1979712" y="1579254"/>
                        <a:ext cx="1152128" cy="1273682"/>
                      </a:xfrm>
                      <a:prstGeom prst="roundRect">
                        <a:avLst/>
                      </a:prstGeom>
                      <a:noFill/>
                      <a:ln>
                        <a:solidFill>
                          <a:srgbClr val="FF66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t"/>
                      <a:lstStyle/>
                      <a:p>
                        <a:pPr>
                          <a:lnSpc>
                            <a:spcPct val="150000"/>
                          </a:lnSpc>
                        </a:pPr>
                        <a:endParaRPr lang="en-GB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endParaRPr>
                      </a:p>
                    </p:txBody>
                  </p:sp>
                </p:grpSp>
                <p:grpSp>
                  <p:nvGrpSpPr>
                    <p:cNvPr id="12" name="Group 11"/>
                    <p:cNvGrpSpPr/>
                    <p:nvPr/>
                  </p:nvGrpSpPr>
                  <p:grpSpPr>
                    <a:xfrm>
                      <a:off x="2484248" y="2866660"/>
                      <a:ext cx="1266710" cy="1417698"/>
                      <a:chOff x="1914640" y="1579254"/>
                      <a:chExt cx="1266710" cy="1417698"/>
                    </a:xfrm>
                  </p:grpSpPr>
                  <p:pic>
                    <p:nvPicPr>
                      <p:cNvPr id="14" name="Picture 8" descr="http://thumbs.dreamstime.com/thumbimg_577/129587699814HN5W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3580" y="1613122"/>
                        <a:ext cx="1079822" cy="10798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13" name="Rectangle 12"/>
                      <p:cNvSpPr/>
                      <p:nvPr/>
                    </p:nvSpPr>
                    <p:spPr>
                      <a:xfrm>
                        <a:off x="1914640" y="2600908"/>
                        <a:ext cx="1217200" cy="3960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t"/>
                      <a:lstStyle/>
                      <a:p>
                        <a:pPr algn="ctr"/>
                        <a:r>
                          <a:rPr lang="lv-LV" sz="1000" b="1" dirty="0" smtClean="0">
                            <a:solidFill>
                              <a:srgbClr val="FF6600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a:t>Cerību TILTS</a:t>
                        </a:r>
                      </a:p>
                    </p:txBody>
                  </p:sp>
                  <p:sp>
                    <p:nvSpPr>
                      <p:cNvPr id="15" name="Rectangle 14"/>
                      <p:cNvSpPr/>
                      <p:nvPr/>
                    </p:nvSpPr>
                    <p:spPr>
                      <a:xfrm>
                        <a:off x="1964150" y="1991223"/>
                        <a:ext cx="1217200" cy="3960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t"/>
                      <a:lstStyle/>
                      <a:p>
                        <a:pPr algn="ctr"/>
                        <a:r>
                          <a:rPr lang="lv-LV" sz="1200" b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a:t>DAC</a:t>
                        </a:r>
                      </a:p>
                    </p:txBody>
                  </p:sp>
                  <p:sp>
                    <p:nvSpPr>
                      <p:cNvPr id="16" name="Rounded Rectangle 15"/>
                      <p:cNvSpPr/>
                      <p:nvPr/>
                    </p:nvSpPr>
                    <p:spPr>
                      <a:xfrm>
                        <a:off x="1979712" y="1579254"/>
                        <a:ext cx="1152128" cy="1273682"/>
                      </a:xfrm>
                      <a:prstGeom prst="roundRect">
                        <a:avLst/>
                      </a:prstGeom>
                      <a:noFill/>
                      <a:ln>
                        <a:solidFill>
                          <a:srgbClr val="FF66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t"/>
                      <a:lstStyle/>
                      <a:p>
                        <a:pPr>
                          <a:lnSpc>
                            <a:spcPct val="150000"/>
                          </a:lnSpc>
                        </a:pPr>
                        <a:endParaRPr lang="en-GB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endParaRPr>
                      </a:p>
                    </p:txBody>
                  </p:sp>
                </p:grpSp>
                <p:grpSp>
                  <p:nvGrpSpPr>
                    <p:cNvPr id="17" name="Group 16"/>
                    <p:cNvGrpSpPr/>
                    <p:nvPr/>
                  </p:nvGrpSpPr>
                  <p:grpSpPr>
                    <a:xfrm>
                      <a:off x="5104206" y="2872610"/>
                      <a:ext cx="1229700" cy="1417698"/>
                      <a:chOff x="1947216" y="1579254"/>
                      <a:chExt cx="1229700" cy="1417698"/>
                    </a:xfrm>
                  </p:grpSpPr>
                  <p:pic>
                    <p:nvPicPr>
                      <p:cNvPr id="18" name="Picture 8" descr="http://thumbs.dreamstime.com/thumbimg_577/129587699814HN5W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3580" y="1613122"/>
                        <a:ext cx="1079822" cy="10798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19" name="Rectangle 18"/>
                      <p:cNvSpPr/>
                      <p:nvPr/>
                    </p:nvSpPr>
                    <p:spPr>
                      <a:xfrm>
                        <a:off x="1959716" y="2600908"/>
                        <a:ext cx="1217200" cy="3960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t"/>
                      <a:lstStyle/>
                      <a:p>
                        <a:pPr algn="ctr"/>
                        <a:r>
                          <a:rPr lang="lv-LV" sz="1000" b="1" dirty="0" smtClean="0">
                            <a:solidFill>
                              <a:srgbClr val="FF6600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a:t>Cerību SKOLA</a:t>
                        </a:r>
                      </a:p>
                    </p:txBody>
                  </p:sp>
                  <p:sp>
                    <p:nvSpPr>
                      <p:cNvPr id="20" name="Rectangle 19"/>
                      <p:cNvSpPr/>
                      <p:nvPr/>
                    </p:nvSpPr>
                    <p:spPr>
                      <a:xfrm>
                        <a:off x="1947216" y="1991223"/>
                        <a:ext cx="1217200" cy="3960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t"/>
                      <a:lstStyle/>
                      <a:p>
                        <a:pPr algn="ctr"/>
                        <a:r>
                          <a:rPr lang="lv-LV" sz="1200" b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a:t>DAC</a:t>
                        </a:r>
                      </a:p>
                    </p:txBody>
                  </p:sp>
                  <p:sp>
                    <p:nvSpPr>
                      <p:cNvPr id="21" name="Rounded Rectangle 20"/>
                      <p:cNvSpPr/>
                      <p:nvPr/>
                    </p:nvSpPr>
                    <p:spPr>
                      <a:xfrm>
                        <a:off x="1979712" y="1579254"/>
                        <a:ext cx="1152128" cy="1273682"/>
                      </a:xfrm>
                      <a:prstGeom prst="roundRect">
                        <a:avLst/>
                      </a:prstGeom>
                      <a:noFill/>
                      <a:ln>
                        <a:solidFill>
                          <a:srgbClr val="FF66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t"/>
                      <a:lstStyle/>
                      <a:p>
                        <a:pPr>
                          <a:lnSpc>
                            <a:spcPct val="150000"/>
                          </a:lnSpc>
                        </a:pPr>
                        <a:endParaRPr lang="en-GB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endParaRPr>
                      </a:p>
                    </p:txBody>
                  </p:sp>
                </p:grpSp>
                <p:grpSp>
                  <p:nvGrpSpPr>
                    <p:cNvPr id="22" name="Group 21"/>
                    <p:cNvGrpSpPr/>
                    <p:nvPr/>
                  </p:nvGrpSpPr>
                  <p:grpSpPr>
                    <a:xfrm>
                      <a:off x="3822016" y="2871203"/>
                      <a:ext cx="1226959" cy="1417698"/>
                      <a:chOff x="1955683" y="1579254"/>
                      <a:chExt cx="1226959" cy="1417698"/>
                    </a:xfrm>
                  </p:grpSpPr>
                  <p:pic>
                    <p:nvPicPr>
                      <p:cNvPr id="23" name="Picture 8" descr="http://thumbs.dreamstime.com/thumbimg_577/129587699814HN5W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3580" y="1613122"/>
                        <a:ext cx="1079822" cy="10798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24" name="Rectangle 23"/>
                      <p:cNvSpPr/>
                      <p:nvPr/>
                    </p:nvSpPr>
                    <p:spPr>
                      <a:xfrm>
                        <a:off x="1965442" y="2600908"/>
                        <a:ext cx="1217200" cy="3960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t"/>
                      <a:lstStyle/>
                      <a:p>
                        <a:pPr algn="ctr"/>
                        <a:r>
                          <a:rPr lang="lv-LV" sz="1000" b="1" dirty="0" smtClean="0">
                            <a:solidFill>
                              <a:srgbClr val="FF6600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a:t>Cerību LIGZDA</a:t>
                        </a:r>
                      </a:p>
                    </p:txBody>
                  </p:sp>
                  <p:sp>
                    <p:nvSpPr>
                      <p:cNvPr id="25" name="Rectangle 24"/>
                      <p:cNvSpPr/>
                      <p:nvPr/>
                    </p:nvSpPr>
                    <p:spPr>
                      <a:xfrm>
                        <a:off x="1955683" y="1991223"/>
                        <a:ext cx="1217200" cy="3960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t"/>
                      <a:lstStyle/>
                      <a:p>
                        <a:pPr algn="ctr"/>
                        <a:r>
                          <a:rPr lang="lv-LV" sz="1200" b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a:t>DAC</a:t>
                        </a:r>
                      </a:p>
                    </p:txBody>
                  </p:sp>
                  <p:sp>
                    <p:nvSpPr>
                      <p:cNvPr id="26" name="Rounded Rectangle 25"/>
                      <p:cNvSpPr/>
                      <p:nvPr/>
                    </p:nvSpPr>
                    <p:spPr>
                      <a:xfrm>
                        <a:off x="1979712" y="1579254"/>
                        <a:ext cx="1152128" cy="1273682"/>
                      </a:xfrm>
                      <a:prstGeom prst="roundRect">
                        <a:avLst/>
                      </a:prstGeom>
                      <a:noFill/>
                      <a:ln>
                        <a:solidFill>
                          <a:srgbClr val="FF66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t"/>
                      <a:lstStyle/>
                      <a:p>
                        <a:pPr>
                          <a:lnSpc>
                            <a:spcPct val="150000"/>
                          </a:lnSpc>
                        </a:pPr>
                        <a:endParaRPr lang="en-GB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endParaRPr>
                      </a:p>
                    </p:txBody>
                  </p:sp>
                </p:grpSp>
                <p:grpSp>
                  <p:nvGrpSpPr>
                    <p:cNvPr id="27" name="Group 26"/>
                    <p:cNvGrpSpPr/>
                    <p:nvPr/>
                  </p:nvGrpSpPr>
                  <p:grpSpPr>
                    <a:xfrm>
                      <a:off x="6367619" y="2871583"/>
                      <a:ext cx="1266710" cy="1417698"/>
                      <a:chOff x="1914640" y="1579254"/>
                      <a:chExt cx="1266710" cy="1417698"/>
                    </a:xfrm>
                  </p:grpSpPr>
                  <p:pic>
                    <p:nvPicPr>
                      <p:cNvPr id="28" name="Picture 8" descr="http://thumbs.dreamstime.com/thumbimg_577/129587699814HN5W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3580" y="1613122"/>
                        <a:ext cx="1079822" cy="10798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29" name="Rectangle 28"/>
                      <p:cNvSpPr/>
                      <p:nvPr/>
                    </p:nvSpPr>
                    <p:spPr>
                      <a:xfrm>
                        <a:off x="1914640" y="2600908"/>
                        <a:ext cx="1217200" cy="3960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t"/>
                      <a:lstStyle/>
                      <a:p>
                        <a:pPr algn="ctr"/>
                        <a:r>
                          <a:rPr lang="lv-LV" sz="1000" b="1" dirty="0" smtClean="0">
                            <a:solidFill>
                              <a:srgbClr val="FF6600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a:t>Mēness MĀJA</a:t>
                        </a:r>
                      </a:p>
                    </p:txBody>
                  </p:sp>
                  <p:sp>
                    <p:nvSpPr>
                      <p:cNvPr id="30" name="Rectangle 29"/>
                      <p:cNvSpPr/>
                      <p:nvPr/>
                    </p:nvSpPr>
                    <p:spPr>
                      <a:xfrm>
                        <a:off x="1964150" y="1991223"/>
                        <a:ext cx="1217200" cy="3960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t"/>
                      <a:lstStyle/>
                      <a:p>
                        <a:pPr algn="ctr"/>
                        <a:r>
                          <a:rPr lang="lv-LV" sz="1200" b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a:t>DAC</a:t>
                        </a:r>
                      </a:p>
                    </p:txBody>
                  </p:sp>
                  <p:sp>
                    <p:nvSpPr>
                      <p:cNvPr id="31" name="Rounded Rectangle 30"/>
                      <p:cNvSpPr/>
                      <p:nvPr/>
                    </p:nvSpPr>
                    <p:spPr>
                      <a:xfrm>
                        <a:off x="1992412" y="1579254"/>
                        <a:ext cx="1152128" cy="1273682"/>
                      </a:xfrm>
                      <a:prstGeom prst="roundRect">
                        <a:avLst/>
                      </a:prstGeom>
                      <a:noFill/>
                      <a:ln>
                        <a:solidFill>
                          <a:srgbClr val="FF66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t"/>
                      <a:lstStyle/>
                      <a:p>
                        <a:pPr>
                          <a:lnSpc>
                            <a:spcPct val="150000"/>
                          </a:lnSpc>
                        </a:pPr>
                        <a:endParaRPr lang="en-GB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endParaRPr>
                      </a:p>
                    </p:txBody>
                  </p:sp>
                </p:grpSp>
                <p:grpSp>
                  <p:nvGrpSpPr>
                    <p:cNvPr id="32" name="Group 31"/>
                    <p:cNvGrpSpPr/>
                    <p:nvPr/>
                  </p:nvGrpSpPr>
                  <p:grpSpPr>
                    <a:xfrm>
                      <a:off x="1187239" y="1429710"/>
                      <a:ext cx="1266710" cy="1417698"/>
                      <a:chOff x="1914640" y="1579254"/>
                      <a:chExt cx="1266710" cy="1417698"/>
                    </a:xfrm>
                  </p:grpSpPr>
                  <p:pic>
                    <p:nvPicPr>
                      <p:cNvPr id="33" name="Picture 8" descr="http://thumbs.dreamstime.com/thumbimg_577/129587699814HN5W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3580" y="1613122"/>
                        <a:ext cx="1079822" cy="10798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34" name="Rectangle 33"/>
                      <p:cNvSpPr/>
                      <p:nvPr/>
                    </p:nvSpPr>
                    <p:spPr>
                      <a:xfrm>
                        <a:off x="1914640" y="2600908"/>
                        <a:ext cx="1247451" cy="3960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t"/>
                      <a:lstStyle/>
                      <a:p>
                        <a:pPr algn="ctr"/>
                        <a:r>
                          <a:rPr lang="lv-LV" sz="1000" b="1" dirty="0" smtClean="0">
                            <a:solidFill>
                              <a:srgbClr val="92D050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a:t>ASNIŅŠ</a:t>
                        </a:r>
                      </a:p>
                    </p:txBody>
                  </p:sp>
                  <p:sp>
                    <p:nvSpPr>
                      <p:cNvPr id="35" name="Rectangle 34"/>
                      <p:cNvSpPr/>
                      <p:nvPr/>
                    </p:nvSpPr>
                    <p:spPr>
                      <a:xfrm>
                        <a:off x="1964150" y="1991223"/>
                        <a:ext cx="1217200" cy="3960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t"/>
                      <a:lstStyle/>
                      <a:p>
                        <a:pPr algn="ctr"/>
                        <a:r>
                          <a:rPr lang="lv-LV" sz="1200" b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a:t>BDAC</a:t>
                        </a:r>
                      </a:p>
                    </p:txBody>
                  </p:sp>
                  <p:sp>
                    <p:nvSpPr>
                      <p:cNvPr id="36" name="Rounded Rectangle 35"/>
                      <p:cNvSpPr/>
                      <p:nvPr/>
                    </p:nvSpPr>
                    <p:spPr>
                      <a:xfrm>
                        <a:off x="1979712" y="1579254"/>
                        <a:ext cx="1152128" cy="1273682"/>
                      </a:xfrm>
                      <a:prstGeom prst="roundRect">
                        <a:avLst/>
                      </a:prstGeom>
                      <a:noFill/>
                      <a:ln>
                        <a:solidFill>
                          <a:srgbClr val="92D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t"/>
                      <a:lstStyle/>
                      <a:p>
                        <a:pPr>
                          <a:lnSpc>
                            <a:spcPct val="150000"/>
                          </a:lnSpc>
                        </a:pPr>
                        <a:endParaRPr lang="en-GB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endParaRPr>
                      </a:p>
                    </p:txBody>
                  </p:sp>
                </p:grpSp>
                <p:grpSp>
                  <p:nvGrpSpPr>
                    <p:cNvPr id="37" name="Group 36"/>
                    <p:cNvGrpSpPr/>
                    <p:nvPr/>
                  </p:nvGrpSpPr>
                  <p:grpSpPr>
                    <a:xfrm>
                      <a:off x="1224215" y="4324025"/>
                      <a:ext cx="1230053" cy="1426795"/>
                      <a:chOff x="1942830" y="1570157"/>
                      <a:chExt cx="1230053" cy="1426795"/>
                    </a:xfrm>
                  </p:grpSpPr>
                  <p:pic>
                    <p:nvPicPr>
                      <p:cNvPr id="38" name="Picture 8" descr="http://thumbs.dreamstime.com/thumbimg_577/129587699814HN5W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3580" y="1596188"/>
                        <a:ext cx="1079822" cy="10798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39" name="Rectangle 38"/>
                      <p:cNvSpPr/>
                      <p:nvPr/>
                    </p:nvSpPr>
                    <p:spPr>
                      <a:xfrm>
                        <a:off x="1942830" y="2600908"/>
                        <a:ext cx="1217200" cy="3960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t"/>
                      <a:lstStyle/>
                      <a:p>
                        <a:pPr algn="ctr"/>
                        <a:r>
                          <a:rPr lang="lv-LV" sz="1000" b="1" dirty="0" smtClean="0">
                            <a:solidFill>
                              <a:srgbClr val="0070C0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a:t>ŠŪPOLES</a:t>
                        </a:r>
                      </a:p>
                    </p:txBody>
                  </p:sp>
                  <p:sp>
                    <p:nvSpPr>
                      <p:cNvPr id="40" name="Rectangle 39"/>
                      <p:cNvSpPr/>
                      <p:nvPr/>
                    </p:nvSpPr>
                    <p:spPr>
                      <a:xfrm>
                        <a:off x="1955683" y="1991223"/>
                        <a:ext cx="1217200" cy="3960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t"/>
                      <a:lstStyle/>
                      <a:p>
                        <a:pPr algn="ctr"/>
                        <a:r>
                          <a:rPr lang="lv-LV" sz="1200" b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a:t>GrDz</a:t>
                        </a:r>
                      </a:p>
                    </p:txBody>
                  </p:sp>
                  <p:sp>
                    <p:nvSpPr>
                      <p:cNvPr id="41" name="Rounded Rectangle 40"/>
                      <p:cNvSpPr/>
                      <p:nvPr/>
                    </p:nvSpPr>
                    <p:spPr>
                      <a:xfrm>
                        <a:off x="1979712" y="1570157"/>
                        <a:ext cx="1152128" cy="1273681"/>
                      </a:xfrm>
                      <a:prstGeom prst="roundRect">
                        <a:avLst/>
                      </a:prstGeom>
                      <a:noFill/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t"/>
                      <a:lstStyle/>
                      <a:p>
                        <a:pPr>
                          <a:lnSpc>
                            <a:spcPct val="150000"/>
                          </a:lnSpc>
                        </a:pPr>
                        <a:endParaRPr lang="en-GB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endParaRPr>
                      </a:p>
                    </p:txBody>
                  </p:sp>
                </p:grpSp>
                <p:grpSp>
                  <p:nvGrpSpPr>
                    <p:cNvPr id="42" name="Group 41"/>
                    <p:cNvGrpSpPr/>
                    <p:nvPr/>
                  </p:nvGrpSpPr>
                  <p:grpSpPr>
                    <a:xfrm>
                      <a:off x="2509169" y="4324025"/>
                      <a:ext cx="1230053" cy="1409231"/>
                      <a:chOff x="1942830" y="1587721"/>
                      <a:chExt cx="1230053" cy="1409231"/>
                    </a:xfrm>
                  </p:grpSpPr>
                  <p:pic>
                    <p:nvPicPr>
                      <p:cNvPr id="43" name="Picture 8" descr="http://thumbs.dreamstime.com/thumbimg_577/129587699814HN5W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979" y="1649334"/>
                        <a:ext cx="1079822" cy="10798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44" name="Rectangle 43"/>
                      <p:cNvSpPr/>
                      <p:nvPr/>
                    </p:nvSpPr>
                    <p:spPr>
                      <a:xfrm>
                        <a:off x="1942830" y="2600908"/>
                        <a:ext cx="1217200" cy="3960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t"/>
                      <a:lstStyle/>
                      <a:p>
                        <a:pPr algn="ctr"/>
                        <a:r>
                          <a:rPr lang="lv-LV" sz="1000" b="1" dirty="0" smtClean="0">
                            <a:solidFill>
                              <a:srgbClr val="0070C0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a:t>MĒNESS māja</a:t>
                        </a:r>
                        <a:endParaRPr lang="lv-LV" sz="1000" b="1" dirty="0">
                          <a:solidFill>
                            <a:srgbClr val="0070C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endParaRPr>
                      </a:p>
                    </p:txBody>
                  </p:sp>
                  <p:sp>
                    <p:nvSpPr>
                      <p:cNvPr id="45" name="Rectangle 44"/>
                      <p:cNvSpPr/>
                      <p:nvPr/>
                    </p:nvSpPr>
                    <p:spPr>
                      <a:xfrm>
                        <a:off x="1955683" y="1991223"/>
                        <a:ext cx="1217200" cy="3960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t"/>
                      <a:lstStyle/>
                      <a:p>
                        <a:pPr algn="ctr"/>
                        <a:r>
                          <a:rPr lang="lv-LV" sz="1200" b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a:t>GrM</a:t>
                        </a:r>
                      </a:p>
                    </p:txBody>
                  </p:sp>
                  <p:sp>
                    <p:nvSpPr>
                      <p:cNvPr id="46" name="Rounded Rectangle 45"/>
                      <p:cNvSpPr/>
                      <p:nvPr/>
                    </p:nvSpPr>
                    <p:spPr>
                      <a:xfrm>
                        <a:off x="1979712" y="1587721"/>
                        <a:ext cx="1152128" cy="1273682"/>
                      </a:xfrm>
                      <a:prstGeom prst="roundRect">
                        <a:avLst/>
                      </a:prstGeom>
                      <a:noFill/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t"/>
                      <a:lstStyle/>
                      <a:p>
                        <a:pPr>
                          <a:lnSpc>
                            <a:spcPct val="150000"/>
                          </a:lnSpc>
                        </a:pPr>
                        <a:endParaRPr lang="en-GB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endParaRPr>
                      </a:p>
                    </p:txBody>
                  </p:sp>
                </p:grpSp>
                <p:grpSp>
                  <p:nvGrpSpPr>
                    <p:cNvPr id="47" name="Group 46"/>
                    <p:cNvGrpSpPr/>
                    <p:nvPr/>
                  </p:nvGrpSpPr>
                  <p:grpSpPr>
                    <a:xfrm>
                      <a:off x="7660755" y="2876539"/>
                      <a:ext cx="1249776" cy="1417698"/>
                      <a:chOff x="1914640" y="1579254"/>
                      <a:chExt cx="1249776" cy="1417698"/>
                    </a:xfrm>
                  </p:grpSpPr>
                  <p:pic>
                    <p:nvPicPr>
                      <p:cNvPr id="48" name="Picture 8" descr="http://thumbs.dreamstime.com/thumbimg_577/129587699814HN5W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3580" y="1613122"/>
                        <a:ext cx="1079822" cy="10798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49" name="Rectangle 48"/>
                      <p:cNvSpPr/>
                      <p:nvPr/>
                    </p:nvSpPr>
                    <p:spPr>
                      <a:xfrm>
                        <a:off x="1914640" y="2600908"/>
                        <a:ext cx="1217200" cy="3960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t"/>
                      <a:lstStyle/>
                      <a:p>
                        <a:pPr algn="ctr"/>
                        <a:r>
                          <a:rPr lang="lv-LV" sz="1000" b="1" dirty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a:t>Skaida</a:t>
                        </a:r>
                      </a:p>
                    </p:txBody>
                  </p:sp>
                  <p:sp>
                    <p:nvSpPr>
                      <p:cNvPr id="50" name="Rectangle 49"/>
                      <p:cNvSpPr/>
                      <p:nvPr/>
                    </p:nvSpPr>
                    <p:spPr>
                      <a:xfrm>
                        <a:off x="1947216" y="1991223"/>
                        <a:ext cx="1217200" cy="3960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t"/>
                      <a:lstStyle/>
                      <a:p>
                        <a:pPr algn="ctr"/>
                        <a:r>
                          <a:rPr lang="lv-LV" sz="1200" b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a:t>SDr</a:t>
                        </a:r>
                      </a:p>
                    </p:txBody>
                  </p:sp>
                  <p:sp>
                    <p:nvSpPr>
                      <p:cNvPr id="51" name="Rounded Rectangle 50"/>
                      <p:cNvSpPr/>
                      <p:nvPr/>
                    </p:nvSpPr>
                    <p:spPr>
                      <a:xfrm>
                        <a:off x="1979712" y="1579254"/>
                        <a:ext cx="1152128" cy="1273682"/>
                      </a:xfrm>
                      <a:prstGeom prst="roundRect">
                        <a:avLst/>
                      </a:prstGeom>
                      <a:noFill/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t"/>
                      <a:lstStyle/>
                      <a:p>
                        <a:pPr>
                          <a:lnSpc>
                            <a:spcPct val="150000"/>
                          </a:lnSpc>
                        </a:pPr>
                        <a:endParaRPr lang="en-GB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53" name="Rectangle 52"/>
                  <p:cNvSpPr/>
                  <p:nvPr/>
                </p:nvSpPr>
                <p:spPr>
                  <a:xfrm>
                    <a:off x="-234280" y="3461882"/>
                    <a:ext cx="1800200" cy="53860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algn="ctr"/>
                    <a:r>
                      <a:rPr lang="lv-LV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ALTERNATĪVĀ</a:t>
                    </a:r>
                  </a:p>
                  <a:p>
                    <a:pPr algn="ctr"/>
                    <a:r>
                      <a:rPr lang="lv-LV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NODARBINĀTĪBA</a:t>
                    </a:r>
                    <a:endParaRPr lang="en-GB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54" name="Rectangle 53"/>
                  <p:cNvSpPr/>
                  <p:nvPr/>
                </p:nvSpPr>
                <p:spPr>
                  <a:xfrm>
                    <a:off x="53764" y="5026448"/>
                    <a:ext cx="1187239" cy="53860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algn="ctr"/>
                    <a:r>
                      <a:rPr lang="lv-LV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DZĪVES</a:t>
                    </a:r>
                  </a:p>
                  <a:p>
                    <a:pPr algn="ctr"/>
                    <a:r>
                      <a:rPr lang="lv-LV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VIETA</a:t>
                    </a:r>
                    <a:endParaRPr lang="en-GB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grpSp>
              <p:nvGrpSpPr>
                <p:cNvPr id="60" name="Group 59"/>
                <p:cNvGrpSpPr/>
                <p:nvPr/>
              </p:nvGrpSpPr>
              <p:grpSpPr>
                <a:xfrm>
                  <a:off x="5508104" y="4785564"/>
                  <a:ext cx="3444414" cy="1595764"/>
                  <a:chOff x="6156176" y="1850080"/>
                  <a:chExt cx="2880320" cy="1595764"/>
                </a:xfrm>
              </p:grpSpPr>
              <p:sp>
                <p:nvSpPr>
                  <p:cNvPr id="56" name="Rounded Rectangle 55"/>
                  <p:cNvSpPr/>
                  <p:nvPr/>
                </p:nvSpPr>
                <p:spPr>
                  <a:xfrm>
                    <a:off x="6210371" y="1850080"/>
                    <a:ext cx="2826125" cy="1595764"/>
                  </a:xfrm>
                  <a:prstGeom prst="roundRect">
                    <a:avLst/>
                  </a:prstGeom>
                  <a:solidFill>
                    <a:schemeClr val="accent3">
                      <a:lumMod val="50000"/>
                      <a:alpha val="20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endParaRPr lang="en-GB" sz="1200" dirty="0">
                      <a:solidFill>
                        <a:schemeClr val="bg1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57" name="Rectangle 56"/>
                  <p:cNvSpPr/>
                  <p:nvPr/>
                </p:nvSpPr>
                <p:spPr>
                  <a:xfrm>
                    <a:off x="6281385" y="2060848"/>
                    <a:ext cx="2755111" cy="138499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lv-LV" sz="14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BDAC – bērnu dienas atbalsta centrs</a:t>
                    </a:r>
                  </a:p>
                  <a:p>
                    <a:r>
                      <a:rPr lang="lv-LV" sz="14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ĢA – ģimenes asistenta pakalpojums </a:t>
                    </a:r>
                  </a:p>
                  <a:p>
                    <a:r>
                      <a:rPr lang="lv-LV" sz="14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DAC – dienas aprūpes centrs</a:t>
                    </a:r>
                  </a:p>
                  <a:p>
                    <a:r>
                      <a:rPr lang="lv-LV" sz="14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SDr – specializētā darbnīca</a:t>
                    </a:r>
                  </a:p>
                  <a:p>
                    <a:r>
                      <a:rPr lang="lv-LV" sz="14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GrDz – grupu dzīvoklis</a:t>
                    </a:r>
                  </a:p>
                  <a:p>
                    <a:r>
                      <a:rPr lang="lv-LV" sz="14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GrM – grupu māja</a:t>
                    </a:r>
                  </a:p>
                </p:txBody>
              </p:sp>
              <p:sp>
                <p:nvSpPr>
                  <p:cNvPr id="58" name="Rectangle 57"/>
                  <p:cNvSpPr/>
                  <p:nvPr/>
                </p:nvSpPr>
                <p:spPr>
                  <a:xfrm>
                    <a:off x="6156176" y="1856843"/>
                    <a:ext cx="1506960" cy="35130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algn="ctr"/>
                    <a:r>
                      <a:rPr lang="lv-LV" sz="12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SAĪSINĀJUMI</a:t>
                    </a:r>
                    <a:endParaRPr lang="en-GB" sz="12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  <p:sp>
            <p:nvSpPr>
              <p:cNvPr id="61" name="Rounded Rectangle 35"/>
              <p:cNvSpPr/>
              <p:nvPr/>
            </p:nvSpPr>
            <p:spPr>
              <a:xfrm>
                <a:off x="2707767" y="1412776"/>
                <a:ext cx="1152128" cy="1273682"/>
              </a:xfrm>
              <a:prstGeom prst="roundRect">
                <a:avLst/>
              </a:prstGeom>
              <a:noFill/>
              <a:ln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150000"/>
                  </a:lnSpc>
                </a:pPr>
                <a:endParaRPr lang="en-GB" sz="1200" dirty="0">
                  <a:solidFill>
                    <a:schemeClr val="bg1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63" name="Rectangle 34"/>
            <p:cNvSpPr/>
            <p:nvPr/>
          </p:nvSpPr>
          <p:spPr>
            <a:xfrm>
              <a:off x="2701544" y="1824745"/>
              <a:ext cx="1217200" cy="3960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lv-LV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ĢA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676477" y="2420888"/>
              <a:ext cx="1247451" cy="3960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lv-LV" sz="1000" b="1" dirty="0" smtClean="0">
                  <a:solidFill>
                    <a:srgbClr val="3366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Asistents</a:t>
              </a:r>
            </a:p>
          </p:txBody>
        </p:sp>
      </p:grpSp>
      <p:pic>
        <p:nvPicPr>
          <p:cNvPr id="66" name="Picture 8" descr="http://thumbs.dreamstime.com/thumbimg_577/129587699814HN5W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96" y="4217335"/>
            <a:ext cx="1079822" cy="113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Rectangle 68"/>
          <p:cNvSpPr/>
          <p:nvPr/>
        </p:nvSpPr>
        <p:spPr>
          <a:xfrm>
            <a:off x="4209311" y="4648155"/>
            <a:ext cx="5052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GrM</a:t>
            </a:r>
            <a:endParaRPr lang="en-US" sz="1200" dirty="0"/>
          </a:p>
        </p:txBody>
      </p:sp>
      <p:sp>
        <p:nvSpPr>
          <p:cNvPr id="72" name="Rectangle 71"/>
          <p:cNvSpPr/>
          <p:nvPr/>
        </p:nvSpPr>
        <p:spPr>
          <a:xfrm>
            <a:off x="3948371" y="5354850"/>
            <a:ext cx="1217200" cy="396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lv-LV" sz="1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Cerību Dore</a:t>
            </a:r>
            <a:endParaRPr lang="lv-LV" sz="10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06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Biedrības «Rūpju bērns» klienti (1)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-108520" y="1340768"/>
            <a:ext cx="2264123" cy="2105873"/>
            <a:chOff x="-48405" y="1138919"/>
            <a:chExt cx="2264123" cy="2105873"/>
          </a:xfrm>
        </p:grpSpPr>
        <p:grpSp>
          <p:nvGrpSpPr>
            <p:cNvPr id="5" name="Group 4"/>
            <p:cNvGrpSpPr/>
            <p:nvPr/>
          </p:nvGrpSpPr>
          <p:grpSpPr>
            <a:xfrm>
              <a:off x="-48405" y="1367760"/>
              <a:ext cx="2264123" cy="1877032"/>
              <a:chOff x="0" y="1268760"/>
              <a:chExt cx="2267744" cy="2088232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0" y="1268760"/>
                <a:ext cx="1475656" cy="1101676"/>
                <a:chOff x="0" y="1268760"/>
                <a:chExt cx="1475656" cy="1101676"/>
              </a:xfrm>
            </p:grpSpPr>
            <p:pic>
              <p:nvPicPr>
                <p:cNvPr id="2050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268760"/>
                  <a:ext cx="1101676" cy="11016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3980" y="1268760"/>
                  <a:ext cx="1101676" cy="11016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6" name="Group 5"/>
              <p:cNvGrpSpPr/>
              <p:nvPr/>
            </p:nvGrpSpPr>
            <p:grpSpPr>
              <a:xfrm>
                <a:off x="755576" y="1268760"/>
                <a:ext cx="1475656" cy="1101676"/>
                <a:chOff x="0" y="1268760"/>
                <a:chExt cx="1475656" cy="1101676"/>
              </a:xfrm>
            </p:grpSpPr>
            <p:pic>
              <p:nvPicPr>
                <p:cNvPr id="7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268760"/>
                  <a:ext cx="1101676" cy="11016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3980" y="1268760"/>
                  <a:ext cx="1101676" cy="11016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9" name="Group 8"/>
              <p:cNvGrpSpPr/>
              <p:nvPr/>
            </p:nvGrpSpPr>
            <p:grpSpPr>
              <a:xfrm>
                <a:off x="792088" y="2255316"/>
                <a:ext cx="1475656" cy="1101676"/>
                <a:chOff x="0" y="1268760"/>
                <a:chExt cx="1475656" cy="1101676"/>
              </a:xfrm>
            </p:grpSpPr>
            <p:pic>
              <p:nvPicPr>
                <p:cNvPr id="10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268760"/>
                  <a:ext cx="1101676" cy="11016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3980" y="1268760"/>
                  <a:ext cx="1101676" cy="11016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2" name="Group 11"/>
              <p:cNvGrpSpPr/>
              <p:nvPr/>
            </p:nvGrpSpPr>
            <p:grpSpPr>
              <a:xfrm>
                <a:off x="35496" y="2255316"/>
                <a:ext cx="1475656" cy="1101676"/>
                <a:chOff x="0" y="1268760"/>
                <a:chExt cx="1475656" cy="1101676"/>
              </a:xfrm>
            </p:grpSpPr>
            <p:pic>
              <p:nvPicPr>
                <p:cNvPr id="13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268760"/>
                  <a:ext cx="1101676" cy="11016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4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3980" y="1268760"/>
                  <a:ext cx="1101676" cy="11016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16" name="Rectangle 15"/>
            <p:cNvSpPr/>
            <p:nvPr/>
          </p:nvSpPr>
          <p:spPr>
            <a:xfrm>
              <a:off x="324978" y="1138919"/>
              <a:ext cx="1517357" cy="3513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lv-LV" sz="1400" b="1" dirty="0" smtClean="0">
                  <a:solidFill>
                    <a:srgbClr val="FF66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200 </a:t>
              </a:r>
              <a:r>
                <a:rPr lang="lv-LV" sz="1400" b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klienti</a:t>
              </a:r>
              <a:endParaRPr lang="en-GB" sz="1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17" name="Picture 16" descr="http://www.esilabs.lv/brivpratigais/uploads/img/cusers/large/ceribu_ligzd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290" y="116632"/>
            <a:ext cx="785182" cy="776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2" name="Group 2051"/>
          <p:cNvGrpSpPr/>
          <p:nvPr/>
        </p:nvGrpSpPr>
        <p:grpSpPr>
          <a:xfrm>
            <a:off x="431800" y="3810377"/>
            <a:ext cx="8407400" cy="2884874"/>
            <a:chOff x="431800" y="3602109"/>
            <a:chExt cx="8407400" cy="3093142"/>
          </a:xfrm>
        </p:grpSpPr>
        <p:grpSp>
          <p:nvGrpSpPr>
            <p:cNvPr id="21" name="Group 20"/>
            <p:cNvGrpSpPr/>
            <p:nvPr/>
          </p:nvGrpSpPr>
          <p:grpSpPr>
            <a:xfrm>
              <a:off x="551272" y="6355544"/>
              <a:ext cx="8168720" cy="241808"/>
              <a:chOff x="551272" y="5635464"/>
              <a:chExt cx="8168720" cy="241808"/>
            </a:xfrm>
          </p:grpSpPr>
          <p:sp>
            <p:nvSpPr>
              <p:cNvPr id="22" name="Rectangle 96"/>
              <p:cNvSpPr>
                <a:spLocks noChangeArrowheads="1"/>
              </p:cNvSpPr>
              <p:nvPr/>
            </p:nvSpPr>
            <p:spPr bwMode="auto">
              <a:xfrm>
                <a:off x="551272" y="5635464"/>
                <a:ext cx="1140842" cy="241808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lv-LV" sz="1200" b="1" dirty="0" smtClean="0">
                    <a:latin typeface="Arial" charset="0"/>
                  </a:rPr>
                  <a:t>DZIMUMS</a:t>
                </a:r>
                <a:endParaRPr lang="en-US" sz="1200" b="1" dirty="0">
                  <a:latin typeface="Arial" charset="0"/>
                </a:endParaRPr>
              </a:p>
            </p:txBody>
          </p:sp>
          <p:sp>
            <p:nvSpPr>
              <p:cNvPr id="23" name="Rectangle 97"/>
              <p:cNvSpPr>
                <a:spLocks noChangeArrowheads="1"/>
              </p:cNvSpPr>
              <p:nvPr/>
            </p:nvSpPr>
            <p:spPr bwMode="auto">
              <a:xfrm>
                <a:off x="1872653" y="5635464"/>
                <a:ext cx="3687363" cy="241808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lv-LV" sz="1200" b="1" dirty="0" smtClean="0">
                    <a:latin typeface="Arial" charset="0"/>
                  </a:rPr>
                  <a:t>VECUMS</a:t>
                </a:r>
                <a:endParaRPr lang="en-US" sz="1200" b="1" dirty="0">
                  <a:latin typeface="Arial" charset="0"/>
                </a:endParaRPr>
              </a:p>
            </p:txBody>
          </p:sp>
          <p:sp>
            <p:nvSpPr>
              <p:cNvPr id="24" name="Rectangle 99"/>
              <p:cNvSpPr>
                <a:spLocks noChangeArrowheads="1"/>
              </p:cNvSpPr>
              <p:nvPr/>
            </p:nvSpPr>
            <p:spPr bwMode="auto">
              <a:xfrm>
                <a:off x="5683936" y="5635464"/>
                <a:ext cx="1728192" cy="235116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lv-LV" sz="1200" b="1" dirty="0" smtClean="0">
                    <a:latin typeface="Arial" charset="0"/>
                  </a:rPr>
                  <a:t>TAUTĪBA</a:t>
                </a:r>
                <a:endParaRPr lang="en-US" sz="1200" b="1" dirty="0">
                  <a:latin typeface="Arial" charset="0"/>
                </a:endParaRPr>
              </a:p>
            </p:txBody>
          </p:sp>
          <p:sp>
            <p:nvSpPr>
              <p:cNvPr id="25" name="Rectangle 99"/>
              <p:cNvSpPr>
                <a:spLocks noChangeArrowheads="1"/>
              </p:cNvSpPr>
              <p:nvPr/>
            </p:nvSpPr>
            <p:spPr bwMode="auto">
              <a:xfrm>
                <a:off x="7567864" y="5635464"/>
                <a:ext cx="1152128" cy="235116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lv-LV" sz="1200" b="1" dirty="0" smtClean="0">
                    <a:latin typeface="Arial" charset="0"/>
                  </a:rPr>
                  <a:t>DZĪVESVIETA</a:t>
                </a:r>
                <a:endParaRPr lang="en-US" sz="1200" b="1" dirty="0">
                  <a:latin typeface="Arial" charset="0"/>
                </a:endParaRPr>
              </a:p>
            </p:txBody>
          </p:sp>
        </p:grpSp>
        <p:grpSp>
          <p:nvGrpSpPr>
            <p:cNvPr id="2051" name="Group 2050"/>
            <p:cNvGrpSpPr/>
            <p:nvPr/>
          </p:nvGrpSpPr>
          <p:grpSpPr>
            <a:xfrm>
              <a:off x="431800" y="3602109"/>
              <a:ext cx="8407400" cy="3093142"/>
              <a:chOff x="431800" y="3602109"/>
              <a:chExt cx="8407400" cy="3093142"/>
            </a:xfrm>
          </p:grpSpPr>
          <p:sp>
            <p:nvSpPr>
              <p:cNvPr id="20" name="AutoShape 128"/>
              <p:cNvSpPr>
                <a:spLocks noChangeArrowheads="1"/>
              </p:cNvSpPr>
              <p:nvPr/>
            </p:nvSpPr>
            <p:spPr bwMode="auto">
              <a:xfrm>
                <a:off x="501552" y="3717032"/>
                <a:ext cx="8180809" cy="1296144"/>
              </a:xfrm>
              <a:prstGeom prst="roundRect">
                <a:avLst>
                  <a:gd name="adj" fmla="val 16667"/>
                </a:avLst>
              </a:prstGeom>
              <a:solidFill>
                <a:srgbClr val="00B0F0"/>
              </a:solidFill>
              <a:ln w="0">
                <a:solidFill>
                  <a:srgbClr val="94816D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wrap="none" tIns="10800" anchorCtr="1"/>
              <a:lstStyle/>
              <a:p>
                <a:pPr algn="ctr"/>
                <a:endParaRPr lang="en-US" sz="1200">
                  <a:latin typeface="Arial" charset="0"/>
                </a:endParaRPr>
              </a:p>
            </p:txBody>
          </p:sp>
          <p:graphicFrame>
            <p:nvGraphicFramePr>
              <p:cNvPr id="15" name="Objec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58870077"/>
                  </p:ext>
                </p:extLst>
              </p:nvPr>
            </p:nvGraphicFramePr>
            <p:xfrm>
              <a:off x="539750" y="3602109"/>
              <a:ext cx="8142288" cy="13668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905" name="Diagramma" r:id="rId7" imgW="9267937" imgH="1619121" progId="MSGraph.Chart.8">
                      <p:embed followColorScheme="full"/>
                    </p:oleObj>
                  </mc:Choice>
                  <mc:Fallback>
                    <p:oleObj name="Diagramma" r:id="rId7" imgW="9267937" imgH="1619121" progId="MSGraph.Chart.8">
                      <p:embed followColorScheme="full"/>
                      <p:pic>
                        <p:nvPicPr>
                          <p:cNvPr id="0" name="Picture 14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9750" y="3602109"/>
                            <a:ext cx="8142288" cy="136683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" name="Object 1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67363425"/>
                  </p:ext>
                </p:extLst>
              </p:nvPr>
            </p:nvGraphicFramePr>
            <p:xfrm>
              <a:off x="431800" y="4174144"/>
              <a:ext cx="8407400" cy="21786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906" name="Diagramma" r:id="rId9" imgW="7420017" imgH="1790764" progId="MSGraph.Chart.8">
                      <p:embed followColorScheme="full"/>
                    </p:oleObj>
                  </mc:Choice>
                  <mc:Fallback>
                    <p:oleObj name="Diagramma" r:id="rId9" imgW="7420017" imgH="1790764" progId="MSGraph.Chart.8">
                      <p:embed followColorScheme="full"/>
                      <p:pic>
                        <p:nvPicPr>
                          <p:cNvPr id="0" name="Picture 14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1800" y="4174144"/>
                            <a:ext cx="8407400" cy="217869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7" name="Line 31"/>
              <p:cNvSpPr>
                <a:spLocks noChangeShapeType="1"/>
              </p:cNvSpPr>
              <p:nvPr/>
            </p:nvSpPr>
            <p:spPr bwMode="auto">
              <a:xfrm>
                <a:off x="1763688" y="3789040"/>
                <a:ext cx="0" cy="2880320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973E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" name="Line 31"/>
              <p:cNvSpPr>
                <a:spLocks noChangeShapeType="1"/>
              </p:cNvSpPr>
              <p:nvPr/>
            </p:nvSpPr>
            <p:spPr bwMode="auto">
              <a:xfrm>
                <a:off x="5611928" y="3794835"/>
                <a:ext cx="0" cy="2880320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973E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" name="Line 31"/>
              <p:cNvSpPr>
                <a:spLocks noChangeShapeType="1"/>
              </p:cNvSpPr>
              <p:nvPr/>
            </p:nvSpPr>
            <p:spPr bwMode="auto">
              <a:xfrm>
                <a:off x="7474088" y="3814931"/>
                <a:ext cx="0" cy="2880320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973E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2048" name="Group 2047"/>
          <p:cNvGrpSpPr/>
          <p:nvPr/>
        </p:nvGrpSpPr>
        <p:grpSpPr>
          <a:xfrm>
            <a:off x="6300192" y="1330550"/>
            <a:ext cx="2857488" cy="2314475"/>
            <a:chOff x="5676134" y="1300174"/>
            <a:chExt cx="3039237" cy="2153864"/>
          </a:xfrm>
        </p:grpSpPr>
        <p:grpSp>
          <p:nvGrpSpPr>
            <p:cNvPr id="40" name="Gruppieren 28"/>
            <p:cNvGrpSpPr>
              <a:grpSpLocks/>
            </p:cNvGrpSpPr>
            <p:nvPr/>
          </p:nvGrpSpPr>
          <p:grpSpPr bwMode="auto">
            <a:xfrm>
              <a:off x="5676134" y="1374316"/>
              <a:ext cx="3039237" cy="2079722"/>
              <a:chOff x="1325876" y="4078054"/>
              <a:chExt cx="4087219" cy="2843212"/>
            </a:xfrm>
          </p:grpSpPr>
          <p:pic>
            <p:nvPicPr>
              <p:cNvPr id="41" name="Picture 13" descr="C:\Users\Mike\Desktop\sss_Schatten.pn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780" b="15228"/>
              <a:stretch>
                <a:fillRect/>
              </a:stretch>
            </p:blipFill>
            <p:spPr bwMode="auto">
              <a:xfrm>
                <a:off x="1325876" y="4078054"/>
                <a:ext cx="4087219" cy="2843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" name="Freeform 12"/>
              <p:cNvSpPr>
                <a:spLocks/>
              </p:cNvSpPr>
              <p:nvPr/>
            </p:nvSpPr>
            <p:spPr bwMode="auto">
              <a:xfrm>
                <a:off x="1620210" y="4245342"/>
                <a:ext cx="3627437" cy="2319915"/>
              </a:xfrm>
              <a:custGeom>
                <a:avLst/>
                <a:gdLst/>
                <a:ahLst/>
                <a:cxnLst>
                  <a:cxn ang="0">
                    <a:pos x="752" y="48"/>
                  </a:cxn>
                  <a:cxn ang="0">
                    <a:pos x="0" y="0"/>
                  </a:cxn>
                  <a:cxn ang="0">
                    <a:pos x="62" y="1298"/>
                  </a:cxn>
                  <a:cxn ang="0">
                    <a:pos x="752" y="1351"/>
                  </a:cxn>
                  <a:cxn ang="0">
                    <a:pos x="2165" y="1384"/>
                  </a:cxn>
                  <a:cxn ang="0">
                    <a:pos x="2165" y="72"/>
                  </a:cxn>
                  <a:cxn ang="0">
                    <a:pos x="752" y="48"/>
                  </a:cxn>
                </a:cxnLst>
                <a:rect l="0" t="0" r="r" b="b"/>
                <a:pathLst>
                  <a:path w="2165" h="1384">
                    <a:moveTo>
                      <a:pt x="752" y="48"/>
                    </a:moveTo>
                    <a:cubicBezTo>
                      <a:pt x="499" y="48"/>
                      <a:pt x="0" y="0"/>
                      <a:pt x="0" y="0"/>
                    </a:cubicBezTo>
                    <a:cubicBezTo>
                      <a:pt x="62" y="1298"/>
                      <a:pt x="62" y="1298"/>
                      <a:pt x="62" y="1298"/>
                    </a:cubicBezTo>
                    <a:cubicBezTo>
                      <a:pt x="62" y="1298"/>
                      <a:pt x="508" y="1351"/>
                      <a:pt x="752" y="1351"/>
                    </a:cubicBezTo>
                    <a:cubicBezTo>
                      <a:pt x="852" y="1353"/>
                      <a:pt x="2165" y="1384"/>
                      <a:pt x="2165" y="1384"/>
                    </a:cubicBezTo>
                    <a:cubicBezTo>
                      <a:pt x="2165" y="72"/>
                      <a:pt x="2165" y="72"/>
                      <a:pt x="2165" y="72"/>
                    </a:cubicBezTo>
                    <a:cubicBezTo>
                      <a:pt x="2165" y="72"/>
                      <a:pt x="911" y="51"/>
                      <a:pt x="752" y="4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7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43" name="Group 13" descr="© INSCALE GmbH, 14.06.2010"/>
            <p:cNvGrpSpPr>
              <a:grpSpLocks/>
            </p:cNvGrpSpPr>
            <p:nvPr/>
          </p:nvGrpSpPr>
          <p:grpSpPr bwMode="auto">
            <a:xfrm>
              <a:off x="7436388" y="1300174"/>
              <a:ext cx="484139" cy="400549"/>
              <a:chOff x="630" y="1998"/>
              <a:chExt cx="669" cy="585"/>
            </a:xfrm>
          </p:grpSpPr>
          <p:sp>
            <p:nvSpPr>
              <p:cNvPr id="44" name="Freeform 14"/>
              <p:cNvSpPr>
                <a:spLocks/>
              </p:cNvSpPr>
              <p:nvPr/>
            </p:nvSpPr>
            <p:spPr bwMode="auto">
              <a:xfrm>
                <a:off x="630" y="2140"/>
                <a:ext cx="669" cy="290"/>
              </a:xfrm>
              <a:custGeom>
                <a:avLst/>
                <a:gdLst>
                  <a:gd name="T0" fmla="*/ 492 w 669"/>
                  <a:gd name="T1" fmla="*/ 0 h 290"/>
                  <a:gd name="T2" fmla="*/ 195 w 669"/>
                  <a:gd name="T3" fmla="*/ 78 h 290"/>
                  <a:gd name="T4" fmla="*/ 245 w 669"/>
                  <a:gd name="T5" fmla="*/ 148 h 290"/>
                  <a:gd name="T6" fmla="*/ 5 w 669"/>
                  <a:gd name="T7" fmla="*/ 261 h 290"/>
                  <a:gd name="T8" fmla="*/ 48 w 669"/>
                  <a:gd name="T9" fmla="*/ 272 h 290"/>
                  <a:gd name="T10" fmla="*/ 294 w 669"/>
                  <a:gd name="T11" fmla="*/ 154 h 290"/>
                  <a:gd name="T12" fmla="*/ 327 w 669"/>
                  <a:gd name="T13" fmla="*/ 155 h 290"/>
                  <a:gd name="T14" fmla="*/ 624 w 669"/>
                  <a:gd name="T15" fmla="*/ 78 h 290"/>
                  <a:gd name="T16" fmla="*/ 492 w 669"/>
                  <a:gd name="T17" fmla="*/ 0 h 2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69"/>
                  <a:gd name="T28" fmla="*/ 0 h 290"/>
                  <a:gd name="T29" fmla="*/ 669 w 669"/>
                  <a:gd name="T30" fmla="*/ 290 h 2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69" h="290">
                    <a:moveTo>
                      <a:pt x="492" y="0"/>
                    </a:moveTo>
                    <a:cubicBezTo>
                      <a:pt x="373" y="0"/>
                      <a:pt x="240" y="35"/>
                      <a:pt x="195" y="78"/>
                    </a:cubicBezTo>
                    <a:cubicBezTo>
                      <a:pt x="162" y="109"/>
                      <a:pt x="184" y="136"/>
                      <a:pt x="245" y="148"/>
                    </a:cubicBezTo>
                    <a:cubicBezTo>
                      <a:pt x="5" y="261"/>
                      <a:pt x="5" y="261"/>
                      <a:pt x="5" y="261"/>
                    </a:cubicBezTo>
                    <a:cubicBezTo>
                      <a:pt x="9" y="284"/>
                      <a:pt x="0" y="290"/>
                      <a:pt x="48" y="272"/>
                    </a:cubicBezTo>
                    <a:cubicBezTo>
                      <a:pt x="294" y="154"/>
                      <a:pt x="294" y="154"/>
                      <a:pt x="294" y="154"/>
                    </a:cubicBezTo>
                    <a:cubicBezTo>
                      <a:pt x="304" y="155"/>
                      <a:pt x="315" y="155"/>
                      <a:pt x="327" y="155"/>
                    </a:cubicBezTo>
                    <a:cubicBezTo>
                      <a:pt x="445" y="155"/>
                      <a:pt x="578" y="120"/>
                      <a:pt x="624" y="78"/>
                    </a:cubicBezTo>
                    <a:cubicBezTo>
                      <a:pt x="669" y="35"/>
                      <a:pt x="610" y="0"/>
                      <a:pt x="492" y="0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5" name="Picture 15" descr="grün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6612"/>
              <a:stretch>
                <a:fillRect/>
              </a:stretch>
            </p:blipFill>
            <p:spPr bwMode="auto">
              <a:xfrm>
                <a:off x="630" y="1998"/>
                <a:ext cx="439" cy="5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6" name="Rectangle 45"/>
            <p:cNvSpPr/>
            <p:nvPr/>
          </p:nvSpPr>
          <p:spPr>
            <a:xfrm>
              <a:off x="5939739" y="1700723"/>
              <a:ext cx="2652606" cy="12389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lv-LV" sz="1400" b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Dienas aprūpes </a:t>
              </a:r>
              <a:r>
                <a:rPr lang="lv-LV" sz="1400" b="1" dirty="0" smtClean="0">
                  <a:solidFill>
                    <a:srgbClr val="00B05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centru</a:t>
              </a:r>
              <a:r>
                <a:rPr lang="lv-LV" sz="1400" b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lv-LV" sz="1400" b="1" dirty="0" smtClean="0">
                  <a:solidFill>
                    <a:srgbClr val="00B05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izveidē</a:t>
              </a:r>
              <a:r>
                <a:rPr lang="lv-LV" sz="1400" b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ir </a:t>
              </a:r>
              <a:r>
                <a:rPr lang="lv-LV" sz="1400" b="1" dirty="0" smtClean="0">
                  <a:solidFill>
                    <a:srgbClr val="00B05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ņemts vērā</a:t>
              </a:r>
              <a:r>
                <a:rPr lang="lv-LV" sz="1400" b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 cik dažādi un atšķirīgi ir mūsu klienti  - </a:t>
              </a:r>
              <a:r>
                <a:rPr lang="lv-LV" sz="1400" b="1" dirty="0" smtClean="0">
                  <a:solidFill>
                    <a:srgbClr val="00B05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klientu vajadzības</a:t>
              </a:r>
              <a:endParaRPr lang="en-GB" sz="14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467544" y="6607756"/>
            <a:ext cx="4536504" cy="351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lv-LV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Informācijas avots: Biedrības RB klientu datu bāze, N=160 (2014) 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049" name="Grupa 2048"/>
          <p:cNvGrpSpPr/>
          <p:nvPr/>
        </p:nvGrpSpPr>
        <p:grpSpPr>
          <a:xfrm>
            <a:off x="2150363" y="1154561"/>
            <a:ext cx="4136149" cy="2927792"/>
            <a:chOff x="2150363" y="1154561"/>
            <a:chExt cx="4136149" cy="2927792"/>
          </a:xfrm>
        </p:grpSpPr>
        <p:grpSp>
          <p:nvGrpSpPr>
            <p:cNvPr id="30" name="Group 29"/>
            <p:cNvGrpSpPr/>
            <p:nvPr/>
          </p:nvGrpSpPr>
          <p:grpSpPr>
            <a:xfrm>
              <a:off x="2150363" y="1195906"/>
              <a:ext cx="4136149" cy="2886447"/>
              <a:chOff x="4915224" y="1258449"/>
              <a:chExt cx="3488199" cy="2300536"/>
            </a:xfrm>
          </p:grpSpPr>
          <p:graphicFrame>
            <p:nvGraphicFramePr>
              <p:cNvPr id="26" name="Object 2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87016727"/>
                  </p:ext>
                </p:extLst>
              </p:nvPr>
            </p:nvGraphicFramePr>
            <p:xfrm>
              <a:off x="5174912" y="1431297"/>
              <a:ext cx="3078357" cy="21276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907" name="Diagramma" r:id="rId13" imgW="3171796" imgH="2190814" progId="MSGraph.Chart.8">
                      <p:embed followColorScheme="full"/>
                    </p:oleObj>
                  </mc:Choice>
                  <mc:Fallback>
                    <p:oleObj name="Diagramma" r:id="rId13" imgW="3171796" imgH="2190814" progId="MSGraph.Chart.8">
                      <p:embed followColorScheme="full"/>
                      <p:pic>
                        <p:nvPicPr>
                          <p:cNvPr id="0" name="Picture 14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74912" y="1431297"/>
                            <a:ext cx="3078357" cy="2127688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" name="Rounded Rectangle 17"/>
              <p:cNvSpPr/>
              <p:nvPr/>
            </p:nvSpPr>
            <p:spPr>
              <a:xfrm>
                <a:off x="4915224" y="1258449"/>
                <a:ext cx="3488199" cy="2050862"/>
              </a:xfrm>
              <a:prstGeom prst="roundRect">
                <a:avLst/>
              </a:pr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endParaRPr lang="en-GB" sz="1200" dirty="0">
                  <a:solidFill>
                    <a:schemeClr val="bg1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48" name="Rectangle 47"/>
            <p:cNvSpPr/>
            <p:nvPr/>
          </p:nvSpPr>
          <p:spPr>
            <a:xfrm>
              <a:off x="2354548" y="1154561"/>
              <a:ext cx="3636404" cy="3513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lv-LV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FUNKCIONĀLO TRAUCĒJUMU VEIDS</a:t>
              </a:r>
              <a:endParaRPr lang="en-GB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17" y="6611064"/>
            <a:ext cx="582966" cy="274320"/>
          </a:xfrm>
        </p:spPr>
        <p:txBody>
          <a:bodyPr/>
          <a:lstStyle/>
          <a:p>
            <a:fld id="{56F7FE6C-0837-4A18-A3DC-9998F3C6121C}" type="slidenum">
              <a:rPr lang="en-GB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4</a:t>
            </a:fld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5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Biedrības «Rūpju bērns» klienti (2)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7" name="Picture 16" descr="http://www.esilabs.lv/brivpratigais/uploads/img/cusers/large/ceribu_ligzd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290" y="116632"/>
            <a:ext cx="785182" cy="776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3" name="Rectangle 32"/>
          <p:cNvSpPr/>
          <p:nvPr/>
        </p:nvSpPr>
        <p:spPr>
          <a:xfrm>
            <a:off x="434805" y="6622642"/>
            <a:ext cx="4535833" cy="336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lv-LV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Informācijas avots: Biedrības RB klientu datu bāze, N=160 (2014)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511947" y="1196752"/>
            <a:ext cx="3555997" cy="2601012"/>
            <a:chOff x="511947" y="1196752"/>
            <a:chExt cx="3555997" cy="2601012"/>
          </a:xfrm>
        </p:grpSpPr>
        <p:grpSp>
          <p:nvGrpSpPr>
            <p:cNvPr id="30" name="Group 29"/>
            <p:cNvGrpSpPr/>
            <p:nvPr/>
          </p:nvGrpSpPr>
          <p:grpSpPr>
            <a:xfrm>
              <a:off x="539551" y="1196752"/>
              <a:ext cx="3528393" cy="2601012"/>
              <a:chOff x="4915224" y="1142207"/>
              <a:chExt cx="3648889" cy="2601012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4915224" y="1142207"/>
                <a:ext cx="3648889" cy="2577986"/>
              </a:xfrm>
              <a:prstGeom prst="roundRect">
                <a:avLst/>
              </a:pr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endParaRPr lang="en-GB" sz="1200" dirty="0">
                  <a:solidFill>
                    <a:schemeClr val="bg1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aphicFrame>
            <p:nvGraphicFramePr>
              <p:cNvPr id="26" name="Object 2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34565441"/>
                  </p:ext>
                </p:extLst>
              </p:nvPr>
            </p:nvGraphicFramePr>
            <p:xfrm>
              <a:off x="4973638" y="1358231"/>
              <a:ext cx="3441541" cy="23849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925" name="Diagramma" r:id="rId6" imgW="3133747" imgH="2171623" progId="MSGraph.Chart.8">
                      <p:embed followColorScheme="full"/>
                    </p:oleObj>
                  </mc:Choice>
                  <mc:Fallback>
                    <p:oleObj name="Diagramma" r:id="rId6" imgW="3133747" imgH="2171623" progId="MSGraph.Chart.8">
                      <p:embed followColorScheme="full"/>
                      <p:pic>
                        <p:nvPicPr>
                          <p:cNvPr id="0" name="Picture 14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73638" y="1358231"/>
                            <a:ext cx="3441541" cy="2384988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5" name="Rectangle 34"/>
            <p:cNvSpPr/>
            <p:nvPr/>
          </p:nvSpPr>
          <p:spPr>
            <a:xfrm>
              <a:off x="511947" y="1229004"/>
              <a:ext cx="3555997" cy="3513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lv-LV" sz="1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IZMITINĀŠNAS/DZĪVESVIETAS MODELIS</a:t>
              </a:r>
              <a:endParaRPr lang="en-GB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139951" y="1205262"/>
            <a:ext cx="3024336" cy="2511770"/>
            <a:chOff x="6330389" y="1281584"/>
            <a:chExt cx="2678698" cy="2511770"/>
          </a:xfrm>
        </p:grpSpPr>
        <p:grpSp>
          <p:nvGrpSpPr>
            <p:cNvPr id="41" name="Gruppieren 28"/>
            <p:cNvGrpSpPr>
              <a:grpSpLocks/>
            </p:cNvGrpSpPr>
            <p:nvPr/>
          </p:nvGrpSpPr>
          <p:grpSpPr bwMode="auto">
            <a:xfrm>
              <a:off x="6330389" y="1281584"/>
              <a:ext cx="2678698" cy="2511770"/>
              <a:chOff x="1487256" y="4013200"/>
              <a:chExt cx="4904663" cy="2843213"/>
            </a:xfrm>
          </p:grpSpPr>
          <p:pic>
            <p:nvPicPr>
              <p:cNvPr id="42" name="Picture 13" descr="C:\Users\Mike\Desktop\sss_Schatten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780" b="15228"/>
              <a:stretch>
                <a:fillRect/>
              </a:stretch>
            </p:blipFill>
            <p:spPr bwMode="auto">
              <a:xfrm>
                <a:off x="1487256" y="4013200"/>
                <a:ext cx="4087219" cy="2843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Freeform 12"/>
              <p:cNvSpPr>
                <a:spLocks/>
              </p:cNvSpPr>
              <p:nvPr/>
            </p:nvSpPr>
            <p:spPr bwMode="auto">
              <a:xfrm>
                <a:off x="1849128" y="4174913"/>
                <a:ext cx="4542791" cy="2319914"/>
              </a:xfrm>
              <a:custGeom>
                <a:avLst/>
                <a:gdLst/>
                <a:ahLst/>
                <a:cxnLst>
                  <a:cxn ang="0">
                    <a:pos x="752" y="48"/>
                  </a:cxn>
                  <a:cxn ang="0">
                    <a:pos x="0" y="0"/>
                  </a:cxn>
                  <a:cxn ang="0">
                    <a:pos x="62" y="1298"/>
                  </a:cxn>
                  <a:cxn ang="0">
                    <a:pos x="752" y="1351"/>
                  </a:cxn>
                  <a:cxn ang="0">
                    <a:pos x="2165" y="1384"/>
                  </a:cxn>
                  <a:cxn ang="0">
                    <a:pos x="2165" y="72"/>
                  </a:cxn>
                  <a:cxn ang="0">
                    <a:pos x="752" y="48"/>
                  </a:cxn>
                </a:cxnLst>
                <a:rect l="0" t="0" r="r" b="b"/>
                <a:pathLst>
                  <a:path w="2165" h="1384">
                    <a:moveTo>
                      <a:pt x="752" y="48"/>
                    </a:moveTo>
                    <a:cubicBezTo>
                      <a:pt x="499" y="48"/>
                      <a:pt x="0" y="0"/>
                      <a:pt x="0" y="0"/>
                    </a:cubicBezTo>
                    <a:cubicBezTo>
                      <a:pt x="62" y="1298"/>
                      <a:pt x="62" y="1298"/>
                      <a:pt x="62" y="1298"/>
                    </a:cubicBezTo>
                    <a:cubicBezTo>
                      <a:pt x="62" y="1298"/>
                      <a:pt x="508" y="1351"/>
                      <a:pt x="752" y="1351"/>
                    </a:cubicBezTo>
                    <a:cubicBezTo>
                      <a:pt x="852" y="1353"/>
                      <a:pt x="2165" y="1384"/>
                      <a:pt x="2165" y="1384"/>
                    </a:cubicBezTo>
                    <a:cubicBezTo>
                      <a:pt x="2165" y="72"/>
                      <a:pt x="2165" y="72"/>
                      <a:pt x="2165" y="72"/>
                    </a:cubicBezTo>
                    <a:cubicBezTo>
                      <a:pt x="2165" y="72"/>
                      <a:pt x="911" y="51"/>
                      <a:pt x="752" y="4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7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de-DE"/>
              </a:p>
            </p:txBody>
          </p:sp>
        </p:grpSp>
        <p:pic>
          <p:nvPicPr>
            <p:cNvPr id="44" name="Picture 15" descr="grün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612"/>
            <a:stretch>
              <a:fillRect/>
            </a:stretch>
          </p:blipFill>
          <p:spPr bwMode="auto">
            <a:xfrm>
              <a:off x="7532578" y="1305326"/>
              <a:ext cx="330771" cy="417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Rectangle 44"/>
            <p:cNvSpPr/>
            <p:nvPr/>
          </p:nvSpPr>
          <p:spPr>
            <a:xfrm>
              <a:off x="6588224" y="1772816"/>
              <a:ext cx="2420863" cy="12241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lv-LV" sz="1400" b="1" dirty="0" smtClean="0">
                  <a:solidFill>
                    <a:srgbClr val="00B05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Vienmēr</a:t>
              </a:r>
              <a:r>
                <a:rPr lang="lv-LV" sz="1400" b="1" dirty="0" smtClean="0">
                  <a:solidFill>
                    <a:schemeClr val="bg1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lv-LV" sz="1400" b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būs</a:t>
              </a:r>
              <a:r>
                <a:rPr lang="lv-LV" sz="1400" b="1" dirty="0" smtClean="0">
                  <a:solidFill>
                    <a:schemeClr val="bg1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lv-LV" sz="1400" b="1" dirty="0" smtClean="0">
                  <a:solidFill>
                    <a:srgbClr val="00B05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vajadzīgs</a:t>
              </a:r>
              <a:r>
                <a:rPr lang="lv-LV" sz="1400" b="1" dirty="0" smtClean="0">
                  <a:solidFill>
                    <a:schemeClr val="bg1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lv-LV" sz="1400" b="1" dirty="0" smtClean="0">
                  <a:solidFill>
                    <a:srgbClr val="00B05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atbalsts</a:t>
              </a:r>
              <a:r>
                <a:rPr lang="lv-LV" sz="1400" b="1" dirty="0" smtClean="0">
                  <a:solidFill>
                    <a:schemeClr val="bg1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lv-LV" sz="1400" b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– asistents, atbalsta persona mājās/darbā </a:t>
              </a:r>
              <a:endParaRPr lang="en-GB" sz="1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26814" y="3502323"/>
            <a:ext cx="8465666" cy="3120319"/>
            <a:chOff x="426814" y="3502323"/>
            <a:chExt cx="8465666" cy="3120319"/>
          </a:xfrm>
        </p:grpSpPr>
        <p:sp>
          <p:nvSpPr>
            <p:cNvPr id="20" name="AutoShape 128"/>
            <p:cNvSpPr>
              <a:spLocks noChangeArrowheads="1"/>
            </p:cNvSpPr>
            <p:nvPr/>
          </p:nvSpPr>
          <p:spPr bwMode="auto">
            <a:xfrm>
              <a:off x="501552" y="3861048"/>
              <a:ext cx="8180809" cy="1152128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0">
              <a:solidFill>
                <a:srgbClr val="94816D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tIns="10800" anchorCtr="1"/>
            <a:lstStyle/>
            <a:p>
              <a:pPr algn="ctr"/>
              <a:endParaRPr lang="en-US" sz="1200">
                <a:latin typeface="Arial" charset="0"/>
              </a:endParaRP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7900693"/>
                </p:ext>
              </p:extLst>
            </p:nvPr>
          </p:nvGraphicFramePr>
          <p:xfrm>
            <a:off x="540022" y="3502323"/>
            <a:ext cx="8142340" cy="1366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26" name="Diagramma" r:id="rId10" imgW="9267937" imgH="1619121" progId="MSGraph.Chart.8">
                    <p:embed followColorScheme="full"/>
                  </p:oleObj>
                </mc:Choice>
                <mc:Fallback>
                  <p:oleObj name="Diagramma" r:id="rId10" imgW="9267937" imgH="1619121" progId="MSGraph.Chart.8">
                    <p:embed followColorScheme="full"/>
                    <p:pic>
                      <p:nvPicPr>
                        <p:cNvPr id="0" name="Picture 14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022" y="3502323"/>
                          <a:ext cx="8142340" cy="13668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48930962"/>
                </p:ext>
              </p:extLst>
            </p:nvPr>
          </p:nvGraphicFramePr>
          <p:xfrm>
            <a:off x="426814" y="4151208"/>
            <a:ext cx="8465666" cy="2230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27" name="Chart" r:id="rId12" imgW="7419865" imgH="2428862" progId="MSGraph.Chart.8">
                    <p:embed followColorScheme="full"/>
                  </p:oleObj>
                </mc:Choice>
                <mc:Fallback>
                  <p:oleObj name="Chart" r:id="rId12" imgW="7419865" imgH="2428862" progId="MSGraph.Chart.8">
                    <p:embed followColorScheme="full"/>
                    <p:pic>
                      <p:nvPicPr>
                        <p:cNvPr id="0" name="Picture 14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814" y="4151208"/>
                          <a:ext cx="8465666" cy="223012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1" name="Group 20"/>
            <p:cNvGrpSpPr/>
            <p:nvPr/>
          </p:nvGrpSpPr>
          <p:grpSpPr>
            <a:xfrm>
              <a:off x="551272" y="6367264"/>
              <a:ext cx="8168720" cy="241808"/>
              <a:chOff x="551272" y="5635464"/>
              <a:chExt cx="8168720" cy="241808"/>
            </a:xfrm>
          </p:grpSpPr>
          <p:sp>
            <p:nvSpPr>
              <p:cNvPr id="22" name="Rectangle 96"/>
              <p:cNvSpPr>
                <a:spLocks noChangeArrowheads="1"/>
              </p:cNvSpPr>
              <p:nvPr/>
            </p:nvSpPr>
            <p:spPr bwMode="auto">
              <a:xfrm>
                <a:off x="551272" y="5642156"/>
                <a:ext cx="1716472" cy="235116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lv-LV" sz="1200" b="1" dirty="0" smtClean="0">
                    <a:latin typeface="Arial" charset="0"/>
                  </a:rPr>
                  <a:t>ĢIMENES MODELIS</a:t>
                </a:r>
                <a:endParaRPr lang="en-US" sz="1200" b="1" dirty="0">
                  <a:latin typeface="Arial" charset="0"/>
                </a:endParaRPr>
              </a:p>
            </p:txBody>
          </p:sp>
          <p:sp>
            <p:nvSpPr>
              <p:cNvPr id="23" name="Rectangle 97"/>
              <p:cNvSpPr>
                <a:spLocks noChangeArrowheads="1"/>
              </p:cNvSpPr>
              <p:nvPr/>
            </p:nvSpPr>
            <p:spPr bwMode="auto">
              <a:xfrm>
                <a:off x="2483768" y="5635464"/>
                <a:ext cx="1152128" cy="241808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lv-LV" sz="1200" b="1" dirty="0" smtClean="0">
                    <a:latin typeface="Arial" charset="0"/>
                  </a:rPr>
                  <a:t>BRĀĻI / MĀSAS</a:t>
                </a:r>
                <a:endParaRPr lang="en-US" sz="1200" b="1" dirty="0">
                  <a:latin typeface="Arial" charset="0"/>
                </a:endParaRPr>
              </a:p>
            </p:txBody>
          </p:sp>
          <p:sp>
            <p:nvSpPr>
              <p:cNvPr id="24" name="Rectangle 99"/>
              <p:cNvSpPr>
                <a:spLocks noChangeArrowheads="1"/>
              </p:cNvSpPr>
              <p:nvPr/>
            </p:nvSpPr>
            <p:spPr bwMode="auto">
              <a:xfrm>
                <a:off x="3785100" y="5642156"/>
                <a:ext cx="2371076" cy="235116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lv-LV" sz="1200" b="1" dirty="0" smtClean="0">
                    <a:latin typeface="Arial" charset="0"/>
                  </a:rPr>
                  <a:t>INVALIDITĀTES GRUPA</a:t>
                </a:r>
                <a:endParaRPr lang="en-US" sz="1200" b="1" dirty="0">
                  <a:latin typeface="Arial" charset="0"/>
                </a:endParaRPr>
              </a:p>
            </p:txBody>
          </p:sp>
          <p:sp>
            <p:nvSpPr>
              <p:cNvPr id="25" name="Rectangle 99"/>
              <p:cNvSpPr>
                <a:spLocks noChangeArrowheads="1"/>
              </p:cNvSpPr>
              <p:nvPr/>
            </p:nvSpPr>
            <p:spPr bwMode="auto">
              <a:xfrm>
                <a:off x="6300192" y="5635464"/>
                <a:ext cx="2419800" cy="235116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lv-LV" sz="1200" b="1" dirty="0" smtClean="0">
                    <a:latin typeface="Arial" charset="0"/>
                  </a:rPr>
                  <a:t>SMAGUMA PAKĀPE</a:t>
                </a:r>
                <a:endParaRPr lang="en-US" sz="1200" b="1" dirty="0">
                  <a:latin typeface="Arial" charset="0"/>
                </a:endParaRPr>
              </a:p>
            </p:txBody>
          </p:sp>
        </p:grpSp>
        <p:sp>
          <p:nvSpPr>
            <p:cNvPr id="27" name="Line 31"/>
            <p:cNvSpPr>
              <a:spLocks noChangeShapeType="1"/>
            </p:cNvSpPr>
            <p:nvPr/>
          </p:nvSpPr>
          <p:spPr bwMode="auto">
            <a:xfrm>
              <a:off x="2401712" y="3996554"/>
              <a:ext cx="0" cy="2605826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973E0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Line 31"/>
            <p:cNvSpPr>
              <a:spLocks noChangeShapeType="1"/>
            </p:cNvSpPr>
            <p:nvPr/>
          </p:nvSpPr>
          <p:spPr bwMode="auto">
            <a:xfrm>
              <a:off x="6228184" y="3996554"/>
              <a:ext cx="0" cy="2585729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973E0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>
              <a:off x="3716334" y="4005064"/>
              <a:ext cx="0" cy="2617578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973E0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" name="Right Brace 2"/>
            <p:cNvSpPr/>
            <p:nvPr/>
          </p:nvSpPr>
          <p:spPr>
            <a:xfrm rot="16200000">
              <a:off x="7417141" y="3176145"/>
              <a:ext cx="436303" cy="1950121"/>
            </a:xfrm>
            <a:prstGeom prst="rightBrace">
              <a:avLst>
                <a:gd name="adj1" fmla="val 8333"/>
                <a:gd name="adj2" fmla="val 5284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496120" y="3845128"/>
              <a:ext cx="2304257" cy="306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lv-LV" sz="1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  Izglītības sistēmā    = C līmenis   </a:t>
              </a:r>
              <a:endParaRPr lang="en-GB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17" y="6611064"/>
            <a:ext cx="582966" cy="274320"/>
          </a:xfrm>
        </p:spPr>
        <p:txBody>
          <a:bodyPr/>
          <a:lstStyle/>
          <a:p>
            <a:fld id="{56F7FE6C-0837-4A18-A3DC-9998F3C6121C}" type="slidenum">
              <a:rPr lang="en-GB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5</a:t>
            </a:fld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64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 teikumos par Mērķa grupu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39752" y="620688"/>
            <a:ext cx="6661404" cy="5786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lv-LV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Šādi cilvēki ir visā pasaulē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lv-LV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Attīstības traucējumi nav slimība, ko var izārstēt ar zālēm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lv-LV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Viņi ir jāiepazīst, lai mazinātu mītus un aizspriedumus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lv-LV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Viņi ir īsti, patiesi – ātri atpazīst liekulību, melus, īstu sirsnību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lv-LV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Dzīvespriecīgi – </a:t>
            </a:r>
            <a:r>
              <a:rPr lang="lv-LV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neļauj pazaudēt apkārtējiem cilvēkiem «īstās dzīves vērtības»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lv-LV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Atbalstāmi – </a:t>
            </a:r>
            <a:r>
              <a:rPr lang="lv-LV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visas dzīves garumā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lv-LV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Oriģināli – viņus var atpazīt. Biedrība strādā, lai viņus atpazītu vispozitīvākajā un profesionālākajā veidā (aktivitāšu dažādība, izstādes, festivāli, koncerti utt.)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6" descr="http://www.esilabs.lv/brivpratigais/uploads/img/cusers/large/ceribu_ligzd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290" y="116632"/>
            <a:ext cx="785182" cy="776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17" y="6611064"/>
            <a:ext cx="582966" cy="274320"/>
          </a:xfrm>
        </p:spPr>
        <p:txBody>
          <a:bodyPr/>
          <a:lstStyle/>
          <a:p>
            <a:fld id="{56F7FE6C-0837-4A18-A3DC-9998F3C6121C}" type="slidenum">
              <a:rPr lang="en-GB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6</a:t>
            </a:fld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6" descr="http://www.meetingroomskent.com/images/063568-green-jelly-icon-people-things-people-man1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1693684"/>
            <a:ext cx="4216524" cy="421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4-Point Star 8"/>
          <p:cNvSpPr/>
          <p:nvPr/>
        </p:nvSpPr>
        <p:spPr>
          <a:xfrm>
            <a:off x="1051328" y="2859076"/>
            <a:ext cx="427277" cy="497916"/>
          </a:xfrm>
          <a:prstGeom prst="star4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76281" y="2946686"/>
            <a:ext cx="382350" cy="346340"/>
          </a:xfrm>
          <a:prstGeom prst="line">
            <a:avLst/>
          </a:prstGeom>
          <a:ln w="158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051328" y="2921286"/>
            <a:ext cx="407303" cy="371740"/>
          </a:xfrm>
          <a:prstGeom prst="line">
            <a:avLst/>
          </a:prstGeom>
          <a:ln w="158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47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79512" y="114547"/>
            <a:ext cx="8381260" cy="1054394"/>
          </a:xfrm>
        </p:spPr>
        <p:txBody>
          <a:bodyPr/>
          <a:lstStyle/>
          <a:p>
            <a:r>
              <a:rPr lang="lv-LV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Sabiedrībā balstīts pakalpojuma modelis</a:t>
            </a:r>
            <a:endParaRPr lang="lv-LV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Picture 6" descr="http://www.esilabs.lv/brivpratigais/uploads/img/cusers/large/ceribu_ligzd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290" y="116632"/>
            <a:ext cx="785182" cy="776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17" y="6611064"/>
            <a:ext cx="582966" cy="274320"/>
          </a:xfrm>
        </p:spPr>
        <p:txBody>
          <a:bodyPr/>
          <a:lstStyle/>
          <a:p>
            <a:fld id="{56F7FE6C-0837-4A18-A3DC-9998F3C6121C}" type="slidenum">
              <a:rPr lang="en-GB" sz="120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7</a:t>
            </a:fld>
            <a:endParaRPr lang="en-GB" sz="12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1031060" y="812205"/>
            <a:ext cx="7128792" cy="4889040"/>
            <a:chOff x="1187624" y="1700808"/>
            <a:chExt cx="6552728" cy="4464496"/>
          </a:xfrm>
        </p:grpSpPr>
        <p:graphicFrame>
          <p:nvGraphicFramePr>
            <p:cNvPr id="21" name="Diagramma 20"/>
            <p:cNvGraphicFramePr/>
            <p:nvPr>
              <p:extLst>
                <p:ext uri="{D42A27DB-BD31-4B8C-83A1-F6EECF244321}">
                  <p14:modId xmlns:p14="http://schemas.microsoft.com/office/powerpoint/2010/main" val="2117563037"/>
                </p:ext>
              </p:extLst>
            </p:nvPr>
          </p:nvGraphicFramePr>
          <p:xfrm>
            <a:off x="1187624" y="1700808"/>
            <a:ext cx="6552728" cy="44644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pic>
          <p:nvPicPr>
            <p:cNvPr id="22" name="Picture 2" descr="http://peppermintmag.com/wp-content/uploads/2012/03/grow-it-local-1-406x30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3475218"/>
              <a:ext cx="1356619" cy="100242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15"/>
            <p:cNvSpPr/>
            <p:nvPr/>
          </p:nvSpPr>
          <p:spPr>
            <a:xfrm>
              <a:off x="3306093" y="4503614"/>
              <a:ext cx="2304256" cy="3513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lv-LV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RB modelis, balstīts 20 gadu darba pieredzē</a:t>
              </a:r>
              <a:endPara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4" name="Rectangle 61"/>
          <p:cNvSpPr>
            <a:spLocks noChangeArrowheads="1"/>
          </p:cNvSpPr>
          <p:nvPr/>
        </p:nvSpPr>
        <p:spPr bwMode="auto">
          <a:xfrm>
            <a:off x="251520" y="5877272"/>
            <a:ext cx="86409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lv-LV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imes New Roman" pitchFamily="18" charset="0"/>
              </a:rPr>
              <a:t>Pakalpojumi modelis veidots, lai aptvertu visu cilvēka dzīves gājumu 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5" name="Rounded Rectangular Callout 26"/>
          <p:cNvSpPr/>
          <p:nvPr/>
        </p:nvSpPr>
        <p:spPr>
          <a:xfrm>
            <a:off x="6588224" y="1196752"/>
            <a:ext cx="2304256" cy="864096"/>
          </a:xfrm>
          <a:prstGeom prst="wedgeRoundRectCallout">
            <a:avLst>
              <a:gd name="adj1" fmla="val -64598"/>
              <a:gd name="adj2" fmla="val 36488"/>
              <a:gd name="adj3" fmla="val 16667"/>
            </a:avLst>
          </a:prstGeom>
          <a:noFill/>
          <a:ln w="3175" cap="flat" cmpd="sng" algn="ctr">
            <a:solidFill>
              <a:srgbClr val="37302A">
                <a:lumMod val="90000"/>
                <a:lumOff val="10000"/>
              </a:srgbClr>
            </a:solidFill>
            <a:prstDash val="sysDot"/>
          </a:ln>
          <a:effectLst/>
        </p:spPr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lv-LV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Konsultācijas ģimenēm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lv-LV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Ģimenes asistenta pakalpojums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lv-LV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Atelpas brīža pakalpojums</a:t>
            </a:r>
            <a:endParaRPr lang="en-GB" sz="12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Rounded Rectangular Callout 26"/>
          <p:cNvSpPr/>
          <p:nvPr/>
        </p:nvSpPr>
        <p:spPr>
          <a:xfrm>
            <a:off x="7099186" y="3376390"/>
            <a:ext cx="1937310" cy="684257"/>
          </a:xfrm>
          <a:prstGeom prst="wedgeRoundRectCallout">
            <a:avLst>
              <a:gd name="adj1" fmla="val -64254"/>
              <a:gd name="adj2" fmla="val -39037"/>
              <a:gd name="adj3" fmla="val 16667"/>
            </a:avLst>
          </a:prstGeom>
          <a:noFill/>
          <a:ln w="3175" cap="flat" cmpd="sng" algn="ctr">
            <a:solidFill>
              <a:srgbClr val="37302A">
                <a:lumMod val="90000"/>
                <a:lumOff val="10000"/>
              </a:srgbClr>
            </a:solidFill>
            <a:prstDash val="sysDot"/>
          </a:ln>
          <a:effectLst/>
        </p:spPr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lv-LV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Dienas atbalsta centrs bērniem</a:t>
            </a:r>
          </a:p>
        </p:txBody>
      </p:sp>
      <p:sp>
        <p:nvSpPr>
          <p:cNvPr id="27" name="Rounded Rectangular Callout 26"/>
          <p:cNvSpPr/>
          <p:nvPr/>
        </p:nvSpPr>
        <p:spPr>
          <a:xfrm>
            <a:off x="6588224" y="5013176"/>
            <a:ext cx="2232248" cy="684257"/>
          </a:xfrm>
          <a:prstGeom prst="wedgeRoundRectCallout">
            <a:avLst>
              <a:gd name="adj1" fmla="val -67681"/>
              <a:gd name="adj2" fmla="val -50658"/>
              <a:gd name="adj3" fmla="val 16667"/>
            </a:avLst>
          </a:prstGeom>
          <a:noFill/>
          <a:ln w="3175" cap="flat" cmpd="sng" algn="ctr">
            <a:solidFill>
              <a:srgbClr val="37302A">
                <a:lumMod val="90000"/>
                <a:lumOff val="10000"/>
              </a:srgbClr>
            </a:solidFill>
            <a:prstDash val="sysDot"/>
          </a:ln>
          <a:effectLst/>
        </p:spPr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lv-LV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Nometnes skolniekiem vasaras/ ziemas brīvlaikos</a:t>
            </a:r>
          </a:p>
        </p:txBody>
      </p:sp>
      <p:sp>
        <p:nvSpPr>
          <p:cNvPr id="28" name="Rounded Rectangular Callout 26"/>
          <p:cNvSpPr/>
          <p:nvPr/>
        </p:nvSpPr>
        <p:spPr>
          <a:xfrm>
            <a:off x="251520" y="4941168"/>
            <a:ext cx="2304256" cy="864096"/>
          </a:xfrm>
          <a:prstGeom prst="wedgeRoundRectCallout">
            <a:avLst>
              <a:gd name="adj1" fmla="val 64372"/>
              <a:gd name="adj2" fmla="val -41728"/>
              <a:gd name="adj3" fmla="val 16667"/>
            </a:avLst>
          </a:prstGeom>
          <a:noFill/>
          <a:ln w="3175" cap="flat" cmpd="sng" algn="ctr">
            <a:solidFill>
              <a:srgbClr val="37302A">
                <a:lumMod val="90000"/>
                <a:lumOff val="10000"/>
              </a:srgbClr>
            </a:solidFill>
            <a:prstDash val="sysDot"/>
          </a:ln>
          <a:effectLst/>
        </p:spPr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lv-LV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Dienas aprūpes centra pakalpojums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lv-LV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Specializētās darbnīcas pakalpojums</a:t>
            </a:r>
            <a:endParaRPr lang="en-GB" sz="12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Rounded Rectangular Callout 26"/>
          <p:cNvSpPr/>
          <p:nvPr/>
        </p:nvSpPr>
        <p:spPr>
          <a:xfrm>
            <a:off x="107504" y="2944342"/>
            <a:ext cx="1944216" cy="864096"/>
          </a:xfrm>
          <a:prstGeom prst="wedgeRoundRectCallout">
            <a:avLst>
              <a:gd name="adj1" fmla="val 64372"/>
              <a:gd name="adj2" fmla="val -41728"/>
              <a:gd name="adj3" fmla="val 16667"/>
            </a:avLst>
          </a:prstGeom>
          <a:noFill/>
          <a:ln w="3175" cap="flat" cmpd="sng" algn="ctr">
            <a:solidFill>
              <a:srgbClr val="37302A">
                <a:lumMod val="90000"/>
                <a:lumOff val="10000"/>
              </a:srgbClr>
            </a:solidFill>
            <a:prstDash val="sysDot"/>
          </a:ln>
          <a:effectLst/>
        </p:spPr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lv-LV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Grupu mājas  pakalpojums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lv-LV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Grupu dzīvokļa pakalpojums</a:t>
            </a:r>
            <a:endParaRPr lang="en-GB" sz="12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Rounded Rectangular Callout 26"/>
          <p:cNvSpPr/>
          <p:nvPr/>
        </p:nvSpPr>
        <p:spPr>
          <a:xfrm>
            <a:off x="431540" y="1232242"/>
            <a:ext cx="1944216" cy="864096"/>
          </a:xfrm>
          <a:prstGeom prst="wedgeRoundRectCallout">
            <a:avLst>
              <a:gd name="adj1" fmla="val 84309"/>
              <a:gd name="adj2" fmla="val -320"/>
              <a:gd name="adj3" fmla="val 16667"/>
            </a:avLst>
          </a:prstGeom>
          <a:noFill/>
          <a:ln w="3175" cap="flat" cmpd="sng" algn="ctr">
            <a:solidFill>
              <a:srgbClr val="37302A">
                <a:lumMod val="90000"/>
                <a:lumOff val="10000"/>
              </a:srgbClr>
            </a:solidFill>
            <a:prstDash val="sysDot"/>
          </a:ln>
          <a:effectLst/>
        </p:spPr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lv-LV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«Zvaigžņu dzirksts» – mūziķu grupa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lv-LV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Nometnes pieaugušajiem</a:t>
            </a:r>
            <a:endParaRPr lang="en-GB" sz="12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79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1"/>
          <p:cNvSpPr txBox="1">
            <a:spLocks/>
          </p:cNvSpPr>
          <p:nvPr/>
        </p:nvSpPr>
        <p:spPr>
          <a:xfrm>
            <a:off x="179512" y="1145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spc="20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sq-A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Deinstitucionalizācija – Vai vēl tālu? </a:t>
            </a:r>
            <a:endParaRPr lang="sq-A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6" descr="http://www.esilabs.lv/brivpratigais/uploads/img/cusers/large/ceribu_ligzd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290" y="116632"/>
            <a:ext cx="785182" cy="776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2" descr="http://i.imgur.com/oNFnOkD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2174406" cy="31126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Rectangle 15"/>
          <p:cNvSpPr/>
          <p:nvPr/>
        </p:nvSpPr>
        <p:spPr>
          <a:xfrm>
            <a:off x="-29429" y="4581128"/>
            <a:ext cx="3168352" cy="413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lv-LV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Francija </a:t>
            </a:r>
          </a:p>
          <a:p>
            <a:pPr algn="ctr"/>
            <a:r>
              <a:rPr lang="lv-LV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1904. gads</a:t>
            </a:r>
            <a:endParaRPr lang="en-GB" sz="1600" b="1" dirty="0">
              <a:solidFill>
                <a:prstClr val="black">
                  <a:lumMod val="65000"/>
                  <a:lumOff val="3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88418" name="Picture 2" descr="http://www.eveningnews24.co.uk/polopoly_fs/1.1443134!/image/3794512348.jpg_gen/derivatives/landscape_490/379451234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84993"/>
            <a:ext cx="4320480" cy="3068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Rectangle 15"/>
          <p:cNvSpPr/>
          <p:nvPr/>
        </p:nvSpPr>
        <p:spPr>
          <a:xfrm>
            <a:off x="5148064" y="4559028"/>
            <a:ext cx="3168352" cy="413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lv-LV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Francija </a:t>
            </a:r>
          </a:p>
          <a:p>
            <a:pPr algn="ctr"/>
            <a:r>
              <a:rPr lang="lv-LV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2014. gads</a:t>
            </a:r>
            <a:endParaRPr lang="en-GB" sz="1600" b="1" dirty="0">
              <a:solidFill>
                <a:prstClr val="black">
                  <a:lumMod val="65000"/>
                  <a:lumOff val="3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61"/>
          <p:cNvSpPr>
            <a:spLocks noChangeArrowheads="1"/>
          </p:cNvSpPr>
          <p:nvPr/>
        </p:nvSpPr>
        <p:spPr bwMode="auto">
          <a:xfrm>
            <a:off x="251520" y="5445224"/>
            <a:ext cx="86409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lv-LV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imes New Roman" pitchFamily="18" charset="0"/>
              </a:rPr>
              <a:t>Sabiedrība mainās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0" name="Rectangle 61"/>
          <p:cNvSpPr>
            <a:spLocks noChangeArrowheads="1"/>
          </p:cNvSpPr>
          <p:nvPr/>
        </p:nvSpPr>
        <p:spPr bwMode="auto">
          <a:xfrm>
            <a:off x="251520" y="6021288"/>
            <a:ext cx="86409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lv-LV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imes New Roman" pitchFamily="18" charset="0"/>
              </a:rPr>
              <a:t>Arī Latvijas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17" y="6611064"/>
            <a:ext cx="582966" cy="274320"/>
          </a:xfrm>
        </p:spPr>
        <p:txBody>
          <a:bodyPr/>
          <a:lstStyle/>
          <a:p>
            <a:fld id="{56F7FE6C-0837-4A18-A3DC-9998F3C6121C}" type="slidenum">
              <a:rPr lang="en-GB" sz="120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</a:t>
            </a:fld>
            <a:endParaRPr lang="en-GB" sz="12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47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1180" y="44624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spc="20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lv-LV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ATSKATS VĒSTURĒ  </a:t>
            </a:r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6" name="Picture 3" descr="http://www.esilabs.lv/brivpratigais/uploads/img/cusers/large/ceribu_ligzd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290" y="116632"/>
            <a:ext cx="785182" cy="776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17" y="6611064"/>
            <a:ext cx="582966" cy="274320"/>
          </a:xfrm>
        </p:spPr>
        <p:txBody>
          <a:bodyPr/>
          <a:lstStyle/>
          <a:p>
            <a:fld id="{56F7FE6C-0837-4A18-A3DC-9998F3C6121C}" type="slidenum">
              <a:rPr lang="en-GB" sz="1200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9</a:t>
            </a:fld>
            <a:endParaRPr lang="en-GB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120551" y="1268760"/>
            <a:ext cx="8640960" cy="5274587"/>
            <a:chOff x="120551" y="1268760"/>
            <a:chExt cx="8640960" cy="5274587"/>
          </a:xfrm>
        </p:grpSpPr>
        <p:pic>
          <p:nvPicPr>
            <p:cNvPr id="5" name="Picture 4" descr="http://spi1uk.itvnet.lv/upload/articles/44/443694/images/skumjas-lietas-5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68760"/>
              <a:ext cx="2724134" cy="3917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190466" name="Picture 2" descr="https://poeticpoems.files.wordpress.com/2013/06/girl-window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07" r="34555"/>
            <a:stretch/>
          </p:blipFill>
          <p:spPr bwMode="auto">
            <a:xfrm>
              <a:off x="5148064" y="1268760"/>
              <a:ext cx="2713383" cy="3917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9" name="Rectangle 61"/>
            <p:cNvSpPr>
              <a:spLocks noChangeArrowheads="1"/>
            </p:cNvSpPr>
            <p:nvPr/>
          </p:nvSpPr>
          <p:spPr bwMode="auto">
            <a:xfrm>
              <a:off x="120551" y="5589240"/>
              <a:ext cx="864096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ts val="600"/>
                </a:spcAft>
              </a:pPr>
              <a:r>
                <a:rPr lang="lv-LV" sz="28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imes New Roman" pitchFamily="18" charset="0"/>
                </a:rPr>
                <a:t>« … pirms 20 gadiem, kad es ar savu dēlu izgāju uz ielas mani kaunināja, rādīja ar pirkstiem»</a:t>
              </a:r>
              <a:endParaRPr lang="en-GB" sz="2800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048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rid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Grid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aper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Grid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Grid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Grid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Grid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STANDARD">
  <a:themeElements>
    <a:clrScheme name="STANDARD 8">
      <a:dk1>
        <a:srgbClr val="000000"/>
      </a:dk1>
      <a:lt1>
        <a:srgbClr val="EBEEEE"/>
      </a:lt1>
      <a:dk2>
        <a:srgbClr val="000000"/>
      </a:dk2>
      <a:lt2>
        <a:srgbClr val="CB282A"/>
      </a:lt2>
      <a:accent1>
        <a:srgbClr val="D85E5F"/>
      </a:accent1>
      <a:accent2>
        <a:srgbClr val="BBC9CC"/>
      </a:accent2>
      <a:accent3>
        <a:srgbClr val="F3F5F5"/>
      </a:accent3>
      <a:accent4>
        <a:srgbClr val="000000"/>
      </a:accent4>
      <a:accent5>
        <a:srgbClr val="E9B6B6"/>
      </a:accent5>
      <a:accent6>
        <a:srgbClr val="A9B6B9"/>
      </a:accent6>
      <a:hlink>
        <a:srgbClr val="D0C9BC"/>
      </a:hlink>
      <a:folHlink>
        <a:srgbClr val="E36120"/>
      </a:folHlink>
    </a:clrScheme>
    <a:fontScheme name="STANDAR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 1">
        <a:dk1>
          <a:srgbClr val="000000"/>
        </a:dk1>
        <a:lt1>
          <a:srgbClr val="EBEEEE"/>
        </a:lt1>
        <a:dk2>
          <a:srgbClr val="000000"/>
        </a:dk2>
        <a:lt2>
          <a:srgbClr val="707226"/>
        </a:lt2>
        <a:accent1>
          <a:srgbClr val="CB282A"/>
        </a:accent1>
        <a:accent2>
          <a:srgbClr val="166952"/>
        </a:accent2>
        <a:accent3>
          <a:srgbClr val="F3F5F5"/>
        </a:accent3>
        <a:accent4>
          <a:srgbClr val="000000"/>
        </a:accent4>
        <a:accent5>
          <a:srgbClr val="E2ACAC"/>
        </a:accent5>
        <a:accent6>
          <a:srgbClr val="135E49"/>
        </a:accent6>
        <a:hlink>
          <a:srgbClr val="E8CE79"/>
        </a:hlink>
        <a:folHlink>
          <a:srgbClr val="0036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2">
        <a:dk1>
          <a:srgbClr val="000000"/>
        </a:dk1>
        <a:lt1>
          <a:srgbClr val="EBEEEE"/>
        </a:lt1>
        <a:dk2>
          <a:srgbClr val="000000"/>
        </a:dk2>
        <a:lt2>
          <a:srgbClr val="94955C"/>
        </a:lt2>
        <a:accent1>
          <a:srgbClr val="D85E5F"/>
        </a:accent1>
        <a:accent2>
          <a:srgbClr val="508F7D"/>
        </a:accent2>
        <a:accent3>
          <a:srgbClr val="F3F5F5"/>
        </a:accent3>
        <a:accent4>
          <a:srgbClr val="000000"/>
        </a:accent4>
        <a:accent5>
          <a:srgbClr val="E9B6B6"/>
        </a:accent5>
        <a:accent6>
          <a:srgbClr val="488171"/>
        </a:accent6>
        <a:hlink>
          <a:srgbClr val="EEDA9B"/>
        </a:hlink>
        <a:folHlink>
          <a:srgbClr val="4068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3">
        <a:dk1>
          <a:srgbClr val="000000"/>
        </a:dk1>
        <a:lt1>
          <a:srgbClr val="EBEEEE"/>
        </a:lt1>
        <a:dk2>
          <a:srgbClr val="000000"/>
        </a:dk2>
        <a:lt2>
          <a:srgbClr val="577A8A"/>
        </a:lt2>
        <a:accent1>
          <a:srgbClr val="8B989B"/>
        </a:accent1>
        <a:accent2>
          <a:srgbClr val="BBC9CC"/>
        </a:accent2>
        <a:accent3>
          <a:srgbClr val="F3F5F5"/>
        </a:accent3>
        <a:accent4>
          <a:srgbClr val="000000"/>
        </a:accent4>
        <a:accent5>
          <a:srgbClr val="C4CACB"/>
        </a:accent5>
        <a:accent6>
          <a:srgbClr val="A9B6B9"/>
        </a:accent6>
        <a:hlink>
          <a:srgbClr val="D2DBD9"/>
        </a:hlink>
        <a:folHlink>
          <a:srgbClr val="9481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4">
        <a:dk1>
          <a:srgbClr val="000000"/>
        </a:dk1>
        <a:lt1>
          <a:srgbClr val="EBEEEE"/>
        </a:lt1>
        <a:dk2>
          <a:srgbClr val="000000"/>
        </a:dk2>
        <a:lt2>
          <a:srgbClr val="94816D"/>
        </a:lt2>
        <a:accent1>
          <a:srgbClr val="C3B099"/>
        </a:accent1>
        <a:accent2>
          <a:srgbClr val="D0C9BC"/>
        </a:accent2>
        <a:accent3>
          <a:srgbClr val="F3F5F5"/>
        </a:accent3>
        <a:accent4>
          <a:srgbClr val="000000"/>
        </a:accent4>
        <a:accent5>
          <a:srgbClr val="DED4CA"/>
        </a:accent5>
        <a:accent6>
          <a:srgbClr val="BCB6AA"/>
        </a:accent6>
        <a:hlink>
          <a:srgbClr val="577A8A"/>
        </a:hlink>
        <a:folHlink>
          <a:srgbClr val="8B98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5">
        <a:dk1>
          <a:srgbClr val="000000"/>
        </a:dk1>
        <a:lt1>
          <a:srgbClr val="EBEEEE"/>
        </a:lt1>
        <a:dk2>
          <a:srgbClr val="000000"/>
        </a:dk2>
        <a:lt2>
          <a:srgbClr val="AE5227"/>
        </a:lt2>
        <a:accent1>
          <a:srgbClr val="E36120"/>
        </a:accent1>
        <a:accent2>
          <a:srgbClr val="94816D"/>
        </a:accent2>
        <a:accent3>
          <a:srgbClr val="F3F5F5"/>
        </a:accent3>
        <a:accent4>
          <a:srgbClr val="000000"/>
        </a:accent4>
        <a:accent5>
          <a:srgbClr val="EFB7AB"/>
        </a:accent5>
        <a:accent6>
          <a:srgbClr val="867462"/>
        </a:accent6>
        <a:hlink>
          <a:srgbClr val="C3B099"/>
        </a:hlink>
        <a:folHlink>
          <a:srgbClr val="D0C9B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6">
        <a:dk1>
          <a:srgbClr val="000000"/>
        </a:dk1>
        <a:lt1>
          <a:srgbClr val="EBEEEE"/>
        </a:lt1>
        <a:dk2>
          <a:srgbClr val="000000"/>
        </a:dk2>
        <a:lt2>
          <a:srgbClr val="E8CE79"/>
        </a:lt2>
        <a:accent1>
          <a:srgbClr val="EEDA9B"/>
        </a:accent1>
        <a:accent2>
          <a:srgbClr val="94816D"/>
        </a:accent2>
        <a:accent3>
          <a:srgbClr val="F3F5F5"/>
        </a:accent3>
        <a:accent4>
          <a:srgbClr val="000000"/>
        </a:accent4>
        <a:accent5>
          <a:srgbClr val="F5EACB"/>
        </a:accent5>
        <a:accent6>
          <a:srgbClr val="867462"/>
        </a:accent6>
        <a:hlink>
          <a:srgbClr val="C3B099"/>
        </a:hlink>
        <a:folHlink>
          <a:srgbClr val="D0C9B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7">
        <a:dk1>
          <a:srgbClr val="000000"/>
        </a:dk1>
        <a:lt1>
          <a:srgbClr val="EBEEEE"/>
        </a:lt1>
        <a:dk2>
          <a:srgbClr val="000000"/>
        </a:dk2>
        <a:lt2>
          <a:srgbClr val="166952"/>
        </a:lt2>
        <a:accent1>
          <a:srgbClr val="508F7D"/>
        </a:accent1>
        <a:accent2>
          <a:srgbClr val="D2DBD9"/>
        </a:accent2>
        <a:accent3>
          <a:srgbClr val="F3F5F5"/>
        </a:accent3>
        <a:accent4>
          <a:srgbClr val="000000"/>
        </a:accent4>
        <a:accent5>
          <a:srgbClr val="B3C6BF"/>
        </a:accent5>
        <a:accent6>
          <a:srgbClr val="BEC6C4"/>
        </a:accent6>
        <a:hlink>
          <a:srgbClr val="AE5227"/>
        </a:hlink>
        <a:folHlink>
          <a:srgbClr val="E3612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8">
        <a:dk1>
          <a:srgbClr val="000000"/>
        </a:dk1>
        <a:lt1>
          <a:srgbClr val="EBEEEE"/>
        </a:lt1>
        <a:dk2>
          <a:srgbClr val="000000"/>
        </a:dk2>
        <a:lt2>
          <a:srgbClr val="CB282A"/>
        </a:lt2>
        <a:accent1>
          <a:srgbClr val="D85E5F"/>
        </a:accent1>
        <a:accent2>
          <a:srgbClr val="BBC9CC"/>
        </a:accent2>
        <a:accent3>
          <a:srgbClr val="F3F5F5"/>
        </a:accent3>
        <a:accent4>
          <a:srgbClr val="000000"/>
        </a:accent4>
        <a:accent5>
          <a:srgbClr val="E9B6B6"/>
        </a:accent5>
        <a:accent6>
          <a:srgbClr val="A9B6B9"/>
        </a:accent6>
        <a:hlink>
          <a:srgbClr val="D0C9BC"/>
        </a:hlink>
        <a:folHlink>
          <a:srgbClr val="E3612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9">
        <a:dk1>
          <a:srgbClr val="000000"/>
        </a:dk1>
        <a:lt1>
          <a:srgbClr val="EBEEEE"/>
        </a:lt1>
        <a:dk2>
          <a:srgbClr val="000000"/>
        </a:dk2>
        <a:lt2>
          <a:srgbClr val="707226"/>
        </a:lt2>
        <a:accent1>
          <a:srgbClr val="94955C"/>
        </a:accent1>
        <a:accent2>
          <a:srgbClr val="8B989B"/>
        </a:accent2>
        <a:accent3>
          <a:srgbClr val="F3F5F5"/>
        </a:accent3>
        <a:accent4>
          <a:srgbClr val="000000"/>
        </a:accent4>
        <a:accent5>
          <a:srgbClr val="C8C8B5"/>
        </a:accent5>
        <a:accent6>
          <a:srgbClr val="7D898C"/>
        </a:accent6>
        <a:hlink>
          <a:srgbClr val="C3B099"/>
        </a:hlink>
        <a:folHlink>
          <a:srgbClr val="E3612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10">
        <a:dk1>
          <a:srgbClr val="000000"/>
        </a:dk1>
        <a:lt1>
          <a:srgbClr val="EBEEEE"/>
        </a:lt1>
        <a:dk2>
          <a:srgbClr val="000000"/>
        </a:dk2>
        <a:lt2>
          <a:srgbClr val="00366C"/>
        </a:lt2>
        <a:accent1>
          <a:srgbClr val="406891"/>
        </a:accent1>
        <a:accent2>
          <a:srgbClr val="577A8A"/>
        </a:accent2>
        <a:accent3>
          <a:srgbClr val="F3F5F5"/>
        </a:accent3>
        <a:accent4>
          <a:srgbClr val="000000"/>
        </a:accent4>
        <a:accent5>
          <a:srgbClr val="AFB9C7"/>
        </a:accent5>
        <a:accent6>
          <a:srgbClr val="4E6E7D"/>
        </a:accent6>
        <a:hlink>
          <a:srgbClr val="94816D"/>
        </a:hlink>
        <a:folHlink>
          <a:srgbClr val="AE522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8272</TotalTime>
  <Words>790</Words>
  <Application>Microsoft Office PowerPoint</Application>
  <PresentationFormat>On-screen Show (4:3)</PresentationFormat>
  <Paragraphs>178</Paragraphs>
  <Slides>11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Grid</vt:lpstr>
      <vt:lpstr>1_Grid</vt:lpstr>
      <vt:lpstr>2_Grid</vt:lpstr>
      <vt:lpstr>Paper</vt:lpstr>
      <vt:lpstr>3_Grid</vt:lpstr>
      <vt:lpstr>4_Grid</vt:lpstr>
      <vt:lpstr>5_Grid</vt:lpstr>
      <vt:lpstr>6_Grid</vt:lpstr>
      <vt:lpstr>STANDARD</vt:lpstr>
      <vt:lpstr>Diagramma</vt:lpstr>
      <vt:lpstr>Chart</vt:lpstr>
      <vt:lpstr>`</vt:lpstr>
      <vt:lpstr>SVARĪGĀKIE FAKTI PAR biedrību «rūPJU BĒRNs»</vt:lpstr>
      <vt:lpstr>10 Struktūrvienības</vt:lpstr>
      <vt:lpstr>Biedrības «Rūpju bērns» klienti (1)</vt:lpstr>
      <vt:lpstr>Biedrības «Rūpju bērns» klienti (2)</vt:lpstr>
      <vt:lpstr>7 teikumos par Mērķa grupu</vt:lpstr>
      <vt:lpstr>Sabiedrībā balstīts pakalpojuma modelis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</dc:creator>
  <cp:lastModifiedBy>Aiva Grinofa</cp:lastModifiedBy>
  <cp:revision>719</cp:revision>
  <cp:lastPrinted>2012-09-20T10:05:26Z</cp:lastPrinted>
  <dcterms:created xsi:type="dcterms:W3CDTF">2012-04-04T07:20:18Z</dcterms:created>
  <dcterms:modified xsi:type="dcterms:W3CDTF">2016-06-07T05:10:29Z</dcterms:modified>
</cp:coreProperties>
</file>