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4"/>
  </p:handout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5" r:id="rId10"/>
    <p:sldId id="264" r:id="rId11"/>
    <p:sldId id="267" r:id="rId12"/>
    <p:sldId id="266" r:id="rId1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>
        <p:scale>
          <a:sx n="107" d="100"/>
          <a:sy n="107" d="100"/>
        </p:scale>
        <p:origin x="-102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697521032337746E-2"/>
          <c:y val="2.687757256078814E-2"/>
          <c:w val="0.9573024789676623"/>
          <c:h val="0.861557798709491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Sheet1!$A$6</c:f>
              <c:strCache>
                <c:ptCount val="1"/>
                <c:pt idx="0">
                  <c:v>Lietas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Sheet1!$B$5:$F$5</c:f>
              <c:strCach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 (līdz 06.2016.)</c:v>
                </c:pt>
              </c:strCache>
            </c:strRef>
          </c:cat>
          <c:val>
            <c:numRef>
              <c:f>Sheet1!$B$6:$F$6</c:f>
              <c:numCache>
                <c:formatCode>General</c:formatCode>
                <c:ptCount val="5"/>
                <c:pt idx="0">
                  <c:v>90</c:v>
                </c:pt>
                <c:pt idx="1">
                  <c:v>161</c:v>
                </c:pt>
                <c:pt idx="2">
                  <c:v>206</c:v>
                </c:pt>
                <c:pt idx="3">
                  <c:v>264</c:v>
                </c:pt>
                <c:pt idx="4">
                  <c:v>131</c:v>
                </c:pt>
              </c:numCache>
            </c:numRef>
          </c:val>
        </c:ser>
        <c:ser>
          <c:idx val="1"/>
          <c:order val="1"/>
          <c:tx>
            <c:strRef>
              <c:f>Sheet1!$A$7</c:f>
              <c:strCache>
                <c:ptCount val="1"/>
                <c:pt idx="0">
                  <c:v>Konsultācijas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Sheet1!$B$5:$F$5</c:f>
              <c:strCach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 (līdz 06.2016.)</c:v>
                </c:pt>
              </c:strCache>
            </c:strRef>
          </c:cat>
          <c:val>
            <c:numRef>
              <c:f>Sheet1!$B$7:$F$7</c:f>
              <c:numCache>
                <c:formatCode>General</c:formatCode>
                <c:ptCount val="5"/>
                <c:pt idx="0">
                  <c:v>245</c:v>
                </c:pt>
                <c:pt idx="1">
                  <c:v>665</c:v>
                </c:pt>
                <c:pt idx="2">
                  <c:v>1282</c:v>
                </c:pt>
                <c:pt idx="3">
                  <c:v>1410</c:v>
                </c:pt>
                <c:pt idx="4">
                  <c:v>725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26821376"/>
        <c:axId val="26822912"/>
      </c:barChart>
      <c:catAx>
        <c:axId val="268213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6822912"/>
        <c:crosses val="autoZero"/>
        <c:auto val="1"/>
        <c:lblAlgn val="ctr"/>
        <c:lblOffset val="100"/>
        <c:noMultiLvlLbl val="0"/>
      </c:catAx>
      <c:valAx>
        <c:axId val="268229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6821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E213CD-8EAE-4C0E-BE3D-514876C96C1A}" type="datetimeFigureOut">
              <a:rPr lang="lv-LV" smtClean="0"/>
              <a:t>06.06.2016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C7DFD-D209-4C5F-B9B1-76FEA24891F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570848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zelda@zelda.org.l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Pakalpojumi cilvēkiem ar garīga rakstura traucējumiem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 smtClean="0"/>
              <a:t>Annija </a:t>
            </a:r>
            <a:r>
              <a:rPr lang="lv-LV" dirty="0" err="1" smtClean="0"/>
              <a:t>Mazapša</a:t>
            </a:r>
            <a:endParaRPr lang="lv-LV" dirty="0" smtClean="0"/>
          </a:p>
          <a:p>
            <a:r>
              <a:rPr lang="lv-LV" dirty="0" smtClean="0"/>
              <a:t>Biedrības «Resursu centrs cilvēkiem ar garīgiem traucējumiem «ZELDA»» juriste - pētniece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742056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Nepieciešamie pakalpojumi 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47537"/>
            <a:ext cx="8915400" cy="4563685"/>
          </a:xfrm>
        </p:spPr>
        <p:txBody>
          <a:bodyPr>
            <a:normAutofit fontScale="92500" lnSpcReduction="10000"/>
          </a:bodyPr>
          <a:lstStyle/>
          <a:p>
            <a:r>
              <a:rPr lang="lv-LV" dirty="0" smtClean="0"/>
              <a:t>Sabiedrībā balstītu individualizētu pakalpojumu pieejamība</a:t>
            </a:r>
          </a:p>
          <a:p>
            <a:pPr lvl="1"/>
            <a:r>
              <a:rPr lang="lv-LV" dirty="0" smtClean="0"/>
              <a:t>Audžuģimenes arī pieaugušajiem</a:t>
            </a:r>
          </a:p>
          <a:p>
            <a:pPr lvl="1"/>
            <a:r>
              <a:rPr lang="lv-LV" dirty="0" smtClean="0"/>
              <a:t>Grupu dzīvokļi – nelieli (aptuveni trīs līdz pieciem cilvēkiem); diennakts atbalsta nodrošināšana nav nepieciešama; sasaistīts ar citiem pakalpojumiem.</a:t>
            </a:r>
          </a:p>
          <a:p>
            <a:r>
              <a:rPr lang="lv-LV" dirty="0" smtClean="0"/>
              <a:t>Izglītības pieejamība:</a:t>
            </a:r>
          </a:p>
          <a:p>
            <a:pPr lvl="1"/>
            <a:r>
              <a:rPr lang="lv-LV" dirty="0"/>
              <a:t>Ī</a:t>
            </a:r>
            <a:r>
              <a:rPr lang="lv-LV" dirty="0" smtClean="0"/>
              <a:t>paši svarīgi attiecībā uz cilvēkiem bez pamatskolas izglītības</a:t>
            </a:r>
          </a:p>
          <a:p>
            <a:pPr lvl="1"/>
            <a:r>
              <a:rPr lang="lv-LV" dirty="0" smtClean="0"/>
              <a:t>Apgūt prasmes un iemaņas atbilstoši personas vajadzībām, piemēram, lasītprasme, rakstītprasme, skaitīšana, latviešu valoda utt.</a:t>
            </a:r>
          </a:p>
          <a:p>
            <a:pPr lvl="1"/>
            <a:r>
              <a:rPr lang="lv-LV" dirty="0" smtClean="0"/>
              <a:t>Profesionālās izglītības pieejamība ne tikai latviešu, bet arī krievu valodā</a:t>
            </a:r>
          </a:p>
          <a:p>
            <a:pPr lvl="1"/>
            <a:r>
              <a:rPr lang="lv-LV" dirty="0" smtClean="0"/>
              <a:t>Iekļaujošā izglītība</a:t>
            </a:r>
          </a:p>
          <a:p>
            <a:r>
              <a:rPr lang="lv-LV" dirty="0" smtClean="0"/>
              <a:t>Atbalsts lēmumu pieņemšanā:</a:t>
            </a:r>
          </a:p>
          <a:p>
            <a:pPr lvl="1"/>
            <a:r>
              <a:rPr lang="lv-LV" dirty="0" smtClean="0"/>
              <a:t>Atbalsta sniegšana, nevis lēmuma pieņemšana personas vietā</a:t>
            </a:r>
          </a:p>
          <a:p>
            <a:pPr lvl="1"/>
            <a:r>
              <a:rPr lang="lv-LV" dirty="0" smtClean="0"/>
              <a:t>Atbalsta mainīgums</a:t>
            </a:r>
          </a:p>
          <a:p>
            <a:pPr lvl="1"/>
            <a:r>
              <a:rPr lang="lv-LV" dirty="0" smtClean="0"/>
              <a:t>Dabiskie un profesionālie atbalsta sniedzēji</a:t>
            </a:r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9284336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Nepieciešamie pakalpojumi II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63579"/>
            <a:ext cx="8915400" cy="4547643"/>
          </a:xfrm>
        </p:spPr>
        <p:txBody>
          <a:bodyPr>
            <a:normAutofit fontScale="92500" lnSpcReduction="20000"/>
          </a:bodyPr>
          <a:lstStyle/>
          <a:p>
            <a:r>
              <a:rPr lang="lv-LV" dirty="0"/>
              <a:t>Darbinieku apmācības komunikācijā ar cilvēkiem ar </a:t>
            </a:r>
            <a:r>
              <a:rPr lang="lv-LV" dirty="0" smtClean="0"/>
              <a:t>GRT:</a:t>
            </a:r>
          </a:p>
          <a:p>
            <a:pPr lvl="1"/>
            <a:r>
              <a:rPr lang="lv-LV" dirty="0" smtClean="0"/>
              <a:t>Izpratne par psihiskām saslimšanām, intelektuālās attīstības traucējumiem un autismu</a:t>
            </a:r>
          </a:p>
          <a:p>
            <a:pPr lvl="1"/>
            <a:r>
              <a:rPr lang="lv-LV" dirty="0" smtClean="0"/>
              <a:t>Saprātīgi pielāgojumi darbā</a:t>
            </a:r>
            <a:endParaRPr lang="lv-LV" dirty="0"/>
          </a:p>
          <a:p>
            <a:r>
              <a:rPr lang="lv-LV" dirty="0"/>
              <a:t>Vides pieejamības veicināšana:</a:t>
            </a:r>
          </a:p>
          <a:p>
            <a:pPr lvl="1"/>
            <a:r>
              <a:rPr lang="lv-LV" dirty="0"/>
              <a:t>Jaunu prasmju apguve (īpaši svarīgi tiem cilvēkiem, kuri ilgstoši dzīvo institūcijās)</a:t>
            </a:r>
          </a:p>
          <a:p>
            <a:pPr lvl="1"/>
            <a:r>
              <a:rPr lang="lv-LV" dirty="0"/>
              <a:t>Informācijas pieejamība:</a:t>
            </a:r>
          </a:p>
          <a:p>
            <a:pPr lvl="2"/>
            <a:r>
              <a:rPr lang="lv-LV" dirty="0"/>
              <a:t>Vieglā valoda</a:t>
            </a:r>
          </a:p>
          <a:p>
            <a:pPr lvl="2"/>
            <a:r>
              <a:rPr lang="lv-LV" dirty="0"/>
              <a:t>Lasītprasme un rakstītprasme nav pašsaprotama</a:t>
            </a:r>
          </a:p>
          <a:p>
            <a:pPr lvl="2"/>
            <a:r>
              <a:rPr lang="lv-LV" dirty="0"/>
              <a:t>Mājaslapu pielāgošana</a:t>
            </a:r>
          </a:p>
          <a:p>
            <a:r>
              <a:rPr lang="lv-LV" dirty="0" smtClean="0"/>
              <a:t>Nodarbinātības veicināšana – no palīdzības saņēmēja kļūt par nodokļu maksātāju un līdzvērtīgu sabiedrības locekli</a:t>
            </a:r>
          </a:p>
          <a:p>
            <a:r>
              <a:rPr lang="lv-LV" dirty="0" smtClean="0"/>
              <a:t>Psihiatra pieejamība:</a:t>
            </a:r>
          </a:p>
          <a:p>
            <a:pPr lvl="1"/>
            <a:r>
              <a:rPr lang="lv-LV" dirty="0" smtClean="0"/>
              <a:t>Uzsvars uz ambulatoro palīdzību</a:t>
            </a:r>
          </a:p>
          <a:p>
            <a:pPr lvl="1"/>
            <a:r>
              <a:rPr lang="lv-LV" dirty="0" smtClean="0"/>
              <a:t>Mājas vizīšu pieejamība</a:t>
            </a:r>
          </a:p>
          <a:p>
            <a:pPr lvl="1"/>
            <a:r>
              <a:rPr lang="lv-LV" dirty="0" smtClean="0"/>
              <a:t>Ambulatorās brigādes – krīzes intervence, samazina stacionēto personu skaitu</a:t>
            </a:r>
          </a:p>
        </p:txBody>
      </p:sp>
    </p:spTree>
    <p:extLst>
      <p:ext uri="{BB962C8B-B14F-4D97-AF65-F5344CB8AC3E}">
        <p14:creationId xmlns:p14="http://schemas.microsoft.com/office/powerpoint/2010/main" val="3783428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497305"/>
            <a:ext cx="8915400" cy="5413917"/>
          </a:xfrm>
        </p:spPr>
        <p:txBody>
          <a:bodyPr/>
          <a:lstStyle/>
          <a:p>
            <a:pPr marL="0" indent="0" algn="ctr">
              <a:buNone/>
            </a:pPr>
            <a:endParaRPr lang="lv-LV" sz="3600" dirty="0" smtClean="0"/>
          </a:p>
          <a:p>
            <a:pPr marL="0" indent="0" algn="ctr">
              <a:buNone/>
            </a:pPr>
            <a:r>
              <a:rPr lang="lv-LV" sz="3600" dirty="0" smtClean="0"/>
              <a:t>Paldies par uzmanību!</a:t>
            </a:r>
          </a:p>
          <a:p>
            <a:pPr marL="0" indent="0" algn="ctr">
              <a:buNone/>
            </a:pPr>
            <a:r>
              <a:rPr lang="lv-LV" dirty="0" smtClean="0"/>
              <a:t>Biedrība «Resursu centrs cilvēkiem ar garīgiem traucējumiem «ZELDA»» </a:t>
            </a:r>
          </a:p>
          <a:p>
            <a:pPr marL="0" indent="0" algn="ctr">
              <a:buNone/>
            </a:pPr>
            <a:r>
              <a:rPr lang="lv-LV" dirty="0" smtClean="0"/>
              <a:t>Mārupes iela 4-31, Rīga, LV – 1002</a:t>
            </a:r>
          </a:p>
          <a:p>
            <a:pPr marL="0" indent="0" algn="ctr">
              <a:buNone/>
            </a:pPr>
            <a:r>
              <a:rPr lang="lv-LV" dirty="0" smtClean="0"/>
              <a:t>E-adrese: </a:t>
            </a:r>
            <a:r>
              <a:rPr lang="lv-LV" dirty="0" err="1" smtClean="0">
                <a:hlinkClick r:id="rId2"/>
              </a:rPr>
              <a:t>zelda@zelda.org.lv</a:t>
            </a:r>
            <a:endParaRPr lang="lv-LV" dirty="0" smtClean="0"/>
          </a:p>
          <a:p>
            <a:pPr marL="0" indent="0" algn="ctr">
              <a:buNone/>
            </a:pPr>
            <a:r>
              <a:rPr lang="lv-LV" dirty="0" smtClean="0"/>
              <a:t>Tālrunis: 67442828, 22062460, 27650303</a:t>
            </a:r>
          </a:p>
          <a:p>
            <a:pPr marL="0" indent="0" algn="ctr">
              <a:buNone/>
            </a:pPr>
            <a:r>
              <a:rPr lang="lv-LV" dirty="0" smtClean="0"/>
              <a:t>Ieva Leimane </a:t>
            </a:r>
            <a:r>
              <a:rPr lang="lv-LV" dirty="0" err="1" smtClean="0"/>
              <a:t>Veldmeijere</a:t>
            </a:r>
            <a:r>
              <a:rPr lang="lv-LV" dirty="0" smtClean="0"/>
              <a:t> – direktore</a:t>
            </a:r>
          </a:p>
          <a:p>
            <a:pPr marL="0" indent="0" algn="ctr">
              <a:buNone/>
            </a:pPr>
            <a:r>
              <a:rPr lang="lv-LV" dirty="0" smtClean="0"/>
              <a:t>Annija </a:t>
            </a:r>
            <a:r>
              <a:rPr lang="lv-LV" dirty="0" err="1" smtClean="0"/>
              <a:t>Mazapša</a:t>
            </a:r>
            <a:r>
              <a:rPr lang="lv-LV" dirty="0" smtClean="0"/>
              <a:t> – juriste – pētniece</a:t>
            </a:r>
          </a:p>
          <a:p>
            <a:pPr marL="0" indent="0" algn="ctr">
              <a:buNone/>
            </a:pPr>
            <a:r>
              <a:rPr lang="lv-LV" dirty="0" smtClean="0"/>
              <a:t>Santa </a:t>
            </a:r>
            <a:r>
              <a:rPr lang="lv-LV" dirty="0" err="1" smtClean="0"/>
              <a:t>Skirmante</a:t>
            </a:r>
            <a:r>
              <a:rPr lang="lv-LV" dirty="0" smtClean="0"/>
              <a:t> – juriste – pētniece</a:t>
            </a:r>
          </a:p>
          <a:p>
            <a:pPr marL="0" indent="0" algn="ctr">
              <a:buNone/>
            </a:pPr>
            <a:r>
              <a:rPr lang="lv-LV" dirty="0" smtClean="0"/>
              <a:t>Aleksandra Pavlovska – sociālais darbinieks – atbalsta persona</a:t>
            </a:r>
          </a:p>
          <a:p>
            <a:pPr marL="0" indent="0" algn="ctr">
              <a:buNone/>
            </a:pPr>
            <a:r>
              <a:rPr lang="lv-LV" dirty="0" smtClean="0"/>
              <a:t>Ingūna Krātiņa – psihologs – atbalsta persona</a:t>
            </a:r>
          </a:p>
          <a:p>
            <a:pPr marL="0" indent="0" algn="ctr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504117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RC ZELDA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27747"/>
            <a:ext cx="8915400" cy="4483475"/>
          </a:xfrm>
        </p:spPr>
        <p:txBody>
          <a:bodyPr>
            <a:normAutofit/>
          </a:bodyPr>
          <a:lstStyle/>
          <a:p>
            <a:r>
              <a:rPr lang="lv-LV" dirty="0" smtClean="0"/>
              <a:t>Darbojas kopš 2007.gada</a:t>
            </a:r>
          </a:p>
          <a:p>
            <a:r>
              <a:rPr lang="lv-LV" dirty="0" smtClean="0"/>
              <a:t>Mērķis: veicināt cilvēku ar garīga rakstura traucējumiem tiesību ievērošanu un interešu aizstāvību</a:t>
            </a:r>
          </a:p>
          <a:p>
            <a:r>
              <a:rPr lang="lv-LV" dirty="0"/>
              <a:t>Mērķi īstenojam:</a:t>
            </a:r>
          </a:p>
          <a:p>
            <a:pPr lvl="1"/>
            <a:r>
              <a:rPr lang="lv-LV" dirty="0"/>
              <a:t>Pārstāvot intereses valsts un pašvaldību iestādēs</a:t>
            </a:r>
          </a:p>
          <a:p>
            <a:pPr lvl="1"/>
            <a:r>
              <a:rPr lang="lv-LV" dirty="0"/>
              <a:t>Sniedzot juridisko palīdzību</a:t>
            </a:r>
          </a:p>
          <a:p>
            <a:pPr lvl="1"/>
            <a:r>
              <a:rPr lang="lv-LV" dirty="0"/>
              <a:t>Nodrošinot atbalstu cilvēkiem ar GRT un viņu tuviniekiem</a:t>
            </a:r>
          </a:p>
          <a:p>
            <a:pPr lvl="1"/>
            <a:r>
              <a:rPr lang="lv-LV" dirty="0"/>
              <a:t>Veicot </a:t>
            </a:r>
            <a:r>
              <a:rPr lang="lv-LV" dirty="0" smtClean="0"/>
              <a:t>pētījumus</a:t>
            </a:r>
          </a:p>
          <a:p>
            <a:r>
              <a:rPr lang="lv-LV" dirty="0" smtClean="0"/>
              <a:t>Cilvēki </a:t>
            </a:r>
            <a:r>
              <a:rPr lang="lv-LV" dirty="0"/>
              <a:t>ar GRT – cilvēki ar psihiskām saslimšanām un intelektuālās attīstības </a:t>
            </a:r>
            <a:r>
              <a:rPr lang="lv-LV" dirty="0" smtClean="0"/>
              <a:t>traucējumiem</a:t>
            </a:r>
          </a:p>
          <a:p>
            <a:r>
              <a:rPr lang="lv-LV" dirty="0" smtClean="0"/>
              <a:t>Palīdzību sniedzam pieaugušajiem. Izņēmuma gadījumos arī bērniem</a:t>
            </a:r>
          </a:p>
          <a:p>
            <a:r>
              <a:rPr lang="lv-LV" dirty="0" smtClean="0"/>
              <a:t>Organizējam dažādas aktivitātes cilvēkiem ar GRT un viņu tuviniekiem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56021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Galvenie darbības principi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27747"/>
            <a:ext cx="8915400" cy="4483475"/>
          </a:xfrm>
        </p:spPr>
        <p:txBody>
          <a:bodyPr>
            <a:normAutofit fontScale="92500" lnSpcReduction="10000"/>
          </a:bodyPr>
          <a:lstStyle/>
          <a:p>
            <a:r>
              <a:rPr lang="lv-LV" dirty="0" smtClean="0"/>
              <a:t>ANO Konvencija par personu ar invaliditāti tiesībām</a:t>
            </a:r>
          </a:p>
          <a:p>
            <a:pPr lvl="1"/>
            <a:r>
              <a:rPr lang="lv-LV" dirty="0" smtClean="0"/>
              <a:t>Cilvēks ar invaliditāti v. Invalīds</a:t>
            </a:r>
          </a:p>
          <a:p>
            <a:pPr lvl="1"/>
            <a:r>
              <a:rPr lang="lv-LV" dirty="0" smtClean="0"/>
              <a:t>Cilvēks nav statuss, ko iegūst, par cilvēku piedzimst</a:t>
            </a:r>
          </a:p>
          <a:p>
            <a:pPr lvl="1"/>
            <a:r>
              <a:rPr lang="lv-LV" dirty="0" smtClean="0"/>
              <a:t>Visi ir vienlīdzīgi </a:t>
            </a:r>
          </a:p>
          <a:p>
            <a:r>
              <a:rPr lang="lv-LV" dirty="0" smtClean="0"/>
              <a:t>Nenosodīt, bet uzklausīt</a:t>
            </a:r>
          </a:p>
          <a:p>
            <a:r>
              <a:rPr lang="lv-LV" dirty="0" smtClean="0"/>
              <a:t>Attieksmes maiņa neprasa finansiālus ieguldījumus</a:t>
            </a:r>
          </a:p>
          <a:p>
            <a:r>
              <a:rPr lang="lv-LV" dirty="0" smtClean="0"/>
              <a:t>Individualizēta palīdzība</a:t>
            </a:r>
          </a:p>
          <a:p>
            <a:r>
              <a:rPr lang="lv-LV" dirty="0" smtClean="0"/>
              <a:t>Augsta darba kvalitāte</a:t>
            </a:r>
          </a:p>
          <a:p>
            <a:r>
              <a:rPr lang="lv-LV" dirty="0" smtClean="0"/>
              <a:t>Komandas darbs:</a:t>
            </a:r>
          </a:p>
          <a:p>
            <a:pPr lvl="1"/>
            <a:r>
              <a:rPr lang="lv-LV" dirty="0" smtClean="0"/>
              <a:t>Juristi</a:t>
            </a:r>
          </a:p>
          <a:p>
            <a:pPr lvl="1"/>
            <a:r>
              <a:rPr lang="lv-LV" dirty="0" smtClean="0"/>
              <a:t>Psihologs</a:t>
            </a:r>
          </a:p>
          <a:p>
            <a:pPr lvl="1"/>
            <a:r>
              <a:rPr lang="lv-LV" dirty="0" smtClean="0"/>
              <a:t>Sociālais darbinieks</a:t>
            </a:r>
          </a:p>
          <a:p>
            <a:pPr lvl="1"/>
            <a:r>
              <a:rPr lang="lv-LV" dirty="0" smtClean="0"/>
              <a:t>Piesaistām citus speciālistus – psihiatru, psihoterapeitu, dūlas, vecmātes u.c.</a:t>
            </a:r>
          </a:p>
        </p:txBody>
      </p:sp>
    </p:spTree>
    <p:extLst>
      <p:ext uri="{BB962C8B-B14F-4D97-AF65-F5344CB8AC3E}">
        <p14:creationId xmlns:p14="http://schemas.microsoft.com/office/powerpoint/2010/main" val="1774588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Juridiskā palīdzība</a:t>
            </a:r>
            <a:endParaRPr lang="lv-LV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0649154"/>
              </p:ext>
            </p:extLst>
          </p:nvPr>
        </p:nvGraphicFramePr>
        <p:xfrm>
          <a:off x="1524000" y="1267326"/>
          <a:ext cx="10331115" cy="51976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7073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Aktuālākie jautājumi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Tiesības uz rīcībspēju </a:t>
            </a:r>
          </a:p>
          <a:p>
            <a:r>
              <a:rPr lang="lv-LV" dirty="0" smtClean="0"/>
              <a:t>Tiesības uz dzīvi sabiedrībā</a:t>
            </a:r>
          </a:p>
          <a:p>
            <a:r>
              <a:rPr lang="lv-LV" dirty="0" smtClean="0"/>
              <a:t>Tiesības uz privāto dzīvi (tajā skaitā – tiesības uz ģimenes dzīvi, tiesības pieņemt lēmumus par bērniem utt.)</a:t>
            </a:r>
          </a:p>
          <a:p>
            <a:r>
              <a:rPr lang="lv-LV" dirty="0" smtClean="0"/>
              <a:t>Atbalsts lēmumu pieņemšanā</a:t>
            </a:r>
          </a:p>
        </p:txBody>
      </p:sp>
    </p:spTree>
    <p:extLst>
      <p:ext uri="{BB962C8B-B14F-4D97-AF65-F5344CB8AC3E}">
        <p14:creationId xmlns:p14="http://schemas.microsoft.com/office/powerpoint/2010/main" val="2124783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Tiesības uz rīcībspēju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56084"/>
            <a:ext cx="8915400" cy="4355138"/>
          </a:xfrm>
        </p:spPr>
        <p:txBody>
          <a:bodyPr/>
          <a:lstStyle/>
          <a:p>
            <a:r>
              <a:rPr lang="lv-LV" dirty="0" smtClean="0"/>
              <a:t>Izriet no vienlīdzības principa</a:t>
            </a:r>
          </a:p>
          <a:p>
            <a:r>
              <a:rPr lang="lv-LV" dirty="0" smtClean="0"/>
              <a:t>Rīcībspējas ierobežošana neuzlabo ikdienas dzīves prasmes</a:t>
            </a:r>
          </a:p>
          <a:p>
            <a:r>
              <a:rPr lang="lv-LV" dirty="0" smtClean="0"/>
              <a:t>Nepieciešams atbalsts lēmumu pieņemšanā:</a:t>
            </a:r>
          </a:p>
          <a:p>
            <a:pPr lvl="1"/>
            <a:r>
              <a:rPr lang="lv-LV" dirty="0" smtClean="0"/>
              <a:t>Sniegt informāciju </a:t>
            </a:r>
          </a:p>
          <a:p>
            <a:pPr lvl="1"/>
            <a:r>
              <a:rPr lang="lv-LV" dirty="0" smtClean="0"/>
              <a:t>Dot iespēju izvēlēties</a:t>
            </a:r>
          </a:p>
          <a:p>
            <a:pPr lvl="1"/>
            <a:r>
              <a:rPr lang="lv-LV" dirty="0" smtClean="0"/>
              <a:t>Pašnoteikšanās</a:t>
            </a:r>
          </a:p>
          <a:p>
            <a:r>
              <a:rPr lang="lv-LV" dirty="0" smtClean="0"/>
              <a:t>Izmantot alternatīvas, piemēram, pilnvaras izsniegšana, limits naudas izņemšanai, budžeta plānošana utt.</a:t>
            </a:r>
          </a:p>
          <a:p>
            <a:r>
              <a:rPr lang="lv-LV" dirty="0" smtClean="0"/>
              <a:t>Kur nav iespējams sniegt atbalstu, būtu nepieciešams tiesas izdots pilnvarojums, bez rīcībspējas ierobežošanas</a:t>
            </a:r>
          </a:p>
        </p:txBody>
      </p:sp>
    </p:spTree>
    <p:extLst>
      <p:ext uri="{BB962C8B-B14F-4D97-AF65-F5344CB8AC3E}">
        <p14:creationId xmlns:p14="http://schemas.microsoft.com/office/powerpoint/2010/main" val="2173318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Tiesības uz dzīvi sabiedrībā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24000"/>
            <a:ext cx="8915400" cy="4387222"/>
          </a:xfrm>
        </p:spPr>
        <p:txBody>
          <a:bodyPr/>
          <a:lstStyle/>
          <a:p>
            <a:r>
              <a:rPr lang="lv-LV" dirty="0" smtClean="0"/>
              <a:t>Sabiedrībā balstīti pakalpojumi</a:t>
            </a:r>
          </a:p>
          <a:p>
            <a:pPr lvl="1"/>
            <a:r>
              <a:rPr lang="lv-LV" dirty="0" smtClean="0"/>
              <a:t>Dzīve sabiedrībā, nevis nošķirtās kopienās</a:t>
            </a:r>
          </a:p>
          <a:p>
            <a:pPr lvl="1"/>
            <a:r>
              <a:rPr lang="lv-LV" dirty="0" smtClean="0"/>
              <a:t>Nodarbinātības veicināšana, nevis nošķiršana dienas centros</a:t>
            </a:r>
          </a:p>
          <a:p>
            <a:pPr lvl="1"/>
            <a:r>
              <a:rPr lang="lv-LV" dirty="0" smtClean="0"/>
              <a:t>Elastīgāka pieeja attiecībā uz pakalpojumu apmaksu citās pašvaldībās</a:t>
            </a:r>
          </a:p>
          <a:p>
            <a:r>
              <a:rPr lang="lv-LV" dirty="0" smtClean="0"/>
              <a:t>Uz personas vajadzībām balstīti pakalpojumi jeb </a:t>
            </a:r>
            <a:r>
              <a:rPr lang="lv-LV" dirty="0"/>
              <a:t>i</a:t>
            </a:r>
            <a:r>
              <a:rPr lang="lv-LV" dirty="0" smtClean="0"/>
              <a:t>ndividualizēta pieeja – pielāgot pakalpojumu cilvēkam, nevis cilvēku pakalpojumam</a:t>
            </a:r>
          </a:p>
          <a:p>
            <a:r>
              <a:rPr lang="lv-LV" dirty="0" err="1" smtClean="0"/>
              <a:t>Līdzestība</a:t>
            </a:r>
            <a:r>
              <a:rPr lang="lv-LV" dirty="0" smtClean="0"/>
              <a:t> ne tika no klienta, bet arī no pakalpojuma sniedzēja puses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87019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Tiesības uz privāto dzīvi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88168"/>
            <a:ext cx="8915400" cy="4323054"/>
          </a:xfrm>
        </p:spPr>
        <p:txBody>
          <a:bodyPr/>
          <a:lstStyle/>
          <a:p>
            <a:r>
              <a:rPr lang="lv-LV" dirty="0" smtClean="0"/>
              <a:t>Tiesības uz ģimenes dzīvi</a:t>
            </a:r>
          </a:p>
          <a:p>
            <a:pPr lvl="1"/>
            <a:r>
              <a:rPr lang="lv-LV" dirty="0" smtClean="0"/>
              <a:t>Tiesības pieņemt lēmumus par savu privāto dzīvi</a:t>
            </a:r>
          </a:p>
          <a:p>
            <a:pPr lvl="1"/>
            <a:r>
              <a:rPr lang="lv-LV" dirty="0" smtClean="0"/>
              <a:t>Tiesības pieņemt lēmumus par bērniem</a:t>
            </a:r>
          </a:p>
          <a:p>
            <a:pPr lvl="1"/>
            <a:r>
              <a:rPr lang="lv-LV" dirty="0" smtClean="0"/>
              <a:t>GRT esamība nav šķērslis bērnu audzināšanai</a:t>
            </a:r>
          </a:p>
          <a:p>
            <a:pPr lvl="1"/>
            <a:r>
              <a:rPr lang="lv-LV" dirty="0" smtClean="0"/>
              <a:t>Atbalsts vecākiem, kuriem ir GRT un kuri audzina bērnus</a:t>
            </a:r>
          </a:p>
          <a:p>
            <a:r>
              <a:rPr lang="lv-LV" dirty="0" smtClean="0"/>
              <a:t>Privātuma neaizskaramība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13208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Atbalstīts lēmumu pieņemšanā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63579"/>
            <a:ext cx="8915400" cy="4547643"/>
          </a:xfrm>
        </p:spPr>
        <p:txBody>
          <a:bodyPr>
            <a:normAutofit fontScale="92500" lnSpcReduction="20000"/>
          </a:bodyPr>
          <a:lstStyle/>
          <a:p>
            <a:r>
              <a:rPr lang="lv-LV" dirty="0" smtClean="0"/>
              <a:t>Sniedzam kopš 2014.gada</a:t>
            </a:r>
          </a:p>
          <a:p>
            <a:r>
              <a:rPr lang="lv-LV" dirty="0" smtClean="0"/>
              <a:t>Balstīta uz personas vērstās domāšanas un plānošanas metodēm:</a:t>
            </a:r>
          </a:p>
          <a:p>
            <a:pPr lvl="1"/>
            <a:r>
              <a:rPr lang="lv-LV" dirty="0" smtClean="0"/>
              <a:t>Kas ir svarīgi cilvēkam un kas ir svarīgi viņa interesēs;</a:t>
            </a:r>
          </a:p>
          <a:p>
            <a:pPr lvl="1"/>
            <a:r>
              <a:rPr lang="lv-LV" dirty="0" smtClean="0"/>
              <a:t>Palīdz citiem labāk saprast cilvēku un attiecīgi arī pielāgot savu rīcību</a:t>
            </a:r>
          </a:p>
          <a:p>
            <a:r>
              <a:rPr lang="lv-LV" dirty="0" smtClean="0"/>
              <a:t>Sniedzam atbalstu piecās dzīves jomās:</a:t>
            </a:r>
          </a:p>
          <a:p>
            <a:pPr lvl="1"/>
            <a:r>
              <a:rPr lang="lv-LV" dirty="0" smtClean="0"/>
              <a:t>Juridiskajos jautājumos</a:t>
            </a:r>
          </a:p>
          <a:p>
            <a:pPr lvl="1"/>
            <a:r>
              <a:rPr lang="lv-LV" dirty="0" smtClean="0"/>
              <a:t>Finanšu jautājumos</a:t>
            </a:r>
          </a:p>
          <a:p>
            <a:pPr lvl="1"/>
            <a:r>
              <a:rPr lang="lv-LV" dirty="0" smtClean="0"/>
              <a:t>Ikdienas dzīves prasmju jautājumos</a:t>
            </a:r>
          </a:p>
          <a:p>
            <a:pPr lvl="1"/>
            <a:r>
              <a:rPr lang="lv-LV" dirty="0" smtClean="0"/>
              <a:t>Ārstniecības jautājumos (līdz ārsta kabineta durvīm)</a:t>
            </a:r>
          </a:p>
          <a:p>
            <a:pPr lvl="1"/>
            <a:r>
              <a:rPr lang="lv-LV" dirty="0" smtClean="0"/>
              <a:t>Atbalsta loka veidošana</a:t>
            </a:r>
          </a:p>
          <a:p>
            <a:r>
              <a:rPr lang="lv-LV" dirty="0" smtClean="0"/>
              <a:t>Atbalsts lēmumu pieņemšanā:</a:t>
            </a:r>
          </a:p>
          <a:p>
            <a:pPr lvl="1"/>
            <a:r>
              <a:rPr lang="lv-LV" dirty="0" smtClean="0"/>
              <a:t>Sniegt informāciju lēmuma pieņemšanai</a:t>
            </a:r>
          </a:p>
          <a:p>
            <a:pPr lvl="1"/>
            <a:r>
              <a:rPr lang="lv-LV" dirty="0" smtClean="0"/>
              <a:t>Koordinēt atbalsta tīklu</a:t>
            </a:r>
          </a:p>
          <a:p>
            <a:pPr lvl="1"/>
            <a:r>
              <a:rPr lang="lv-LV" dirty="0" smtClean="0"/>
              <a:t>Iesaistīt un izglītot dabiskos atbalsta sniedzējus - tuviniekus</a:t>
            </a:r>
          </a:p>
          <a:p>
            <a:pPr lvl="1"/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54998037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280</TotalTime>
  <Words>668</Words>
  <Application>Microsoft Office PowerPoint</Application>
  <PresentationFormat>Custom</PresentationFormat>
  <Paragraphs>111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Wisp</vt:lpstr>
      <vt:lpstr>Pakalpojumi cilvēkiem ar garīga rakstura traucējumiem</vt:lpstr>
      <vt:lpstr>RC ZELDA</vt:lpstr>
      <vt:lpstr>Galvenie darbības principi</vt:lpstr>
      <vt:lpstr>Juridiskā palīdzība</vt:lpstr>
      <vt:lpstr>Aktuālākie jautājumi</vt:lpstr>
      <vt:lpstr>Tiesības uz rīcībspēju</vt:lpstr>
      <vt:lpstr>Tiesības uz dzīvi sabiedrībā</vt:lpstr>
      <vt:lpstr>Tiesības uz privāto dzīvi</vt:lpstr>
      <vt:lpstr>Atbalstīts lēmumu pieņemšanā</vt:lpstr>
      <vt:lpstr>Nepieciešamie pakalpojumi I</vt:lpstr>
      <vt:lpstr>Nepieciešamie pakalpojumi II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Pakalpojumi cilvēkiem ar garīga rakstura traucējumiem</dc:title>
  <dc:creator>Ieva Leimane-Veldmeijere</dc:creator>
  <cp:lastModifiedBy>Aiva Grinofa</cp:lastModifiedBy>
  <cp:revision>19</cp:revision>
  <cp:lastPrinted>2016-06-06T11:20:39Z</cp:lastPrinted>
  <dcterms:created xsi:type="dcterms:W3CDTF">2016-06-06T07:34:35Z</dcterms:created>
  <dcterms:modified xsi:type="dcterms:W3CDTF">2016-06-06T12:50:20Z</dcterms:modified>
</cp:coreProperties>
</file>