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4" r:id="rId2"/>
    <p:sldId id="266" r:id="rId3"/>
    <p:sldId id="286" r:id="rId4"/>
    <p:sldId id="285" r:id="rId5"/>
    <p:sldId id="287" r:id="rId6"/>
    <p:sldId id="288" r:id="rId7"/>
    <p:sldId id="289" r:id="rId8"/>
    <p:sldId id="279" r:id="rId9"/>
    <p:sldId id="283" r:id="rId10"/>
    <p:sldId id="284" r:id="rId11"/>
    <p:sldId id="29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1"/>
    <p:restoredTop sz="93631"/>
  </p:normalViewPr>
  <p:slideViewPr>
    <p:cSldViewPr>
      <p:cViewPr>
        <p:scale>
          <a:sx n="77" d="100"/>
          <a:sy n="77" d="100"/>
        </p:scale>
        <p:origin x="3040" y="1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01466-B6AF-494C-931D-055DCEF49EE6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72457-4745-184C-B629-91D99AEDB9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5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933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090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159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185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167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30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833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08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61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1409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4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65C5-DCF9-487B-A81C-D45F5B28B5CC}" type="datetimeFigureOut">
              <a:rPr lang="en-GB" smtClean="0"/>
              <a:t>20/10/2019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6ACF47-4DC7-4C49-B977-064AF8181D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58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frm=1&amp;source=images&amp;cd=&amp;cad=rja&amp;docid=JTb1vxx-GfTUAM&amp;tbnid=gE8UoGJBZi-RgM:&amp;ved=0CAUQjRw&amp;url=http://ec.europa.eu/programmes/erasmus-plus/index_en.htm&amp;ei=QPYOU7eKG8qN0AXh-4D4DA&amp;psig=AFQjCNENKCWsT8aH_4c-EYGwHB3faKkBqQ&amp;ust=1393575769427052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frm=1&amp;source=images&amp;cd=&amp;cad=rja&amp;docid=JTb1vxx-GfTUAM&amp;tbnid=gE8UoGJBZi-RgM:&amp;ved=0CAUQjRw&amp;url=http://ec.europa.eu/programmes/erasmus-plus/index_en.htm&amp;ei=QPYOU7eKG8qN0AXh-4D4DA&amp;psig=AFQjCNENKCWsT8aH_4c-EYGwHB3faKkBqQ&amp;ust=1393575769427052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948131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3789040"/>
            <a:ext cx="7772400" cy="1398017"/>
          </a:xfrm>
        </p:spPr>
        <p:txBody>
          <a:bodyPr>
            <a:normAutofit/>
          </a:bodyPr>
          <a:lstStyle/>
          <a:p>
            <a:r>
              <a:rPr lang="en-GB" b="1" dirty="0" smtClean="0"/>
              <a:t>Closing the Word Gap</a:t>
            </a:r>
            <a:endParaRPr lang="en-GB" b="1" dirty="0"/>
          </a:p>
        </p:txBody>
      </p:sp>
      <p:sp>
        <p:nvSpPr>
          <p:cNvPr id="4" name="AutoShape 2" descr="data:image/jpeg;base64,/9j/4AAQSkZJRgABAQAAAQABAAD/2wCEAAkGBxQTEhUUEhQWFhQWFxcaGBgYGBgcHBcYIBgcHBocHBsYHCggHxolHB4YITEiJSkrLi4uGB80ODMsNygtLisBCgoKDg0OGxAQGiwkICYtNDcwLCwsLCwsLCwsNCwsNCw0LCwsLCwsNC8sLCwsLCwsLCwsLCwsLCwsLCwsLCwsLP/AABEIAHgBpQMBIgACEQEDEQH/xAAcAAABBQEBAQAAAAAAAAAAAAAGAAIEBQcBAwj/xABEEAACAQIDBQUECAQEBgIDAAABAhEAAwQSIQUGMUFREyJhcYEHMpGhFCNCUmJyscGCktHwM6Ky4RVDU4PC02PxFiS0/8QAGgEAAgMBAQAAAAAAAAAAAAAAAgMAAQQFBv/EADMRAAICAQMCAwcCBgMBAAAAAAECAAMRBBIhMUETIlEyYXGBobHBkfAFIzPR4fEUQlIG/9oADAMBAAIRAxEAPwCiYoqF3LRmCgKoOpDHmw6fOvD6fY63f5E/9ld2n/gf91P9FyqewqllDkhZGYgSQvMxzgSa7tdalNxnIluMfY/+b+RP/ZT7O1bSMGU3gwMg5E/d6rRjmQr2ZC9mHVXVQrMpJnN10JGvAGK4lxWTK5C9mjZMqCXYtOVyCDzMHlVGof8AZePiT69sfD9T6c2Dg8dYY4/fXD3cM1k2GV2YMXRUALgyWy5/eIkaHnVPdUA6EkQhEiDDIGEiTrrHGhs0V4vClBbY8Llmyyn/ALSAjzBHzFLfT10ABBiFZa1h3N1kaKUV2uxS4qcApRXrZss7BVUsxMAASSfIVa392sQgJZVEfZzoWJ+6FUklvChLqDgmGqMwyBKaK6BTisGDoRSAooE5FdiiPH7rFbHb2LovWgJYqOGoB0BJETJB4AGT1HooUdXGVhvWyHDT0w2Fe4YRSx8BPIn9AfhXLtkqYYEEciIo33CZLWGxF66O6GXX8qk6ePe+dDW3sZbu3C9vtIMCHygKoACqoUngBxJ16dVraWsK44EY9IWsNnkyrAp0V0CifYexlxWEuKgAv22LKREuCB3G+Gh/3pjuEGTFJWXOBBgCnAU5kIJBEEaEHiD0roFHAnAKeBXAK9ktSNCOExrPPwjkaosF6mWqM3QRgFPApKKtsBgCwRoBtsfehdIbUNqTImCPHyNLuvWoDPeNo07XE7e0rShESCJ1HiOtOAqx21cGZUBkW5HrpImOGg+dRMMQGE6DrEx0Mc4OsVK7t9XiY+Uu2jZd4WfTmK5YZYzAiRInpSUVa7ZdGW0UM+/PGB7vWqwCpRb4lYc95NTSKrSgPSdAp4FcAr0ApsTEBTwKQFOAqpJ0CngVwCngVIUQFPApAU4CqlzoFeqoYnlTAKdcxfZq3dDFtFmdG1E6EciflSrrPDXdH01+I+31+8cBTwKRHKIjxnz185pwFEDkZgEYOJ0CnAUgKcBUkkbG3XUL2YBJPy6+NTR8Jg/KqHbM27to24U3GgyNAZVc2h/FJHOPOr9F004DT4CslbsbmDe6bbEQUoVHrOqK9GSKYKbZu5nIB+zm48YJDeoMD1orLSlijsYNVIetm7ieoFNe5BE8DOv6D1/angV4Yu2YkE6ax+/nRXFghKyqAhcB+klR+/6xXRTMOZRSOgHqND89fIin1dbblBg2Ltcr752K6BSiu0UCcrtKlUlzG9q/4H/dT/Q9Vez75S4pDm3yLASQp0bTnoTpV3irIe0ULZTnVvdJkBWB4eYqv/4SP+qP5H/pXQRk8Mox6/v4TLzwRIF6wVgwcrTkYggOASJE+VScFmt/WZntEoxtMFJDmcpAPSMwnlU3D4VrZDJiIKggdx9AZkAERrJ+NeJ2XoB22g4DJcgdY00q2sDDaxGPh1HPGCMemeueeBxJjHIlVWw7oWVvJYDKCbKoQWClYbCgEGSdM2U6j7NZkdlL/wBYfyP/AErSN0MSEVoVnAsqIQDM0WcsrmIE6cCR+1L1bq6eU9IOdrrnuRKXaF+8bRW5isC4OXMtk4fOe8PdyKG466cppu1NmYazdaycQ73FuBSFsmAsidSdXAMwNJ0mvbB7tYCzayLgsWzqQoulVzy2mf6u5w8QI4V44bbg+nvizbcL21w5GgOPetnmRmB1GvECuZRf4hIHadDUafwwCe/rCPdTYyJc7cLiUCQsYiyLebPoGQhjMcwfvVV71lLN/E5bmKt3WYnVMtu7zyqwfMQAdCRGlSd2MdYFx7Vs4m49425uXin2GLRoxMxOvM8hUjfbaIttftBrzm/aUC2+XsrUx9YpzE5hlJAAAkmoObueeJDxRxxyZWHd+x9JOEF+522WVPZDs1PZ9plY5s0kc1EeulQfoFh7JuWLlxhbuWkfPbCgi4SFdIYmJHBoNNxO9mHtbQ+kuSF+7pn0sdnwB668eFR9i40DDPaQZnvNhihEFZRydTPOREU8MfXn5fOZyg64459flNB2dszssDirIY6tiBmjUhQRwnmEPxoOGy7SW7LXmvg3raur27Qa0mYkKrMWBLdQBpIor3n29asubRW6XZbrELkyqzoyiSTJEk9OvhVBuvtG3aa0EfFzHes9w2nbKZ1zaKTr7s0ipmCs/wA5otRS6oPhL7F7PcYbDYVLTsrNb7VlUwBmBeSOGvyoN2rsm7ZZy1q4lsXHVGZSARmOWCeMqJqdti864q3cuZoU2yADxVWkgCY4zx8KHVTG4t7t7C4ZntG5cIzsoLHOdBLjhqNNNONDRYK6w7Hr95d9RssKIPZ+09gKvN3MJdGJVe/bMMSRKmAD8swjXmKocFfJ1ytbdWIZWEMjqdQehBrVMFjFezbvlQrtaAYxHAkaeElj60zV3bauOhitHTut54IMz/bzTibxP/UcecGJ8zUICvbFXc7u/wB5mb4kmuXLRUkEQREjpIn9CK1pwAJjfkk++MAqxXEMlpAQpLKzKSssqMTEGdJ1Os8TVPjZOW2vG4wXyHOrTHXMzmOAAUeSgKP0pFgFloQ9Bz8+001k1Ulx1bgfDvI4FSNm3XDOoYhDkLLOh7y6x1mOFeIFe2zpLXQBrlUj0u2jz8AaHWnyD4/3h/w/+ofTH5E9MSpkFuJk+hZo+VeYFScVZZRbz8ShPpnb95FeIFM0v9FfhFav+u/xkixrbZfuyR6ESPgxP8NNs2yxAHEkAetStn200kHM2cfaOhSJgf3pNR7F9bbK7sEVWUljwUZhrpS9PlQ6+hOPnG6jFhrPqAD8RxJm0Nnm1HEgzy/v+waigVY7W2ot8jsnVrXFSsEE8OI4xqPAzUACm0ligLdYnUKq2EL0nrZw7NOUTFcC/OrrE2EGHS7aYh1I14Ecjy1/vrUC/f7REaACC6tlEd6QZ9QfkaWl5LgY4P47Rr6cKhIPIx9e8jgU4CkBTMReKAMACARKmNfWNNY9Cac77VLekTWm9go7z3C86cBU+9fR7KlNBncZdDqrMrQRoQGB1HHSoDMFBZiAACSTwAHE0uq3xF3Rl1PhttkzFPbLdkgPbBQzKASFQgxnI0BOUxOphulVW2R9UT0I+Zj9689lbUsX2PZscwIZhqrmNFfqRroeUxpwqbtrDnEWL1pO7iCjZRwzmJVh0aQJA48RSAM1FCc5B5msr/MFgGMEZEkC4HC3F4XFDj14j0bMPSngUKezfa5v4Uo4IeyzD8yk5p8wzEHpmT7womxmKW0jXLhhVGv7ADmSdIptT5QEzNcmLCBPcCngVE2Pj1xFs3LcwrBWB0ZGIkAjxHAjSpgo1YMMiCyMpwwlbcyviQrCclosOfeLLGh5iB8atLeFFuUE6EiSZJM8SeZoSwePD7ScL7rWX18Abaz4a/rRrfaSWnQgMT5qCTWGh1a52+vu6ToamtlpRfp7+s8wK8bjBHRzMAmY5qRDesQfNa7gsbZuu1tLoNxeKlXEmYgMVylp5AyKZtYEIYBzKZjTQjrJGnWj1DK9RKnpzF6ZXS0BhjPEmssGOlKKAd7N/wA4JBbS2HvCRLSFVY7hMcftCARpb5SJodl7Yxr5cTexV1W0ZbaBAkE90FSCDP4h68Kn/KXYGPeT/huXKDtNQwD5bjWjzXMvmsA/FSD/AAVPFBOw9tPeNu9cIm3fKPGgKsIBjlFtxp1WjeKHSOCGUdj9IesQgqx7j6xV2lXRWuY4qVdrlVJMkilFPilFaZjjIpU+KUVJIN7y7VuWsuRSM0iSOfhyM+ekaitE3FUobak5gECM2oObLBmdQevMUHbb2T9IVVzZcrTwmRBEcRRrufYFrDW1JHdLS3UlyfiZGlAobcc9DF6raa1I6gyRvBgGwIa8LzdmFLLMSzArlQ3B3l1jUzM6QJFCNqYBYyx4nqeZ9TrWuXbS37L2LoBV1iG58xPP1GtZhtHBCxeuWQSezIGvGCoYfIgelI09C1s2O82Xas3Iobt9Z6bDuZcRaP41+en70Re0US1lsuuRlJ6wZA9JPxoTQkEEcQZFGe9ZXE4UIph3TMrD7EjQ6ddR8aXqCUuV/l+/1mvQ0nUVtSvXr+/0lT7JrAtYQ4l0U3MQzHVWzKkhEXRfcJDOT+KdeNRjcH/G0tKqAM1l2CGQG77HhpPdE17bk4PEYfCHDv2fdc5QwZ5QqpYAjh350IjXwrz3J2VeG0rmJxZWWNwW0H2TBGY9AVzADXj8ef5gxadk6VjX7P7Emb9mcT4ZR6mTP7VU7GMX7Z/F+xqx3vvh8QY+yI9ZNVOFfK6nowPzrqUpnThfUfeeevfbqd3oR9MS63jVn7MqrHLnzEDgCQfgI48NRV5sq3Zt4W2LUm0FCMTPuzxIzCGPEtHx4G/s4BcsFVJ0nTTQzHxpl3Y1kwDbt933VK8xwEJqQDWJ6s1qgPSb6rttrOR7X4mf7ewyti37HvG4ymPxwFInrIn1q/25d7DDpaRtVUAnTX+mpY+lWuD2Haw5NwAs5nvMZy/e0jQyY6xz1oP3w2paXW44Udo4BYjXKFBAAOsMxHnIpjjc1aZ8o6/KKQ7VsfHmPT5ypAq4t2+0w125c1a2UCNzgsAQTzWD6GqLCYtbglJIiZysAdJ0JEH04UXdlk2aSeN11/1T+i1qtsUldp7/AO5jqrZQ+4Y8vf6QTvWVLoX91ZJ8NV19OPpXhtvHglexbIt1mIfLOVQRMAjjJA1HI07a9wpbzBc0GImOOnwkifCqTD7Q+qAaZRiRH2kLQRPLiPQDnQWJYGdl7gYmmgI9VYI6E5/f6S72dcINtTcN3OlwyVAKOjKGUwBIKujDQEa8asdlWibpuZtIC5fMiG9MvxIqjw20WyNeuC5FsMtsNmMloLnXl3UBb8J5mp27eNzy44DKD5gkn9vjSytrogb1P+IzalZsYcDj/P4l5inhFX7YLsB+ExHAQDIiBPOnYDCZxcOeSiZuHMRmX4Geo50/HYCc9we8FAT9/jp8B0mqTD4HGPi7Zu2hbsovejs27QZShWF1jKxnMDpMzWY22DaFOMRyVVEOXGScQowVte5IBIVo4ccrHiQaDt8L8WlSYzsJ8hH7kfCi1WMzyUMZ/hKr8yPhQtt3Zt27iMMUtPcRWXNlBIHfB1jy+VbKG4ZvUxKKPHQegP24+susLYCIqKICgAegivcCrGxshi7KwZcvF8vcH8RI+QNeeM2c9qM44zBBnhWhLq2O1TMFlNg87DrKjA7wO967hCihLYLBgdTqsSI8TUnDYnLda03/ADQCn5hw9feH/cFU+69rt9o4oJBOUAHloROv8NTdv2irW21m2z6rE/ZmCQROh5Ui8BULDqDmdAL/ADVTHBTB+8tRUTbA+pf+H/UKGMXvS9y6tuwwQLbRrj5QTmZQwUZgVUdSflV621kdcnElLbiehcqQR94OpHQiDzgS69Crp3wftEafTWBkcjjcPvLHZ4EXcoyjtzAAgKGsWbmUeALnw186lixnKiARmBIPAxqPnFR92rXeuJcYQ7YR0nQsWsKjKOXC2P5avdr4IW3UIpGk8zrJqqyGq2D0hXKVv3npkQd2k5vXkgwUu2YgfZYgMQeh+sXlx4UtuY02kLIYuBSQPLgQeUGrfaODlbN4GSt3vakSIIXRRGjRrHKqDeN27K6cpCqhnTiToI8zIrPp1KoczfcQ1gI9JTY7Y93D7TN7Cg5Hd7rJqVyPIdSAep06SvSrTebEC7gjcXXKVdgp1XQgz5T+9FeCvKIJiIBnyUfqBQnsLZgxN97eq2zbZjGha3IUrI6iK0rWArA9/wAzntaS6sO34kL2f3SL+IRSro9tJcE6Mrq0ZS3RzrpxHQijbH4RzZuhR3zbfIpIGZsugJPAcBr1ry2PuFh8LmuWO0tsAwAzSI4rPWe6TM6qOleyYhjfKASMrMI5dZPQjvevlSql2IVMbc++wOJRbs7Ha2XvXRD3CoUSCVtqeccCWmR+Fah7b2m4i1y7VEU9FZgG9RmMH8XhRiiaN4KT6KJ+OlZ9v177KrESRmAPHSQNOcH5isGqq2FVHpOr/DVs1RbaMnOfpI+8GKGVrZcL2YQgKMpAzDUGIBDQB004Gi7H7bR8L25kg2c7ZuMmRoYGmmmnCgTZ94sWvNa7Y21l592NApbWSAdYWJgTzkl2ebmJz4fE28txmSUUQvZd2GSONoqGg+B60ldwU+/j9/pNeo0zowdxjH69P8/aZPvrtK5ibi3msNaQghM0nMOswBUG3icR2YdGdraECTMIeIA8KNfagGfEdlkNu3bJAkRmY8x+EAqB61WW9o20w/0e2rFeJLQJMyeGpGvhW3wrAqgL/gTlgqzFt3b6y53I2ib1vFZ9DcCuoJk6Aox8tF+Va/hb2dEf76I/8yg/vXzvsnaPYX1uEEW1VlIHHKRHDzg1u26Pa/Q7PbW2tMFMK3vBMxyFhyJEGOXCmU1Gu446EROpsD1DPUGW9diu12tk585SrtKpLmTRSinxSitMxRsUop0V2KkkbFFm7eFIRSSgBJI4E6+MwP79aTY2y3v3AqAaasTMAeMdaNlwGNtAm0uHvQPczXLRjoCQ4mPClPeiHBPMjaay1RtHEvMHZGmg+FY3vHee5tRUs6hlygnTMEzE/wAqiB1yDrWj7O3zw/a9hfDYS/my5LoAUtOmV17hB5HSelZ1jkY4tLqxlR7jERqZkZdeRBM/oaTvyCy8xop5Ctx8Z0Cr7AAi2vlP9PlFU9mzmYKOdEVtQIGlFqCMATv/APztR3vb2xj8/j6z1sJc4qfnT9477LZFwaXFYKCOInnp0MH41Nw/pVXvZeMW0HAyx9NB+9Z0Tc2J1tfq/BrNmOR0+fEGFHUknmTxJ5k+J41K2bYz3baHgzqD5TrXhFWm7t22l5bl64ltEBJa4yqskZRqxAmTw8K3t5VniBl357maSEDcR/fhTn+qHdzDwkx8CdPSqzF422FUi4CGjKVJIbpHZ6t+UHWoWNYhZYtmPDM0keSg5FPlPnWCb8z03j2qcPgXuGO0dm7OeRI0OvIcfhWJbUP0nF4DCclUAlvtPcuMzk/Lzjxo39qW2YxVjCicgOQnxgGfjkB/KaNNkbk4bsLOe39apD9p9oMRqJ6QSPWsmofawHu+81acjHPr9oJ75v8ARcILdksvZvaKSJL3Gcd0GACcgc89Jka1O26biWsNZuBVZbQLhSSufhoT01/mrxxO4jXca1y8Xt4ZJa0DlaLsjvGToDC90SIGpGopu3Mabt5ieCkqvkDqfUyfhRaEbrB7pWvsHhH3/wC5T420GtuDwyn9JHzoTaRqNNCPQ8vlRjiB3G/K36UGu0efD+nyruCZND7JkZNoXLbq0k5DIDagjmkfdbWfOj/BC32amyuW2wDKDxAbWDHSY9Kz7EjQ1oeBSLaAckUf5RQnrL1jYTbCW0s20/KPjFeQuOjKwJBXWQQAfzCJj1HrUi0e4v5R+lRsSQR3jC/3yHHyrjN1M0r0Ebj9q27oKoMrEqWEaaTrPQkjT8NWGycM9tSWUqSdJ8v96D9ksHa9c197IP4df1Yj0oq2lvUi9iptMc9xLcyNC2knwraikVACZlO7UQgvqbmHugSWI+yNdRwGo6UObzbRa1s17txCjAjKCAIJ7qxGgEkcPKrxOPGvLa+x0xVrIzMVD22iR9lwwBkHTQTWUV4cPnpN4I27SOIP+z/CIqYW4qgNcsDMQACxAbUnmdTrRjidnWnGttDrOqjy6eNe2HwqIFCqoCiBAAgeEcK90406w5Ey7ibC3vgZvBuciIHwlmyj5s79wd/Kj92AO9x0B6T0rM9zd3MZcuvc7A21VRmDgKWIcNlRdOianTQ9dPoS4eGk6/Dx/vrUTF4JWg6qRwKwCD8K5Lu5yE/Y/wBTahHGe0q9gYdxYtEnvoCpGmkMRl05jh6VzbvvKOWXgZ11P7TVvhbKooCqFGpgCBJMn4kk+teeMwQuROhHMceenlrXUQbQJl35ckytsYM3MOoUiQxIzcNZ0gdAardpbtO9i7azr3lUKTOkNJnmaKMPhwi5VmJJ1M6njXLvA/3r1oswsyDsLDL2cMoJBiSAeAHWpNnZ6W2JVFUm205VA+0Dyr3wmHCLC89a97q/hJ0jiKtmyZmVcCMxKTbOmbuHu9dOHlXnhld7K5iAxEnSOIIIgeYqQV7vp8Kcw4RwygUOYeJUnZR70MO8rDhwkEday3b27OI7ZkRWuBTBccyQCeJ8RWz1VYtAGYjSTJ8TAH6AUq5N5yZ1v4Prm0jNsA5HeZvs/di9Zt4q3ciLlpAHWSvv68Y1A1NG25SMLCJdzi7hybWpBlDDKQQAGWAsHwIOoNe1+0rqVcBlYQQeBB4irjA2ECgqOQ5k8JgSeMSfjS0rAYR2v1rXVnd1J7fDH2mSe3D/AB7A/A/6rUD2b7Bw+JtXmv28+S4FU5mGmUE+6Rz09K03enYdjEXAb9oOQsKSW0B48COlRtmbJs4ZSti2LakyQJ1MeJrZu4xOPniZxsjdO3d2vfsqoFqy9ghSSYP1dw8TPBWGv362q+JvLOun9aqdh7MsriHurbAuuO84nWIGuscABRCbIzBo1HOpui2GZSEUoqViMGVEzNRqYDmIIxFSrtKpJMoiuxTorsVqmGMiuxTorsVJJoO6WHCYdY4uMzHrPD5RRLbtmJWD1BnX5/tQFuntQ/4Tch3fLpR5s25yri2giw7p26yDWNsCvaXhbV+xbZgMwuKUbKC8AkuhJGg93rrNBxo93+2QRaS6GJCMVIgAAE906cxos85HSgWK6GkXFc52rObJWY/bj4dwLVoXCVJaSRlE6QRzOvwFVrb/AD5ofDgeHaEH/MteuLJZrjATBI9Bp+1D77QhspTN0A4Hzk8KTadzEzpaTWXUVhEbA+X9poGw9+7DQHz255uAy/zJJ+KirjeHEpcFpkZWBDaqZESI1HjNAOyNl23gm2ATxy/1kVebPwwtq4B7uYkTyECZoqAd8mt1z3UlXHpzJUVSbcvWWKpdRXCmYYsNeGmRgeBPE1b4W9nJPBeU8x1qJtUrrGg5yNPie786bbaD5RObTUVO4yFsra9uxL4azlua+678JjQeOnAz4mrTZ2/Fw3ba4xG7HtFJuBQGRc2uZRoyx5N+agmxtC2zlNG6Hlp41cYPHZSBEeWlZQgHSa2dm9qF21lS9ea44DntGZSeUtII+XwFbCZAEdNKxfAXBcUBRx0jx4VtJEADoAKXripCke/8QNKGBYH99ZUbexGWxdLa9xv0rNwK0TeYE4e4B90/DnWegUf8NHtH4ReuPKiRtoEi05Gpj9dOfxoNawWMd1eMFmIHA81U6zp5kcpIMdoAtlQD3jr5CP8AaqDay9kw0ECJ+Irc9hBwIGndkXiC93EP9sRM8VP68jz1rTdjGbFkxxt29P4RQJew3aIXUaAagaxp+ulWG19sdns/DohIe7ZWSOSBQDr1J0+NUtuBkwrSbcCG+JS9DFcKbiocrM960NcobuIXOkEdD1FR7uzMRcOT6K4m2r9y9agK0xI7QSdDpBjTwrD8yzqB8K0n2QbJwt97wv2EuAIkG4Q0akGFgRXPK5M2D0hRsPBtatZXnNmckEEESxgEHnET4zV2+z8Nd7IFrodXS59mMyDN04caJsHsawqBVtrAmOek6U3HYG2glUUHWCPI1s8QbAJmrrIt3e+Ua7y4QmBirRJ5B1qx2RtrDs3dxFpve0Dg6iJGnMSJ8xWF7C2U169btEBc7Ze+CYOUnVQQ3Kti2DusVSGuIXAgkK2oHuzmJOkkDXgSKHCZ6zp2VoFOG5xC+xfV5ysGjjFetQNk4A2QwJBkjgKlXMUgIUsJJAjnPkKojnic0HjmTK87h0p8eI+dRsdcCKSx4eZPwGtc3Y3XE2giPTgPIU6oOE2padVhxqARII4jxFTbjQCa6GOJlBGYxro8a8WuDxoc2jvTYssVvXlD/dXMSvmEBI9a7gd48PeOW1fljwU5lJ8g4BPpQbhGwpwzSo8NK5fxwXSNfGR+3Co2zL/dbMQIbiT4VT7f3jw1q5luXIOUHRHOkkcVUiixmKJAMt7m1DGij+/OvTZ2JJ7pGnIz+1CtneXCOHYYi1CRmzNlKzwkNBHwpYDffA5gvbj3gJyXIBn72WI8fCpgy9whxVfc7Ms2bWDwgwKsAwOoM0Gba3gw1m6yXryI0kwZ4EmOVCwyIavtzL7EXLY4L8BFd2XiRmKwQD46VT2b4dQyEFWAZSOYIkEeYqFh95cL2gQX07QPky6znzZcvDjm0oQuJZc4xCra1rg3TT9x+9VZq02vilTDtcuMFVYLMxAA1iSTwoDue0HZ+bL9I5xIt3SPiEiPGmQQeIX4C8FcEn9Kv6DMFj7d5M9m4txD9pSCJ6ac/CinBtltAnkKqQme19ARB4ecVF+ip1/zD+lScPfzgkCIqNjrAHe1kmjHXEWemZ5PhNdGWPFv9qVR4pUfMXkTLYpRT4rvaKks4kATH3vCtLuEUsZjRC7BRJ+A2R2i5mbLPuae8f6VKsbr3GUEug8NTHqKGbW8F+6e2ULbtKCQ7A+7H2F6RzMetVOB9oGKW4+V3e2p+0luPDgNDofga5ram8eYjAPT4TqDS0eyDkjr8YajZd+y4bs2OU8VBYEenh1o+2bdgqeR4Gs3wHtGUxn7p6x/vV1g96LefMrWlzGSGfKrHxOoDHTWJ5cjCLL/ABCCesbVT4YIB4mibRwgvWntng6keR5H0MGsae2QSCIIJBHQjjWnYbeiy142gyyqrm7w0YycviYj40C7xqv0q9l4ZyfU6n5zW3RvkkTFrUwAYC3nhLhHGXE+pmqDZ2Dz2b14jVWtovgS6lvkVHqatMfdiw7dSx+JNSsPhwmzkHNyjH+Jw3+mB6VajOTLZsY+Ut9j2YSTyWfLSvDaN5lwweOJVmHCFJ0HmJUVOtWfqwOTwvpz+VSb1kOrKwlWBBHUHQ0dKZBMVc+CBAZNvXyctoKZ0118pggx+2tXtzYBvAG+8A/8u1ovWM3MeQE0BbTw74a7ctsASp0Ygzl+ywIjiI8Jo93N2wl6wiFvrUGUgzJA4HXj3R8jVVBS2Gh3FguVnt/+K4WIFqI5hmB+M/rVPtPZFyzqCXtATn0lPz+HiNPLmaRQTvbttmBS3/hzqR9qOs/ZptqoBE0s5brJ2723EBHfgyNeh5UR7U9st5LjW0wto5DlJa4/e8YCiJ6SYrHHL5c4ELmyllmC0TEk8Y10ruHxj5jIzZjJEcydaxMit7Qm4ZHSbLgfa/buBlxeGNsEe/bftF4a5lIDAeWbjXsg0rLDgs1pmKgceEjj5fvWrW0gAdABWjS1KmSveZdU27Ei4lgHSeYbh6UG75s1xrdtJJdmYxxhdfkJPpRjtC13kbkubnHERQjgXGIxN9lJy2LN3Kw+yzDLIPMxn1qWDNhlVnCZk7Bjs8LdbojnXjoDx8aFd6rgV1QH/CtWrX8SrLfMn4UYXEzWGQ8HKJ/O4X96FfabgSmL7SO7dUEHxACsPPQH+IUsglSY1CNwEl7iboi/lxF/KbUnKnN2BjvfhmdOflxg2NtXsDexH0ZwhzshlVMqrnLoZ+VGXswv5sFl+5cdfjDf+VWWw8Jhr20sYDaV2W3Zz51Vhnj7II07uUHxmjdB4YIkRybCDLfcPeW/iMLaZ7wk58zMigSGbkoOnAVOO27zY1LBYMnY3XkKNSGAUjSevxom2Ps6ytoBLVtRJ0CKNZ8B5UsbgbYYOEQNlIDBQCBxielUWG3GJArb85nzzgtqXcJiEvOua6DmYOQc8g/a5GOcz86P93faDfuXB9RYCnnNzMP24UzA7NGKvYSVVgpZ3D6hgEyxHAklxxHKjzZuyMMrArYsg+FtP6UBx6Qxkjgy52ZijcTMQAZI0odstF4H/wCTTzLQPnFFdq2FEKAB0AihQW5uD84PwaacvIOIl+CuZa/SMQHUs9krOoFt1MeB7U/pXXuNcZ84XKYy5SZIgSTIgGZ4V7Y9xkmsy3fxV/H32W6csZgLcnKkTpAMEiCJ5kVnwDNBYiHF7AC3bUqSV93WJET08q7jtqFMHeKmXto501KwmZdPUHyAqLs3YAwuHVQ+b6x/s5feZm61X7rY5LlrFXWI7M3rhJbhkFtRJnllFNsbyCKrXzmZtunZsYjF5L93swys0kiWYEaFm4TJOvGK1TYu5GHFxLiMzZHzAkiSSCPeUCQByNCy+ysNdbEYW/CZTlRxmBno4M5QNdQeXGqfZd+9gtp20zMIYK6qxytIHGAQdI1I08ONZjxNM1zHYfIqDmSx/SqDam6iYlhce4w7oAAA0AJ5njrNFG2vsR+L9qZbX6tD+YfMkfvWrOEEy4y5zPnHauw7g2i+EVlLs6KrHQGSIMeRGladgfZnbVMvbuzEiSVAnkdJJHxMUM4yyX3kUATF1WP5VtBj+lbJi2yNcI+zLR6TQknEIAQY9km1rt2wbd4sbll3tNmMnTvCZ5jVfICh32jYVTj7gYCTaQiehzR85HpRpuns/s8Vibq+5fuI6CI0GHQGfHNmHpVL7WcKA9m9znsj4hgWX4FW/mNUeRIOnzlxu1hs1nDoP+hbjzFoR86ynY1wHHsp4jHH/wDorX913GXDEcDaQf5AP1rL968KMPt5MohcRdsXQOWY3QrfFlLfxVQ6Q2mob7r2mAvrxnD3T6hDHwIrJt1NzMDirKscS30gzmRXtgoZMDIykkePPlW1oiX7bWHMMUbTnkPdJA5gEx8Kwjeb2eXsJbe92iXUtiW0KsNYmDIOp61eeAJWOZoe5m7jYG3dt5hdzXWuLplJGRQAeMGV5T+1HjYzu5csaRx/2rJvYvvFcftbV5muC0Fa2WMkAkgqSdSBAI9eVaTtfb1u1h7t0oPq0ZuHQTyqgRnmWQT0k7DYnIDpM+P+1Se1V1ltBPX/AGoE9nm+bY227ulsZXAIEwJkxLcYEa89aM72NtMoCsoJPuyJ0Bnhw4HjVlhmUFbE9uztdfmaVQopUePfAz7pmUV4YrBJcjOJA5SYPmOfrUvLSy1qIBGDMQJByJB2lg+0tNbBiQB8weVR9mbDt2rXZkB5OZpHFutW8UoqiiltxhB2A2gysbYlg/8ALHxP9aYdgWPuEeTN/WraK7FD4Nf/AJH6CWLbB/2P6yvwey7dohkBBBBHeOhHCnbVxPZ2nfmAYn7x0HzIqdFDO/eJyWrag+85Poo/qRUIWtSVGJAWsYBjmCGLvPcyWE4uyqJkakwPECjTelMmHtgTCvbGnQKQP2oY3KTtcaGP/LRmHn7v/lRVvu8YaPvXEHwJb/xpKD+WTH2H+YonnsHaBuC2pPBn00kd3mOI+BHjyohigXdnGlsRatgfaZmPRRbaNeMyQPXxo+imUezFageaCu++wzeti7aE3bfIcWTmPEjiB59aENi7SdcotWk7TPmViTq0RovE6fAE8K1mKvjsezbwlwrbtJcZXNx1AZmJAJJcDTWDEkaCl6jCkERunOQVPaUuDwa3m7JjAuq6SPslkIDehINZ9idwrwxRs3yqoNQ6kNnWfsayPJuHQ1oeHvdmyuBOQhoHODMDxq53ka3cFq7buC5nmIIPdgchw1gGdZ0qW/1VB7yquKmI7TKN/tnpYwVq3bEKt0R1Mo8knmTQ7u1hc1rGP9zDkDzY/wBFPxo09ouHL4e2oiTeHHTQI8/tQzsq0bWz8c32ma3b+Yn5NVuPP8pdZPh/P8zu7+I7XsbehJuID5BgW/ygmtRisy9mOCz4hrh4Wkkfmbuj/LnrUQKZQPLFaj2sSi3kbu5eWUk6xoTA/Q/Gom6OFVMPeeFDHMpgaAKpIHj7xPrTdtYz61zBOWFUCNSOXlmnU6U3Zim3s4FveuuW6yC8jXnKrPrQZ85MvHkAkbC4pWvYewsuDdBuNylFLqsjQtIUnyHWu+1iyPo9luYukDyKEn/SK8dnXC2NwiKIW2bk6REo0epGvrR9iMKtxSjqrK2hDDMPUc6iLlCJbNtYGZn7KdrhLj4ZifrO9b00zgHNrylR/lqf7QNp3MLibZwhNq7dT6xkAm5rCAyDqIOvjUX2Y7L/AP3LzZdLK3Fnoc6Lz8yPWtGxGzbdx0d1lk90/MfA0KgtXgRjsFt3e6WGA2hfFtAznNlEx1jWrNUv5rbu82yG0ka5lldOunzqpAqv3q2TiCMMUtMcuKss0ckBMnyijcALF1klp67sbv4lZDIoAH3ween6GhzEbkYuzi7tyxat5c2dAXUTIkjqBJYela1scd1j4/tUPaDk3G84H9/3xpG87cTR4YzJGw8G1sHMIkJzB5a8Kj2dmXBcDECM08Rwmru2kADoK6TVhyJRQGV14aL5r+tBWI3Yu4fEXrljvK7s4GYKykkkjUgHwMjlRbicSwaygRmzXFBywAognMZ1jQDSeIqTiV+sPjH6DwoO0MjMGDhMa+z3BDG8bV4qGa3Ich8oJBiRIEzVZu3u/et4C9h7mVbl0XAsHMBnthRMePStKspCgdBVHtMrZbvMqqTpmIA8tdOtRznEtBjMrt1d3LuDwtrDj7K97K8guxzPEwYkmJExFB2zdzbzX+1xMKFctqwZ2hpGomPMma13DXcyg1TY23lZh4/rrVMcgS1GCZMxOGZ0t5RwXXXwFMv2ylpAeOY/OanYG4GRY5AD1AqFvFiuzsl+zuXMpUxbXMxk5dBI6z6UeSRiBtAOYA7M3YxH/GruKhexdGAOYSe5bHDiNQaOts29WA4sh+MEf0ry2dfl0MEZo0I1EjgehE1J2qe+Py/uarPEvEg7o4K4ltDd9/XPqD3tQYjkeMcpp+/Ww/pWEuIuXPAZM3DMrBhry5jyJq22W0qfzGvfF+435T+lTMm0TCsLu9tS1jcP2YuLZW9bL5byhCA4LdxbnCJ5a0a79bn3cReweJTKGw95S+Y8bedW0gGWBXT89ED3YZSOVEGJTMjDqp/TSqB4xLxzmDo7U3LWUqbYDBgSQwJjKVOo0I1GnHjyOf8AtH3Q2ldvk2M93D3SGKG6Att9MwZWbVSe8InieECdAs3spBiYols3MyhhzE1AeMSY5zMu9n25T4NHLd+9djMVByqBMKCfMknT5UaJsa4feygeJn9KIK7VYl5g9f2T2QzAZlnUKpmPJdfXl0oWxO4SX7z3rGIvW3JDkG2RroQUOhHDhJ151oGLugrodao7GybSXTeRMtxpkgkAzxMTE+MVGq3Sxbt6T12Js02bQt3r7XHBPeZYMHlp/etKpNKmquBjMSzZOTM8VkgAqxPMiPxdW/Ly60mZIgK8yNTl01M8+n6caVKtOJjzOlk7sKdFObxbkR39f8vrSLJ91+HUcdIjXzmaVKpiTMcrW5nK/E6d3roOPTjXAU7vdfj3pIgrJ0EazED40qVTEmfdOSke62b0IGhkcQSJjX+yHe0i9Y7gy3BcyuU1GUSyDWJPAP8AAUqVLuHljKT55H9meE7t65B1KoJ8AWP+ofCp+/7AWbYJgm6CPRHn9QPWlSqjxVC63Si9n9oti3YDRbTCfEstaNlrlKjp9mBf7c6FqzxO2meyMP2QCBQGcsDniCAFHADSZ5jpSpVboHxmClhTOJXRTbdhQSQoBbViAASfE86VKji4Ib94mHRde7bLaRxYwOIP3T1qru2Quy7ScDfvM55yqk9fBUpUqzN1aal9lZbezTDhVvxr3rYn0YkT6g+tG2WlSp1fsiKt9ozLcdbdC6yMyllMEkGDEz15xRHtRzbwODQat2aHjppbEny71KlSemYzriQ90lZ8YoJkopdoB0kFRJ4alvlWiAUqVNr6RbjmRMBsizZuXHs2uza6PrDnds5LZicraLqBoKsAKVKrVQo4kZi3JjgKvruPFy3AEQR+lKlQWjyxlB82J543FthsHdvqhcqpcIDBIHGPGJPoKA93t8Le0nyLZdRaKXSWZSJVpUR+YT6UqVIUciaGY4M0zD4pi1oE6MhJ0HHWp78D5GlSq34lJzB/E4tbT2i7Bc75BPNijFQPUUA7/wCNuPiFl4y2xEDmSZOhE8BxpUqEHy5lsMtj3TUd38Q9zD23uGXK6mIk9Y5T0oE9umDa5g1YcLLq7CJ0OZCfTMD5TXaVReR8pbcHj1nPZHthUwVpb9zW7duqhYkksCSBJ/CD8KKt4Mfatg3XuBbYjMxBheWsD+9aVKhUZUwmOGEqfY+S2Du3M+cXMVfZTJPdkKOPDhw6EVbb9W2bB4sLOb6JeIjqBI9dKVKjEEyHsO5Fmw2pi3aPie6vWpO2drWbRt9rdVC+YKGMSQ3ATxPeX40qVWq5EBmwZZ7Bx1u5bLW3VhmYSDOq6MPMEGubW2oLdm8xBYLbdtDyCTA+BpUqtVkLnMzLam+1m/hsZ9FZybWHzC4MyQzEqIzAMCNDNabu7ijcw9pyScy2zqeqA0qVAIbdRMn9tu08RhL9gWLr2ldbjdwwD3hHwkiiT2F7wXsThby4i41xrdzusxk5SoMeh/WuUqqFNAa6Rc46T+1ejse0AnT/AO6VKmYi8/eQYpUqVFAirtKlUlz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85725" y="-890588"/>
            <a:ext cx="657225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3237"/>
            <a:ext cx="7848872" cy="3560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" y="6090789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948131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Ineligible Costs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63451" y="1196752"/>
            <a:ext cx="8229600" cy="4399979"/>
          </a:xfrm>
        </p:spPr>
        <p:txBody>
          <a:bodyPr>
            <a:normAutofit/>
          </a:bodyPr>
          <a:lstStyle/>
          <a:p>
            <a:pPr lvl="1"/>
            <a:endParaRPr lang="en-GB" sz="1800" dirty="0" smtClean="0"/>
          </a:p>
          <a:p>
            <a:r>
              <a:rPr lang="en-GB" sz="2200" dirty="0" smtClean="0"/>
              <a:t>Costs not related to the project</a:t>
            </a:r>
          </a:p>
          <a:p>
            <a:r>
              <a:rPr lang="en-GB" sz="2200" dirty="0" smtClean="0"/>
              <a:t>Costs not justified by supporting documentation</a:t>
            </a:r>
          </a:p>
          <a:p>
            <a:r>
              <a:rPr lang="en-GB" sz="2200" dirty="0" smtClean="0"/>
              <a:t>Losses due to exchange rates</a:t>
            </a:r>
          </a:p>
          <a:p>
            <a:r>
              <a:rPr lang="en-GB" sz="2200" dirty="0" smtClean="0"/>
              <a:t>Bank charges</a:t>
            </a:r>
          </a:p>
          <a:p>
            <a:r>
              <a:rPr lang="en-GB" sz="2200" dirty="0" smtClean="0"/>
              <a:t>Costs funded through other EU projects</a:t>
            </a:r>
          </a:p>
          <a:p>
            <a:r>
              <a:rPr lang="en-GB" sz="2200" dirty="0" smtClean="0"/>
              <a:t>Contributions in kind</a:t>
            </a:r>
          </a:p>
          <a:p>
            <a:r>
              <a:rPr lang="en-GB" sz="2200" dirty="0" smtClean="0"/>
              <a:t>VAT if it is </a:t>
            </a:r>
            <a:r>
              <a:rPr lang="en-GB" sz="2200" dirty="0" smtClean="0"/>
              <a:t>recoverable</a:t>
            </a:r>
          </a:p>
          <a:p>
            <a:endParaRPr lang="en-GB" sz="2200" dirty="0"/>
          </a:p>
          <a:p>
            <a:r>
              <a:rPr lang="en-GB" sz="2200" b="1" dirty="0"/>
              <a:t>Documentation to be kept for </a:t>
            </a:r>
            <a:r>
              <a:rPr lang="en-GB" sz="2200" b="1" dirty="0" smtClean="0"/>
              <a:t>3 </a:t>
            </a:r>
            <a:r>
              <a:rPr lang="en-GB" sz="2200" b="1" dirty="0"/>
              <a:t>years – audit checks possible within that </a:t>
            </a:r>
            <a:r>
              <a:rPr lang="en-GB" sz="2200" b="1" dirty="0" smtClean="0"/>
              <a:t>period </a:t>
            </a:r>
            <a:endParaRPr lang="en-GB" sz="1800" b="1" dirty="0"/>
          </a:p>
          <a:p>
            <a:endParaRPr lang="en-GB" sz="2200" dirty="0" smtClean="0"/>
          </a:p>
          <a:p>
            <a:endParaRPr lang="en-GB" sz="2200" dirty="0"/>
          </a:p>
          <a:p>
            <a:pPr marL="457200" lvl="1" indent="0">
              <a:buNone/>
            </a:pPr>
            <a:endParaRPr lang="en-GB" sz="1800" dirty="0" smtClean="0"/>
          </a:p>
          <a:p>
            <a:pPr lvl="1"/>
            <a:endParaRPr lang="en-GB" dirty="0" smtClean="0"/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16" y="6105479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053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948131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592" y="3789040"/>
            <a:ext cx="7772400" cy="1398017"/>
          </a:xfrm>
        </p:spPr>
        <p:txBody>
          <a:bodyPr>
            <a:normAutofit/>
          </a:bodyPr>
          <a:lstStyle/>
          <a:p>
            <a:r>
              <a:rPr lang="en-GB" b="1" dirty="0" smtClean="0"/>
              <a:t>Closing the Word Gap</a:t>
            </a:r>
            <a:endParaRPr lang="en-GB" b="1" dirty="0"/>
          </a:p>
        </p:txBody>
      </p:sp>
      <p:sp>
        <p:nvSpPr>
          <p:cNvPr id="4" name="AutoShape 2" descr="data:image/jpeg;base64,/9j/4AAQSkZJRgABAQAAAQABAAD/2wCEAAkGBxQTEhUUEhQWFhQWFxcaGBgYGBgcHBcYIBgcHBocHBsYHCggHxolHB4YITEiJSkrLi4uGB80ODMsNygtLisBCgoKDg0OGxAQGiwkICYtNDcwLCwsLCwsLCwsNCwsNCw0LCwsLCwsNC8sLCwsLCwsLCwsLCwsLCwsLCwsLCwsLP/AABEIAHgBpQMBIgACEQEDEQH/xAAcAAABBQEBAQAAAAAAAAAAAAAGAAIEBQcBAwj/xABEEAACAQIDBQUECAQEBgIDAAABAhEAAwQSIQUGMUFREyJhcYEHMpGhFCNCUmJyscGCktHwM6Ky4RVDU4PC02PxFiS0/8QAGgEAAgMBAQAAAAAAAAAAAAAAAgMAAQQFBv/EADMRAAICAQMCAwcCBgMBAAAAAAECAAMRBBIhMUETIlEyYXGBobHBkfAFIzPR4fEUQlIG/9oADAMBAAIRAxEAPwCiYoqF3LRmCgKoOpDHmw6fOvD6fY63f5E/9ld2n/gf91P9FyqewqllDkhZGYgSQvMxzgSa7tdalNxnIluMfY/+b+RP/ZT7O1bSMGU3gwMg5E/d6rRjmQr2ZC9mHVXVQrMpJnN10JGvAGK4lxWTK5C9mjZMqCXYtOVyCDzMHlVGof8AZePiT69sfD9T6c2Dg8dYY4/fXD3cM1k2GV2YMXRUALgyWy5/eIkaHnVPdUA6EkQhEiDDIGEiTrrHGhs0V4vClBbY8Llmyyn/ALSAjzBHzFLfT10ABBiFZa1h3N1kaKUV2uxS4qcApRXrZss7BVUsxMAASSfIVa392sQgJZVEfZzoWJ+6FUklvChLqDgmGqMwyBKaK6BTisGDoRSAooE5FdiiPH7rFbHb2LovWgJYqOGoB0BJETJB4AGT1HooUdXGVhvWyHDT0w2Fe4YRSx8BPIn9AfhXLtkqYYEEciIo33CZLWGxF66O6GXX8qk6ePe+dDW3sZbu3C9vtIMCHygKoACqoUngBxJ16dVraWsK44EY9IWsNnkyrAp0V0CifYexlxWEuKgAv22LKREuCB3G+Gh/3pjuEGTFJWXOBBgCnAU5kIJBEEaEHiD0roFHAnAKeBXAK9ktSNCOExrPPwjkaosF6mWqM3QRgFPApKKtsBgCwRoBtsfehdIbUNqTImCPHyNLuvWoDPeNo07XE7e0rShESCJ1HiOtOAqx21cGZUBkW5HrpImOGg+dRMMQGE6DrEx0Mc4OsVK7t9XiY+Uu2jZd4WfTmK5YZYzAiRInpSUVa7ZdGW0UM+/PGB7vWqwCpRb4lYc95NTSKrSgPSdAp4FcAr0ApsTEBTwKQFOAqpJ0CngVwCngVIUQFPApAU4CqlzoFeqoYnlTAKdcxfZq3dDFtFmdG1E6EciflSrrPDXdH01+I+31+8cBTwKRHKIjxnz185pwFEDkZgEYOJ0CnAUgKcBUkkbG3XUL2YBJPy6+NTR8Jg/KqHbM27to24U3GgyNAZVc2h/FJHOPOr9F004DT4CslbsbmDe6bbEQUoVHrOqK9GSKYKbZu5nIB+zm48YJDeoMD1orLSlijsYNVIetm7ieoFNe5BE8DOv6D1/angV4Yu2YkE6ax+/nRXFghKyqAhcB+klR+/6xXRTMOZRSOgHqND89fIin1dbblBg2Ltcr752K6BSiu0UCcrtKlUlzG9q/4H/dT/Q9Vez75S4pDm3yLASQp0bTnoTpV3irIe0ULZTnVvdJkBWB4eYqv/4SP+qP5H/pXQRk8Mox6/v4TLzwRIF6wVgwcrTkYggOASJE+VScFmt/WZntEoxtMFJDmcpAPSMwnlU3D4VrZDJiIKggdx9AZkAERrJ+NeJ2XoB22g4DJcgdY00q2sDDaxGPh1HPGCMemeueeBxJjHIlVWw7oWVvJYDKCbKoQWClYbCgEGSdM2U6j7NZkdlL/wBYfyP/AErSN0MSEVoVnAsqIQDM0WcsrmIE6cCR+1L1bq6eU9IOdrrnuRKXaF+8bRW5isC4OXMtk4fOe8PdyKG466cppu1NmYazdaycQ73FuBSFsmAsidSdXAMwNJ0mvbB7tYCzayLgsWzqQoulVzy2mf6u5w8QI4V44bbg+nvizbcL21w5GgOPetnmRmB1GvECuZRf4hIHadDUafwwCe/rCPdTYyJc7cLiUCQsYiyLebPoGQhjMcwfvVV71lLN/E5bmKt3WYnVMtu7zyqwfMQAdCRGlSd2MdYFx7Vs4m49425uXin2GLRoxMxOvM8hUjfbaIttftBrzm/aUC2+XsrUx9YpzE5hlJAAAkmoObueeJDxRxxyZWHd+x9JOEF+522WVPZDs1PZ9plY5s0kc1EeulQfoFh7JuWLlxhbuWkfPbCgi4SFdIYmJHBoNNxO9mHtbQ+kuSF+7pn0sdnwB668eFR9i40DDPaQZnvNhihEFZRydTPOREU8MfXn5fOZyg64459flNB2dszssDirIY6tiBmjUhQRwnmEPxoOGy7SW7LXmvg3raur27Qa0mYkKrMWBLdQBpIor3n29asubRW6XZbrELkyqzoyiSTJEk9OvhVBuvtG3aa0EfFzHes9w2nbKZ1zaKTr7s0ipmCs/wA5otRS6oPhL7F7PcYbDYVLTsrNb7VlUwBmBeSOGvyoN2rsm7ZZy1q4lsXHVGZSARmOWCeMqJqdti864q3cuZoU2yADxVWkgCY4zx8KHVTG4t7t7C4ZntG5cIzsoLHOdBLjhqNNNONDRYK6w7Hr95d9RssKIPZ+09gKvN3MJdGJVe/bMMSRKmAD8swjXmKocFfJ1ytbdWIZWEMjqdQehBrVMFjFezbvlQrtaAYxHAkaeElj60zV3bauOhitHTut54IMz/bzTibxP/UcecGJ8zUICvbFXc7u/wB5mb4kmuXLRUkEQREjpIn9CK1pwAJjfkk++MAqxXEMlpAQpLKzKSssqMTEGdJ1Os8TVPjZOW2vG4wXyHOrTHXMzmOAAUeSgKP0pFgFloQ9Bz8+001k1Ulx1bgfDvI4FSNm3XDOoYhDkLLOh7y6x1mOFeIFe2zpLXQBrlUj0u2jz8AaHWnyD4/3h/w/+ofTH5E9MSpkFuJk+hZo+VeYFScVZZRbz8ShPpnb95FeIFM0v9FfhFav+u/xkixrbZfuyR6ESPgxP8NNs2yxAHEkAetStn200kHM2cfaOhSJgf3pNR7F9bbK7sEVWUljwUZhrpS9PlQ6+hOPnG6jFhrPqAD8RxJm0Nnm1HEgzy/v+waigVY7W2ot8jsnVrXFSsEE8OI4xqPAzUACm0ligLdYnUKq2EL0nrZw7NOUTFcC/OrrE2EGHS7aYh1I14Ecjy1/vrUC/f7REaACC6tlEd6QZ9QfkaWl5LgY4P47Rr6cKhIPIx9e8jgU4CkBTMReKAMACARKmNfWNNY9Cac77VLekTWm9go7z3C86cBU+9fR7KlNBncZdDqrMrQRoQGB1HHSoDMFBZiAACSTwAHE0uq3xF3Rl1PhttkzFPbLdkgPbBQzKASFQgxnI0BOUxOphulVW2R9UT0I+Zj9689lbUsX2PZscwIZhqrmNFfqRroeUxpwqbtrDnEWL1pO7iCjZRwzmJVh0aQJA48RSAM1FCc5B5msr/MFgGMEZEkC4HC3F4XFDj14j0bMPSngUKezfa5v4Uo4IeyzD8yk5p8wzEHpmT7womxmKW0jXLhhVGv7ADmSdIptT5QEzNcmLCBPcCngVE2Pj1xFs3LcwrBWB0ZGIkAjxHAjSpgo1YMMiCyMpwwlbcyviQrCclosOfeLLGh5iB8atLeFFuUE6EiSZJM8SeZoSwePD7ScL7rWX18Abaz4a/rRrfaSWnQgMT5qCTWGh1a52+vu6ToamtlpRfp7+s8wK8bjBHRzMAmY5qRDesQfNa7gsbZuu1tLoNxeKlXEmYgMVylp5AyKZtYEIYBzKZjTQjrJGnWj1DK9RKnpzF6ZXS0BhjPEmssGOlKKAd7N/wA4JBbS2HvCRLSFVY7hMcftCARpb5SJodl7Yxr5cTexV1W0ZbaBAkE90FSCDP4h68Kn/KXYGPeT/huXKDtNQwD5bjWjzXMvmsA/FSD/AAVPFBOw9tPeNu9cIm3fKPGgKsIBjlFtxp1WjeKHSOCGUdj9IesQgqx7j6xV2lXRWuY4qVdrlVJMkilFPilFaZjjIpU+KUVJIN7y7VuWsuRSM0iSOfhyM+ekaitE3FUobak5gECM2oObLBmdQevMUHbb2T9IVVzZcrTwmRBEcRRrufYFrDW1JHdLS3UlyfiZGlAobcc9DF6raa1I6gyRvBgGwIa8LzdmFLLMSzArlQ3B3l1jUzM6QJFCNqYBYyx4nqeZ9TrWuXbS37L2LoBV1iG58xPP1GtZhtHBCxeuWQSezIGvGCoYfIgelI09C1s2O82Xas3Iobt9Z6bDuZcRaP41+en70Re0US1lsuuRlJ6wZA9JPxoTQkEEcQZFGe9ZXE4UIph3TMrD7EjQ6ddR8aXqCUuV/l+/1mvQ0nUVtSvXr+/0lT7JrAtYQ4l0U3MQzHVWzKkhEXRfcJDOT+KdeNRjcH/G0tKqAM1l2CGQG77HhpPdE17bk4PEYfCHDv2fdc5QwZ5QqpYAjh350IjXwrz3J2VeG0rmJxZWWNwW0H2TBGY9AVzADXj8ef5gxadk6VjX7P7Emb9mcT4ZR6mTP7VU7GMX7Z/F+xqx3vvh8QY+yI9ZNVOFfK6nowPzrqUpnThfUfeeevfbqd3oR9MS63jVn7MqrHLnzEDgCQfgI48NRV5sq3Zt4W2LUm0FCMTPuzxIzCGPEtHx4G/s4BcsFVJ0nTTQzHxpl3Y1kwDbt933VK8xwEJqQDWJ6s1qgPSb6rttrOR7X4mf7ewyti37HvG4ymPxwFInrIn1q/25d7DDpaRtVUAnTX+mpY+lWuD2Haw5NwAs5nvMZy/e0jQyY6xz1oP3w2paXW44Udo4BYjXKFBAAOsMxHnIpjjc1aZ8o6/KKQ7VsfHmPT5ypAq4t2+0w125c1a2UCNzgsAQTzWD6GqLCYtbglJIiZysAdJ0JEH04UXdlk2aSeN11/1T+i1qtsUldp7/AO5jqrZQ+4Y8vf6QTvWVLoX91ZJ8NV19OPpXhtvHglexbIt1mIfLOVQRMAjjJA1HI07a9wpbzBc0GImOOnwkifCqTD7Q+qAaZRiRH2kLQRPLiPQDnQWJYGdl7gYmmgI9VYI6E5/f6S72dcINtTcN3OlwyVAKOjKGUwBIKujDQEa8asdlWibpuZtIC5fMiG9MvxIqjw20WyNeuC5FsMtsNmMloLnXl3UBb8J5mp27eNzy44DKD5gkn9vjSytrogb1P+IzalZsYcDj/P4l5inhFX7YLsB+ExHAQDIiBPOnYDCZxcOeSiZuHMRmX4Geo50/HYCc9we8FAT9/jp8B0mqTD4HGPi7Zu2hbsovejs27QZShWF1jKxnMDpMzWY22DaFOMRyVVEOXGScQowVte5IBIVo4ccrHiQaDt8L8WlSYzsJ8hH7kfCi1WMzyUMZ/hKr8yPhQtt3Zt27iMMUtPcRWXNlBIHfB1jy+VbKG4ZvUxKKPHQegP24+susLYCIqKICgAegivcCrGxshi7KwZcvF8vcH8RI+QNeeM2c9qM44zBBnhWhLq2O1TMFlNg87DrKjA7wO967hCihLYLBgdTqsSI8TUnDYnLda03/ADQCn5hw9feH/cFU+69rt9o4oJBOUAHloROv8NTdv2irW21m2z6rE/ZmCQROh5Ui8BULDqDmdAL/ADVTHBTB+8tRUTbA+pf+H/UKGMXvS9y6tuwwQLbRrj5QTmZQwUZgVUdSflV621kdcnElLbiehcqQR94OpHQiDzgS69Crp3wftEafTWBkcjjcPvLHZ4EXcoyjtzAAgKGsWbmUeALnw186lixnKiARmBIPAxqPnFR92rXeuJcYQ7YR0nQsWsKjKOXC2P5avdr4IW3UIpGk8zrJqqyGq2D0hXKVv3npkQd2k5vXkgwUu2YgfZYgMQeh+sXlx4UtuY02kLIYuBSQPLgQeUGrfaODlbN4GSt3vakSIIXRRGjRrHKqDeN27K6cpCqhnTiToI8zIrPp1KoczfcQ1gI9JTY7Y93D7TN7Cg5Hd7rJqVyPIdSAep06SvSrTebEC7gjcXXKVdgp1XQgz5T+9FeCvKIJiIBnyUfqBQnsLZgxN97eq2zbZjGha3IUrI6iK0rWArA9/wAzntaS6sO34kL2f3SL+IRSro9tJcE6Mrq0ZS3RzrpxHQijbH4RzZuhR3zbfIpIGZsugJPAcBr1ry2PuFh8LmuWO0tsAwAzSI4rPWe6TM6qOleyYhjfKASMrMI5dZPQjvevlSql2IVMbc++wOJRbs7Ha2XvXRD3CoUSCVtqeccCWmR+Fah7b2m4i1y7VEU9FZgG9RmMH8XhRiiaN4KT6KJ+OlZ9v177KrESRmAPHSQNOcH5isGqq2FVHpOr/DVs1RbaMnOfpI+8GKGVrZcL2YQgKMpAzDUGIBDQB004Gi7H7bR8L25kg2c7ZuMmRoYGmmmnCgTZ94sWvNa7Y21l592NApbWSAdYWJgTzkl2ebmJz4fE28txmSUUQvZd2GSONoqGg+B60ldwU+/j9/pNeo0zowdxjH69P8/aZPvrtK5ibi3msNaQghM0nMOswBUG3icR2YdGdraECTMIeIA8KNfagGfEdlkNu3bJAkRmY8x+EAqB61WW9o20w/0e2rFeJLQJMyeGpGvhW3wrAqgL/gTlgqzFt3b6y53I2ib1vFZ9DcCuoJk6Aox8tF+Va/hb2dEf76I/8yg/vXzvsnaPYX1uEEW1VlIHHKRHDzg1u26Pa/Q7PbW2tMFMK3vBMxyFhyJEGOXCmU1Gu446EROpsD1DPUGW9diu12tk585SrtKpLmTRSinxSitMxRsUop0V2KkkbFFm7eFIRSSgBJI4E6+MwP79aTY2y3v3AqAaasTMAeMdaNlwGNtAm0uHvQPczXLRjoCQ4mPClPeiHBPMjaay1RtHEvMHZGmg+FY3vHee5tRUs6hlygnTMEzE/wAqiB1yDrWj7O3zw/a9hfDYS/my5LoAUtOmV17hB5HSelZ1jkY4tLqxlR7jERqZkZdeRBM/oaTvyCy8xop5Ctx8Z0Cr7AAi2vlP9PlFU9mzmYKOdEVtQIGlFqCMATv/APztR3vb2xj8/j6z1sJc4qfnT9477LZFwaXFYKCOInnp0MH41Nw/pVXvZeMW0HAyx9NB+9Z0Tc2J1tfq/BrNmOR0+fEGFHUknmTxJ5k+J41K2bYz3baHgzqD5TrXhFWm7t22l5bl64ltEBJa4yqskZRqxAmTw8K3t5VniBl357maSEDcR/fhTn+qHdzDwkx8CdPSqzF422FUi4CGjKVJIbpHZ6t+UHWoWNYhZYtmPDM0keSg5FPlPnWCb8z03j2qcPgXuGO0dm7OeRI0OvIcfhWJbUP0nF4DCclUAlvtPcuMzk/Lzjxo39qW2YxVjCicgOQnxgGfjkB/KaNNkbk4bsLOe39apD9p9oMRqJ6QSPWsmofawHu+81acjHPr9oJ75v8ARcILdksvZvaKSJL3Gcd0GACcgc89Jka1O26biWsNZuBVZbQLhSSufhoT01/mrxxO4jXca1y8Xt4ZJa0DlaLsjvGToDC90SIGpGopu3Mabt5ieCkqvkDqfUyfhRaEbrB7pWvsHhH3/wC5T420GtuDwyn9JHzoTaRqNNCPQ8vlRjiB3G/K36UGu0efD+nyruCZND7JkZNoXLbq0k5DIDagjmkfdbWfOj/BC32amyuW2wDKDxAbWDHSY9Kz7EjQ1oeBSLaAckUf5RQnrL1jYTbCW0s20/KPjFeQuOjKwJBXWQQAfzCJj1HrUi0e4v5R+lRsSQR3jC/3yHHyrjN1M0r0Ebj9q27oKoMrEqWEaaTrPQkjT8NWGycM9tSWUqSdJ8v96D9ksHa9c197IP4df1Yj0oq2lvUi9iptMc9xLcyNC2knwraikVACZlO7UQgvqbmHugSWI+yNdRwGo6UObzbRa1s17txCjAjKCAIJ7qxGgEkcPKrxOPGvLa+x0xVrIzMVD22iR9lwwBkHTQTWUV4cPnpN4I27SOIP+z/CIqYW4qgNcsDMQACxAbUnmdTrRjidnWnGttDrOqjy6eNe2HwqIFCqoCiBAAgeEcK90406w5Ey7ibC3vgZvBuciIHwlmyj5s79wd/Kj92AO9x0B6T0rM9zd3MZcuvc7A21VRmDgKWIcNlRdOianTQ9dPoS4eGk6/Dx/vrUTF4JWg6qRwKwCD8K5Lu5yE/Y/wBTahHGe0q9gYdxYtEnvoCpGmkMRl05jh6VzbvvKOWXgZ11P7TVvhbKooCqFGpgCBJMn4kk+teeMwQuROhHMceenlrXUQbQJl35ckytsYM3MOoUiQxIzcNZ0gdAardpbtO9i7azr3lUKTOkNJnmaKMPhwi5VmJJ1M6njXLvA/3r1oswsyDsLDL2cMoJBiSAeAHWpNnZ6W2JVFUm205VA+0Dyr3wmHCLC89a97q/hJ0jiKtmyZmVcCMxKTbOmbuHu9dOHlXnhld7K5iAxEnSOIIIgeYqQV7vp8Kcw4RwygUOYeJUnZR70MO8rDhwkEday3b27OI7ZkRWuBTBccyQCeJ8RWz1VYtAGYjSTJ8TAH6AUq5N5yZ1v4Prm0jNsA5HeZvs/di9Zt4q3ciLlpAHWSvv68Y1A1NG25SMLCJdzi7hybWpBlDDKQQAGWAsHwIOoNe1+0rqVcBlYQQeBB4irjA2ECgqOQ5k8JgSeMSfjS0rAYR2v1rXVnd1J7fDH2mSe3D/AB7A/A/6rUD2b7Bw+JtXmv28+S4FU5mGmUE+6Rz09K03enYdjEXAb9oOQsKSW0B48COlRtmbJs4ZSti2LakyQJ1MeJrZu4xOPniZxsjdO3d2vfsqoFqy9ghSSYP1dw8TPBWGv362q+JvLOun9aqdh7MsriHurbAuuO84nWIGuscABRCbIzBo1HOpui2GZSEUoqViMGVEzNRqYDmIIxFSrtKpJMoiuxTorsVqmGMiuxTorsVJJoO6WHCYdY4uMzHrPD5RRLbtmJWD1BnX5/tQFuntQ/4Tch3fLpR5s25yri2giw7p26yDWNsCvaXhbV+xbZgMwuKUbKC8AkuhJGg93rrNBxo93+2QRaS6GJCMVIgAAE906cxos85HSgWK6GkXFc52rObJWY/bj4dwLVoXCVJaSRlE6QRzOvwFVrb/AD5ofDgeHaEH/MteuLJZrjATBI9Bp+1D77QhspTN0A4Hzk8KTadzEzpaTWXUVhEbA+X9poGw9+7DQHz255uAy/zJJ+KirjeHEpcFpkZWBDaqZESI1HjNAOyNl23gm2ATxy/1kVebPwwtq4B7uYkTyECZoqAd8mt1z3UlXHpzJUVSbcvWWKpdRXCmYYsNeGmRgeBPE1b4W9nJPBeU8x1qJtUrrGg5yNPie786bbaD5RObTUVO4yFsra9uxL4azlua+678JjQeOnAz4mrTZ2/Fw3ba4xG7HtFJuBQGRc2uZRoyx5N+agmxtC2zlNG6Hlp41cYPHZSBEeWlZQgHSa2dm9qF21lS9ea44DntGZSeUtII+XwFbCZAEdNKxfAXBcUBRx0jx4VtJEADoAKXripCke/8QNKGBYH99ZUbexGWxdLa9xv0rNwK0TeYE4e4B90/DnWegUf8NHtH4ReuPKiRtoEi05Gpj9dOfxoNawWMd1eMFmIHA81U6zp5kcpIMdoAtlQD3jr5CP8AaqDay9kw0ECJ+Irc9hBwIGndkXiC93EP9sRM8VP68jz1rTdjGbFkxxt29P4RQJew3aIXUaAagaxp+ulWG19sdns/DohIe7ZWSOSBQDr1J0+NUtuBkwrSbcCG+JS9DFcKbiocrM960NcobuIXOkEdD1FR7uzMRcOT6K4m2r9y9agK0xI7QSdDpBjTwrD8yzqB8K0n2QbJwt97wv2EuAIkG4Q0akGFgRXPK5M2D0hRsPBtatZXnNmckEEESxgEHnET4zV2+z8Nd7IFrodXS59mMyDN04caJsHsawqBVtrAmOek6U3HYG2glUUHWCPI1s8QbAJmrrIt3e+Ua7y4QmBirRJ5B1qx2RtrDs3dxFpve0Dg6iJGnMSJ8xWF7C2U169btEBc7Ze+CYOUnVQQ3Kti2DusVSGuIXAgkK2oHuzmJOkkDXgSKHCZ6zp2VoFOG5xC+xfV5ysGjjFetQNk4A2QwJBkjgKlXMUgIUsJJAjnPkKojnic0HjmTK87h0p8eI+dRsdcCKSx4eZPwGtc3Y3XE2giPTgPIU6oOE2padVhxqARII4jxFTbjQCa6GOJlBGYxro8a8WuDxoc2jvTYssVvXlD/dXMSvmEBI9a7gd48PeOW1fljwU5lJ8g4BPpQbhGwpwzSo8NK5fxwXSNfGR+3Co2zL/dbMQIbiT4VT7f3jw1q5luXIOUHRHOkkcVUiixmKJAMt7m1DGij+/OvTZ2JJ7pGnIz+1CtneXCOHYYi1CRmzNlKzwkNBHwpYDffA5gvbj3gJyXIBn72WI8fCpgy9whxVfc7Ms2bWDwgwKsAwOoM0Gba3gw1m6yXryI0kwZ4EmOVCwyIavtzL7EXLY4L8BFd2XiRmKwQD46VT2b4dQyEFWAZSOYIkEeYqFh95cL2gQX07QPky6znzZcvDjm0oQuJZc4xCra1rg3TT9x+9VZq02vilTDtcuMFVYLMxAA1iSTwoDue0HZ+bL9I5xIt3SPiEiPGmQQeIX4C8FcEn9Kv6DMFj7d5M9m4txD9pSCJ6ac/CinBtltAnkKqQme19ARB4ecVF+ip1/zD+lScPfzgkCIqNjrAHe1kmjHXEWemZ5PhNdGWPFv9qVR4pUfMXkTLYpRT4rvaKks4kATH3vCtLuEUsZjRC7BRJ+A2R2i5mbLPuae8f6VKsbr3GUEug8NTHqKGbW8F+6e2ULbtKCQ7A+7H2F6RzMetVOB9oGKW4+V3e2p+0luPDgNDofga5ram8eYjAPT4TqDS0eyDkjr8YajZd+y4bs2OU8VBYEenh1o+2bdgqeR4Gs3wHtGUxn7p6x/vV1g96LefMrWlzGSGfKrHxOoDHTWJ5cjCLL/ABCCesbVT4YIB4mibRwgvWntng6keR5H0MGsae2QSCIIJBHQjjWnYbeiy142gyyqrm7w0YycviYj40C7xqv0q9l4ZyfU6n5zW3RvkkTFrUwAYC3nhLhHGXE+pmqDZ2Dz2b14jVWtovgS6lvkVHqatMfdiw7dSx+JNSsPhwmzkHNyjH+Jw3+mB6VajOTLZsY+Ut9j2YSTyWfLSvDaN5lwweOJVmHCFJ0HmJUVOtWfqwOTwvpz+VSb1kOrKwlWBBHUHQ0dKZBMVc+CBAZNvXyctoKZ0118pggx+2tXtzYBvAG+8A/8u1ovWM3MeQE0BbTw74a7ctsASp0Ygzl+ywIjiI8Jo93N2wl6wiFvrUGUgzJA4HXj3R8jVVBS2Gh3FguVnt/+K4WIFqI5hmB+M/rVPtPZFyzqCXtATn0lPz+HiNPLmaRQTvbttmBS3/hzqR9qOs/ZptqoBE0s5brJ2723EBHfgyNeh5UR7U9st5LjW0wto5DlJa4/e8YCiJ6SYrHHL5c4ELmyllmC0TEk8Y10ruHxj5jIzZjJEcydaxMit7Qm4ZHSbLgfa/buBlxeGNsEe/bftF4a5lIDAeWbjXsg0rLDgs1pmKgceEjj5fvWrW0gAdABWjS1KmSveZdU27Ei4lgHSeYbh6UG75s1xrdtJJdmYxxhdfkJPpRjtC13kbkubnHERQjgXGIxN9lJy2LN3Kw+yzDLIPMxn1qWDNhlVnCZk7Bjs8LdbojnXjoDx8aFd6rgV1QH/CtWrX8SrLfMn4UYXEzWGQ8HKJ/O4X96FfabgSmL7SO7dUEHxACsPPQH+IUsglSY1CNwEl7iboi/lxF/KbUnKnN2BjvfhmdOflxg2NtXsDexH0ZwhzshlVMqrnLoZ+VGXswv5sFl+5cdfjDf+VWWw8Jhr20sYDaV2W3Zz51Vhnj7II07uUHxmjdB4YIkRybCDLfcPeW/iMLaZ7wk58zMigSGbkoOnAVOO27zY1LBYMnY3XkKNSGAUjSevxom2Ps6ytoBLVtRJ0CKNZ8B5UsbgbYYOEQNlIDBQCBxielUWG3GJArb85nzzgtqXcJiEvOua6DmYOQc8g/a5GOcz86P93faDfuXB9RYCnnNzMP24UzA7NGKvYSVVgpZ3D6hgEyxHAklxxHKjzZuyMMrArYsg+FtP6UBx6Qxkjgy52ZijcTMQAZI0odstF4H/wCTTzLQPnFFdq2FEKAB0AihQW5uD84PwaacvIOIl+CuZa/SMQHUs9krOoFt1MeB7U/pXXuNcZ84XKYy5SZIgSTIgGZ4V7Y9xkmsy3fxV/H32W6csZgLcnKkTpAMEiCJ5kVnwDNBYiHF7AC3bUqSV93WJET08q7jtqFMHeKmXto501KwmZdPUHyAqLs3YAwuHVQ+b6x/s5feZm61X7rY5LlrFXWI7M3rhJbhkFtRJnllFNsbyCKrXzmZtunZsYjF5L93swys0kiWYEaFm4TJOvGK1TYu5GHFxLiMzZHzAkiSSCPeUCQByNCy+ysNdbEYW/CZTlRxmBno4M5QNdQeXGqfZd+9gtp20zMIYK6qxytIHGAQdI1I08ONZjxNM1zHYfIqDmSx/SqDam6iYlhce4w7oAAA0AJ5njrNFG2vsR+L9qZbX6tD+YfMkfvWrOEEy4y5zPnHauw7g2i+EVlLs6KrHQGSIMeRGladgfZnbVMvbuzEiSVAnkdJJHxMUM4yyX3kUATF1WP5VtBj+lbJi2yNcI+zLR6TQknEIAQY9km1rt2wbd4sbll3tNmMnTvCZ5jVfICh32jYVTj7gYCTaQiehzR85HpRpuns/s8Vibq+5fuI6CI0GHQGfHNmHpVL7WcKA9m9znsj4hgWX4FW/mNUeRIOnzlxu1hs1nDoP+hbjzFoR86ynY1wHHsp4jHH/wDorX913GXDEcDaQf5AP1rL968KMPt5MohcRdsXQOWY3QrfFlLfxVQ6Q2mob7r2mAvrxnD3T6hDHwIrJt1NzMDirKscS30gzmRXtgoZMDIykkePPlW1oiX7bWHMMUbTnkPdJA5gEx8Kwjeb2eXsJbe92iXUtiW0KsNYmDIOp61eeAJWOZoe5m7jYG3dt5hdzXWuLplJGRQAeMGV5T+1HjYzu5csaRx/2rJvYvvFcftbV5muC0Fa2WMkAkgqSdSBAI9eVaTtfb1u1h7t0oPq0ZuHQTyqgRnmWQT0k7DYnIDpM+P+1Se1V1ltBPX/AGoE9nm+bY227ulsZXAIEwJkxLcYEa89aM72NtMoCsoJPuyJ0Bnhw4HjVlhmUFbE9uztdfmaVQopUePfAz7pmUV4YrBJcjOJA5SYPmOfrUvLSy1qIBGDMQJByJB2lg+0tNbBiQB8weVR9mbDt2rXZkB5OZpHFutW8UoqiiltxhB2A2gysbYlg/8ALHxP9aYdgWPuEeTN/WraK7FD4Nf/AJH6CWLbB/2P6yvwey7dohkBBBBHeOhHCnbVxPZ2nfmAYn7x0HzIqdFDO/eJyWrag+85Poo/qRUIWtSVGJAWsYBjmCGLvPcyWE4uyqJkakwPECjTelMmHtgTCvbGnQKQP2oY3KTtcaGP/LRmHn7v/lRVvu8YaPvXEHwJb/xpKD+WTH2H+YonnsHaBuC2pPBn00kd3mOI+BHjyohigXdnGlsRatgfaZmPRRbaNeMyQPXxo+imUezFageaCu++wzeti7aE3bfIcWTmPEjiB59aENi7SdcotWk7TPmViTq0RovE6fAE8K1mKvjsezbwlwrbtJcZXNx1AZmJAJJcDTWDEkaCl6jCkERunOQVPaUuDwa3m7JjAuq6SPslkIDehINZ9idwrwxRs3yqoNQ6kNnWfsayPJuHQ1oeHvdmyuBOQhoHODMDxq53ka3cFq7buC5nmIIPdgchw1gGdZ0qW/1VB7yquKmI7TKN/tnpYwVq3bEKt0R1Mo8knmTQ7u1hc1rGP9zDkDzY/wBFPxo09ouHL4e2oiTeHHTQI8/tQzsq0bWz8c32ma3b+Yn5NVuPP8pdZPh/P8zu7+I7XsbehJuID5BgW/ygmtRisy9mOCz4hrh4Wkkfmbuj/LnrUQKZQPLFaj2sSi3kbu5eWUk6xoTA/Q/Gom6OFVMPeeFDHMpgaAKpIHj7xPrTdtYz61zBOWFUCNSOXlmnU6U3Zim3s4FveuuW6yC8jXnKrPrQZ85MvHkAkbC4pWvYewsuDdBuNylFLqsjQtIUnyHWu+1iyPo9luYukDyKEn/SK8dnXC2NwiKIW2bk6REo0epGvrR9iMKtxSjqrK2hDDMPUc6iLlCJbNtYGZn7KdrhLj4ZifrO9b00zgHNrylR/lqf7QNp3MLibZwhNq7dT6xkAm5rCAyDqIOvjUX2Y7L/AP3LzZdLK3Fnoc6Lz8yPWtGxGzbdx0d1lk90/MfA0KgtXgRjsFt3e6WGA2hfFtAznNlEx1jWrNUv5rbu82yG0ka5lldOunzqpAqv3q2TiCMMUtMcuKss0ckBMnyijcALF1klp67sbv4lZDIoAH3ween6GhzEbkYuzi7tyxat5c2dAXUTIkjqBJYela1scd1j4/tUPaDk3G84H9/3xpG87cTR4YzJGw8G1sHMIkJzB5a8Kj2dmXBcDECM08Rwmru2kADoK6TVhyJRQGV14aL5r+tBWI3Yu4fEXrljvK7s4GYKykkkjUgHwMjlRbicSwaygRmzXFBywAognMZ1jQDSeIqTiV+sPjH6DwoO0MjMGDhMa+z3BDG8bV4qGa3Ich8oJBiRIEzVZu3u/et4C9h7mVbl0XAsHMBnthRMePStKspCgdBVHtMrZbvMqqTpmIA8tdOtRznEtBjMrt1d3LuDwtrDj7K97K8guxzPEwYkmJExFB2zdzbzX+1xMKFctqwZ2hpGomPMma13DXcyg1TY23lZh4/rrVMcgS1GCZMxOGZ0t5RwXXXwFMv2ylpAeOY/OanYG4GRY5AD1AqFvFiuzsl+zuXMpUxbXMxk5dBI6z6UeSRiBtAOYA7M3YxH/GruKhexdGAOYSe5bHDiNQaOts29WA4sh+MEf0ry2dfl0MEZo0I1EjgehE1J2qe+Py/uarPEvEg7o4K4ltDd9/XPqD3tQYjkeMcpp+/Ww/pWEuIuXPAZM3DMrBhry5jyJq22W0qfzGvfF+435T+lTMm0TCsLu9tS1jcP2YuLZW9bL5byhCA4LdxbnCJ5a0a79bn3cReweJTKGw95S+Y8bedW0gGWBXT89ED3YZSOVEGJTMjDqp/TSqB4xLxzmDo7U3LWUqbYDBgSQwJjKVOo0I1GnHjyOf8AtH3Q2ldvk2M93D3SGKG6Att9MwZWbVSe8InieECdAs3spBiYols3MyhhzE1AeMSY5zMu9n25T4NHLd+9djMVByqBMKCfMknT5UaJsa4feygeJn9KIK7VYl5g9f2T2QzAZlnUKpmPJdfXl0oWxO4SX7z3rGIvW3JDkG2RroQUOhHDhJ151oGLugrodao7GybSXTeRMtxpkgkAzxMTE+MVGq3Sxbt6T12Js02bQt3r7XHBPeZYMHlp/etKpNKmquBjMSzZOTM8VkgAqxPMiPxdW/Ly60mZIgK8yNTl01M8+n6caVKtOJjzOlk7sKdFObxbkR39f8vrSLJ91+HUcdIjXzmaVKpiTMcrW5nK/E6d3roOPTjXAU7vdfj3pIgrJ0EazED40qVTEmfdOSke62b0IGhkcQSJjX+yHe0i9Y7gy3BcyuU1GUSyDWJPAP8AAUqVLuHljKT55H9meE7t65B1KoJ8AWP+ofCp+/7AWbYJgm6CPRHn9QPWlSqjxVC63Si9n9oti3YDRbTCfEstaNlrlKjp9mBf7c6FqzxO2meyMP2QCBQGcsDniCAFHADSZ5jpSpVboHxmClhTOJXRTbdhQSQoBbViAASfE86VKji4Ib94mHRde7bLaRxYwOIP3T1qru2Quy7ScDfvM55yqk9fBUpUqzN1aal9lZbezTDhVvxr3rYn0YkT6g+tG2WlSp1fsiKt9ozLcdbdC6yMyllMEkGDEz15xRHtRzbwODQat2aHjppbEny71KlSemYzriQ90lZ8YoJkopdoB0kFRJ4alvlWiAUqVNr6RbjmRMBsizZuXHs2uza6PrDnds5LZicraLqBoKsAKVKrVQo4kZi3JjgKvruPFy3AEQR+lKlQWjyxlB82J543FthsHdvqhcqpcIDBIHGPGJPoKA93t8Le0nyLZdRaKXSWZSJVpUR+YT6UqVIUciaGY4M0zD4pi1oE6MhJ0HHWp78D5GlSq34lJzB/E4tbT2i7Bc75BPNijFQPUUA7/wCNuPiFl4y2xEDmSZOhE8BxpUqEHy5lsMtj3TUd38Q9zD23uGXK6mIk9Y5T0oE9umDa5g1YcLLq7CJ0OZCfTMD5TXaVReR8pbcHj1nPZHthUwVpb9zW7duqhYkksCSBJ/CD8KKt4Mfatg3XuBbYjMxBheWsD+9aVKhUZUwmOGEqfY+S2Du3M+cXMVfZTJPdkKOPDhw6EVbb9W2bB4sLOb6JeIjqBI9dKVKjEEyHsO5Fmw2pi3aPie6vWpO2drWbRt9rdVC+YKGMSQ3ATxPeX40qVWq5EBmwZZ7Bx1u5bLW3VhmYSDOq6MPMEGubW2oLdm8xBYLbdtDyCTA+BpUqtVkLnMzLam+1m/hsZ9FZybWHzC4MyQzEqIzAMCNDNabu7ijcw9pyScy2zqeqA0qVAIbdRMn9tu08RhL9gWLr2ldbjdwwD3hHwkiiT2F7wXsThby4i41xrdzusxk5SoMeh/WuUqqFNAa6Rc46T+1ejse0AnT/AO6VKmYi8/eQYpUqVFAirtKlUlz/2Q==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85725" y="-890588"/>
            <a:ext cx="6572250" cy="186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3237"/>
            <a:ext cx="7848872" cy="3560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" y="6090789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84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818587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51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Project Overview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450" y="1052736"/>
            <a:ext cx="8385013" cy="4896544"/>
          </a:xfrm>
        </p:spPr>
        <p:txBody>
          <a:bodyPr>
            <a:normAutofit/>
          </a:bodyPr>
          <a:lstStyle/>
          <a:p>
            <a:r>
              <a:rPr lang="en-GB" sz="2000" dirty="0" smtClean="0"/>
              <a:t>2 year Strategic Partnership – </a:t>
            </a:r>
            <a:r>
              <a:rPr lang="en-GB" sz="2000" dirty="0" smtClean="0"/>
              <a:t>School Exchange partnership</a:t>
            </a:r>
          </a:p>
          <a:p>
            <a:r>
              <a:rPr lang="en-GB" sz="2000" dirty="0"/>
              <a:t>Started September 2019</a:t>
            </a:r>
            <a:endParaRPr lang="en-GB" sz="2000" dirty="0" smtClean="0"/>
          </a:p>
          <a:p>
            <a:r>
              <a:rPr lang="en-GB" sz="2000" dirty="0" smtClean="0"/>
              <a:t>Involve 2-6 schools from at least 2 partner countries</a:t>
            </a:r>
            <a:r>
              <a:rPr lang="en-GB" sz="2000" dirty="0" smtClean="0"/>
              <a:t> </a:t>
            </a:r>
          </a:p>
          <a:p>
            <a:r>
              <a:rPr lang="en-GB" sz="2000" dirty="0" smtClean="0"/>
              <a:t>Exchange of good practice </a:t>
            </a:r>
          </a:p>
          <a:p>
            <a:r>
              <a:rPr lang="en-GB" sz="2000" dirty="0" smtClean="0"/>
              <a:t>Help schools to develop by sharing and confronting ideas and practice</a:t>
            </a:r>
          </a:p>
          <a:p>
            <a:r>
              <a:rPr lang="en-GB" sz="2000" dirty="0" smtClean="0"/>
              <a:t>Use mobility to help schools develop and work internationally </a:t>
            </a:r>
          </a:p>
          <a:p>
            <a:r>
              <a:rPr lang="en-GB" sz="2000" dirty="0" smtClean="0"/>
              <a:t>Using eTwinning encouraged (evaluation feedback)</a:t>
            </a:r>
          </a:p>
          <a:p>
            <a:r>
              <a:rPr lang="en-GB" sz="2000" dirty="0" smtClean="0"/>
              <a:t>Have to address at least one Horizontal or one School specific objective</a:t>
            </a:r>
          </a:p>
          <a:p>
            <a:r>
              <a:rPr lang="en-US" sz="2000" dirty="0" smtClean="0"/>
              <a:t>Horizontal </a:t>
            </a:r>
            <a:r>
              <a:rPr lang="en-US" sz="2000" dirty="0"/>
              <a:t>Priorities of…</a:t>
            </a:r>
          </a:p>
          <a:p>
            <a:pPr lvl="1"/>
            <a:r>
              <a:rPr lang="en-US" sz="1600" dirty="0" smtClean="0"/>
              <a:t>supporting </a:t>
            </a:r>
            <a:r>
              <a:rPr lang="en-US" sz="1600" dirty="0"/>
              <a:t>individuals in acquiring basic skills and key competences </a:t>
            </a:r>
            <a:endParaRPr lang="en-US" sz="1600" dirty="0" smtClean="0"/>
          </a:p>
          <a:p>
            <a:pPr lvl="1"/>
            <a:r>
              <a:rPr lang="en-US" sz="1600" dirty="0" smtClean="0"/>
              <a:t>developing </a:t>
            </a:r>
            <a:r>
              <a:rPr lang="en-US" sz="1600" dirty="0"/>
              <a:t>social </a:t>
            </a:r>
            <a:r>
              <a:rPr lang="en-US" sz="1600" dirty="0" smtClean="0"/>
              <a:t>inclusion</a:t>
            </a:r>
            <a:endParaRPr lang="en-US" sz="1600" dirty="0"/>
          </a:p>
          <a:p>
            <a:r>
              <a:rPr lang="en-US" sz="2000" dirty="0" smtClean="0"/>
              <a:t>Erasmus</a:t>
            </a:r>
            <a:r>
              <a:rPr lang="en-US" sz="2000" dirty="0"/>
              <a:t>+ School Priorities of…</a:t>
            </a:r>
          </a:p>
          <a:p>
            <a:pPr lvl="1"/>
            <a:r>
              <a:rPr lang="en-US" sz="1600" dirty="0" smtClean="0"/>
              <a:t>strengthening </a:t>
            </a:r>
            <a:r>
              <a:rPr lang="en-US" sz="1600" dirty="0"/>
              <a:t>the profile of the teaching profession </a:t>
            </a:r>
            <a:endParaRPr lang="en-US" sz="1600" dirty="0" smtClean="0"/>
          </a:p>
          <a:p>
            <a:pPr lvl="1"/>
            <a:r>
              <a:rPr lang="en-US" sz="1600" dirty="0"/>
              <a:t>enhancing the quality and provision of early childhood education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8" y="6114030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662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818587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51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Project Overview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450" y="1052736"/>
            <a:ext cx="8385013" cy="50612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/>
              <a:t>Rationale</a:t>
            </a:r>
            <a:r>
              <a:rPr lang="en-GB" b="1" dirty="0" smtClean="0"/>
              <a:t>: </a:t>
            </a:r>
          </a:p>
          <a:p>
            <a:r>
              <a:rPr lang="en-US" sz="2000" dirty="0" smtClean="0"/>
              <a:t>a </a:t>
            </a:r>
            <a:r>
              <a:rPr lang="en-US" sz="2000" dirty="0"/>
              <a:t>pupil’s vocabulary at age 4 is </a:t>
            </a:r>
            <a:r>
              <a:rPr lang="en-US" sz="2000" dirty="0" smtClean="0"/>
              <a:t>the </a:t>
            </a:r>
            <a:r>
              <a:rPr lang="en-US" sz="2000" dirty="0"/>
              <a:t>most accurate indicator of future educational </a:t>
            </a:r>
            <a:r>
              <a:rPr lang="en-US" sz="2000" dirty="0" smtClean="0"/>
              <a:t>outcomes</a:t>
            </a:r>
          </a:p>
          <a:p>
            <a:r>
              <a:rPr lang="en-US" sz="2000" dirty="0" smtClean="0"/>
              <a:t>if </a:t>
            </a:r>
            <a:r>
              <a:rPr lang="en-US" sz="2000" dirty="0"/>
              <a:t>schools intervene to ‘close the word gap’ by </a:t>
            </a:r>
            <a:r>
              <a:rPr lang="en-US" sz="2000" dirty="0" smtClean="0"/>
              <a:t>specific </a:t>
            </a:r>
            <a:r>
              <a:rPr lang="en-US" sz="2000" dirty="0"/>
              <a:t>vocabulary focused interventions to develop the </a:t>
            </a:r>
            <a:r>
              <a:rPr lang="en-US" sz="2000" dirty="0" err="1"/>
              <a:t>oracy</a:t>
            </a:r>
            <a:r>
              <a:rPr lang="en-US" sz="2000" dirty="0"/>
              <a:t> levels of EYFS pupils, this will potentially have a profound impact upon pupil outcomes, not just in the early years but throughout their Primary education.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indent="0">
              <a:buNone/>
            </a:pPr>
            <a:r>
              <a:rPr lang="en-GB" sz="2400" b="1" dirty="0" smtClean="0"/>
              <a:t>Focus:</a:t>
            </a:r>
            <a:endParaRPr lang="en-US" sz="2000" dirty="0"/>
          </a:p>
          <a:p>
            <a:r>
              <a:rPr lang="en-US" sz="2000" dirty="0" smtClean="0"/>
              <a:t>support </a:t>
            </a:r>
            <a:r>
              <a:rPr lang="en-US" sz="2000" dirty="0"/>
              <a:t>the exchange of good practices </a:t>
            </a:r>
            <a:r>
              <a:rPr lang="en-US" sz="2000" dirty="0" smtClean="0"/>
              <a:t>by </a:t>
            </a:r>
            <a:r>
              <a:rPr lang="en-US" sz="2000" dirty="0"/>
              <a:t>sharing </a:t>
            </a:r>
            <a:r>
              <a:rPr lang="en-US" sz="2000" dirty="0" smtClean="0"/>
              <a:t>practices </a:t>
            </a:r>
            <a:r>
              <a:rPr lang="en-US" sz="2000" dirty="0"/>
              <a:t>and methods on addressing </a:t>
            </a:r>
            <a:r>
              <a:rPr lang="en-US" sz="2000" dirty="0" err="1"/>
              <a:t>oracy</a:t>
            </a:r>
            <a:r>
              <a:rPr lang="en-US" sz="2000" dirty="0"/>
              <a:t> disadvantage in Early Years </a:t>
            </a:r>
            <a:endParaRPr lang="en-US" sz="2000" dirty="0" smtClean="0"/>
          </a:p>
          <a:p>
            <a:r>
              <a:rPr lang="en-US" sz="2000" dirty="0" smtClean="0"/>
              <a:t>participate in workshops </a:t>
            </a:r>
            <a:r>
              <a:rPr lang="en-US" sz="2000" dirty="0"/>
              <a:t>on the strategies used to improve </a:t>
            </a:r>
            <a:r>
              <a:rPr lang="en-US" sz="2000" dirty="0" err="1"/>
              <a:t>oracy</a:t>
            </a:r>
            <a:r>
              <a:rPr lang="en-US" sz="2000" dirty="0"/>
              <a:t> in Early </a:t>
            </a:r>
            <a:r>
              <a:rPr lang="en-US" sz="2000" dirty="0" smtClean="0"/>
              <a:t>Years</a:t>
            </a:r>
            <a:endParaRPr lang="en-US" sz="2000" dirty="0"/>
          </a:p>
          <a:p>
            <a:r>
              <a:rPr lang="en-US" sz="2000" dirty="0" smtClean="0"/>
              <a:t>develop </a:t>
            </a:r>
            <a:r>
              <a:rPr lang="en-US" sz="2000" dirty="0"/>
              <a:t>networking of teachers to increase transnational working </a:t>
            </a:r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8" y="6114030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42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818587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51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Project Overview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450" y="1052736"/>
            <a:ext cx="8385013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 smtClean="0"/>
              <a:t>Objectives:</a:t>
            </a:r>
          </a:p>
          <a:p>
            <a:r>
              <a:rPr lang="en-US" sz="2400" dirty="0"/>
              <a:t>undertake 4</a:t>
            </a:r>
            <a:r>
              <a:rPr lang="en-US" sz="2400" dirty="0" smtClean="0"/>
              <a:t> sets of study </a:t>
            </a:r>
            <a:r>
              <a:rPr lang="en-US" sz="2400" dirty="0"/>
              <a:t>visits to partner schools to investigate the policies and </a:t>
            </a:r>
            <a:r>
              <a:rPr lang="en-US" sz="2400" dirty="0" smtClean="0"/>
              <a:t>practice to…</a:t>
            </a:r>
            <a:endParaRPr lang="en-GB" sz="2400" dirty="0"/>
          </a:p>
          <a:p>
            <a:pPr lvl="1"/>
            <a:r>
              <a:rPr lang="en-US" sz="2200" dirty="0"/>
              <a:t>share existing strategies for improving </a:t>
            </a:r>
            <a:r>
              <a:rPr lang="en-US" sz="2200" dirty="0" err="1"/>
              <a:t>oracy</a:t>
            </a:r>
            <a:r>
              <a:rPr lang="en-US" sz="2200" dirty="0"/>
              <a:t> of disadvantaged learners </a:t>
            </a:r>
          </a:p>
          <a:p>
            <a:pPr lvl="1"/>
            <a:r>
              <a:rPr lang="en-US" sz="2200" dirty="0"/>
              <a:t>identify common areas of strength and priorities for development </a:t>
            </a:r>
          </a:p>
          <a:p>
            <a:pPr lvl="1"/>
            <a:r>
              <a:rPr lang="en-US" sz="2200" dirty="0" smtClean="0"/>
              <a:t>investigate </a:t>
            </a:r>
            <a:r>
              <a:rPr lang="en-US" sz="2200" dirty="0"/>
              <a:t>the policies and practice in the context of those </a:t>
            </a:r>
            <a:r>
              <a:rPr lang="en-US" sz="2200" dirty="0" smtClean="0"/>
              <a:t>schools</a:t>
            </a:r>
          </a:p>
          <a:p>
            <a:pPr lvl="1"/>
            <a:r>
              <a:rPr lang="en-US" sz="2200" dirty="0" smtClean="0"/>
              <a:t>use </a:t>
            </a:r>
            <a:r>
              <a:rPr lang="en-US" sz="2200" dirty="0"/>
              <a:t>the outcomes of the study visits to improve provision and practice </a:t>
            </a:r>
            <a:endParaRPr lang="en-US" sz="2200" dirty="0" smtClean="0"/>
          </a:p>
          <a:p>
            <a:pPr lvl="1"/>
            <a:r>
              <a:rPr lang="en-US" sz="2200" dirty="0" smtClean="0"/>
              <a:t>produce </a:t>
            </a:r>
            <a:r>
              <a:rPr lang="en-US" sz="2200" dirty="0"/>
              <a:t>a report on the outcomes of each study visit, sets of case studies and recommendations for school </a:t>
            </a:r>
            <a:r>
              <a:rPr lang="en-US" sz="2200" dirty="0" smtClean="0"/>
              <a:t>policy</a:t>
            </a:r>
          </a:p>
          <a:p>
            <a:pPr lvl="1"/>
            <a:r>
              <a:rPr lang="en-US" sz="2200" dirty="0" smtClean="0"/>
              <a:t>disseminate </a:t>
            </a:r>
            <a:r>
              <a:rPr lang="en-US" sz="2200" dirty="0"/>
              <a:t>the outcomes widely </a:t>
            </a:r>
            <a:endParaRPr lang="en-US" sz="2200" dirty="0"/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8" y="6114030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11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818587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51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Project Overview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450" y="1052736"/>
            <a:ext cx="8385013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/>
              <a:t>Structure:</a:t>
            </a:r>
          </a:p>
          <a:p>
            <a:r>
              <a:rPr lang="en-GB" sz="2200" dirty="0" smtClean="0"/>
              <a:t>October 2019 – Management meeting and first study visit to the UK – 5 participants, 4 days </a:t>
            </a:r>
          </a:p>
          <a:p>
            <a:r>
              <a:rPr lang="en-GB" sz="2200" dirty="0" smtClean="0"/>
              <a:t>March 2020 - Study Visit to Italy – 5 participants - 3 days</a:t>
            </a:r>
          </a:p>
          <a:p>
            <a:r>
              <a:rPr lang="en-GB" sz="2200" dirty="0" smtClean="0"/>
              <a:t>October 2020  - Study Visit to Spain – </a:t>
            </a:r>
            <a:r>
              <a:rPr lang="en-GB" sz="2200" dirty="0"/>
              <a:t>5 participants - 3 </a:t>
            </a:r>
            <a:r>
              <a:rPr lang="en-GB" sz="2200" dirty="0" smtClean="0"/>
              <a:t>days</a:t>
            </a:r>
          </a:p>
          <a:p>
            <a:r>
              <a:rPr lang="en-GB" sz="2200" dirty="0" smtClean="0"/>
              <a:t>May </a:t>
            </a:r>
            <a:r>
              <a:rPr lang="en-GB" sz="2200" dirty="0" smtClean="0"/>
              <a:t>2021 – Study Visit to Latvia and final management meeting </a:t>
            </a:r>
          </a:p>
          <a:p>
            <a:pPr marL="0" indent="0">
              <a:buNone/>
            </a:pPr>
            <a:r>
              <a:rPr lang="en-GB" sz="2200" dirty="0"/>
              <a:t> </a:t>
            </a:r>
            <a:r>
              <a:rPr lang="en-GB" sz="2200" dirty="0" smtClean="0"/>
              <a:t>    – </a:t>
            </a:r>
            <a:r>
              <a:rPr lang="en-GB" sz="2200" dirty="0"/>
              <a:t>5 participants, 4 days</a:t>
            </a:r>
            <a:endParaRPr lang="en-GB" sz="2200" dirty="0" smtClean="0"/>
          </a:p>
          <a:p>
            <a:pPr marL="0" indent="0">
              <a:buNone/>
            </a:pPr>
            <a:r>
              <a:rPr lang="en-GB" sz="2400" b="1" dirty="0" smtClean="0"/>
              <a:t>To consider</a:t>
            </a:r>
            <a:endParaRPr lang="en-GB" sz="2400" b="1" dirty="0"/>
          </a:p>
          <a:p>
            <a:r>
              <a:rPr lang="en-GB" sz="2200" dirty="0" smtClean="0"/>
              <a:t>Confirmation </a:t>
            </a:r>
            <a:r>
              <a:rPr lang="en-GB" sz="2200" dirty="0"/>
              <a:t>of dates</a:t>
            </a:r>
          </a:p>
          <a:p>
            <a:r>
              <a:rPr lang="en-GB" sz="2200" dirty="0"/>
              <a:t>Agendas for </a:t>
            </a:r>
            <a:r>
              <a:rPr lang="en-GB" sz="2200" dirty="0" smtClean="0"/>
              <a:t>visits </a:t>
            </a:r>
          </a:p>
          <a:p>
            <a:r>
              <a:rPr lang="en-GB" sz="2200" dirty="0" smtClean="0"/>
              <a:t>Work to be undertaken between visits</a:t>
            </a:r>
            <a:endParaRPr lang="en-GB" sz="2200" dirty="0"/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8" y="6114030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846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818587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51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Project Overview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450" y="1052736"/>
            <a:ext cx="8385013" cy="506129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b="1" dirty="0" smtClean="0"/>
              <a:t>Issues to address:</a:t>
            </a:r>
          </a:p>
          <a:p>
            <a:r>
              <a:rPr lang="en-GB" sz="2200" dirty="0" smtClean="0"/>
              <a:t>Website/eTwinning</a:t>
            </a:r>
          </a:p>
          <a:p>
            <a:r>
              <a:rPr lang="en-GB" sz="2200" dirty="0" smtClean="0"/>
              <a:t>Who to involve</a:t>
            </a:r>
          </a:p>
          <a:p>
            <a:pPr lvl="1"/>
            <a:r>
              <a:rPr lang="en-GB" sz="2200" dirty="0" smtClean="0"/>
              <a:t>Target to 5 disadvantaged per school in the first year and 20 overall </a:t>
            </a:r>
          </a:p>
          <a:p>
            <a:pPr lvl="1"/>
            <a:r>
              <a:rPr lang="en-GB" sz="2200" dirty="0" smtClean="0"/>
              <a:t>Age range 4-7</a:t>
            </a:r>
          </a:p>
          <a:p>
            <a:pPr lvl="1"/>
            <a:r>
              <a:rPr lang="en-GB" sz="2200" dirty="0" smtClean="0"/>
              <a:t>Target of 10 staff including teaching and non-teaching staff</a:t>
            </a:r>
          </a:p>
          <a:p>
            <a:pPr lvl="1"/>
            <a:r>
              <a:rPr lang="en-GB" sz="2200" dirty="0" smtClean="0"/>
              <a:t>How?</a:t>
            </a:r>
          </a:p>
          <a:p>
            <a:r>
              <a:rPr lang="en-GB" sz="2200" dirty="0" smtClean="0"/>
              <a:t>Case studies </a:t>
            </a:r>
          </a:p>
          <a:p>
            <a:r>
              <a:rPr lang="en-GB" sz="2200" dirty="0" smtClean="0"/>
              <a:t>Evidence of impact </a:t>
            </a:r>
          </a:p>
          <a:p>
            <a:r>
              <a:rPr lang="en-GB" sz="2200" dirty="0" smtClean="0"/>
              <a:t>Dissemination </a:t>
            </a:r>
          </a:p>
          <a:p>
            <a:pPr lvl="1"/>
            <a:r>
              <a:rPr lang="en-GB" sz="2200" dirty="0"/>
              <a:t>Website and social media</a:t>
            </a:r>
          </a:p>
          <a:p>
            <a:pPr lvl="1"/>
            <a:r>
              <a:rPr lang="en-GB" sz="2200" dirty="0" smtClean="0"/>
              <a:t>Newsletters </a:t>
            </a:r>
            <a:r>
              <a:rPr lang="en-GB" sz="2200" dirty="0"/>
              <a:t>and press releases</a:t>
            </a:r>
          </a:p>
          <a:p>
            <a:pPr lvl="1"/>
            <a:r>
              <a:rPr lang="en-GB" sz="2200" dirty="0" smtClean="0"/>
              <a:t>Seminars in network meeting</a:t>
            </a:r>
            <a:r>
              <a:rPr lang="en-GB" sz="2000" dirty="0" smtClean="0"/>
              <a:t>s</a:t>
            </a:r>
            <a:endParaRPr lang="en-GB" dirty="0"/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8" y="6114030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76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818587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451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Project Overview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450" y="1052736"/>
            <a:ext cx="8385013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 smtClean="0"/>
              <a:t>Partner roles</a:t>
            </a:r>
            <a:endParaRPr lang="en-GB" sz="2400" b="1" dirty="0"/>
          </a:p>
          <a:p>
            <a:pPr lvl="1"/>
            <a:r>
              <a:rPr lang="en-GB" sz="2200" dirty="0"/>
              <a:t>identify the </a:t>
            </a:r>
            <a:r>
              <a:rPr lang="en-GB" sz="2200" dirty="0" smtClean="0"/>
              <a:t>personnel </a:t>
            </a:r>
            <a:r>
              <a:rPr lang="en-GB" sz="2200" dirty="0"/>
              <a:t>to be involved </a:t>
            </a:r>
          </a:p>
          <a:p>
            <a:pPr lvl="1"/>
            <a:r>
              <a:rPr lang="en-GB" sz="2200" dirty="0"/>
              <a:t>prepare </a:t>
            </a:r>
            <a:r>
              <a:rPr lang="en-GB" sz="2200" dirty="0" smtClean="0"/>
              <a:t>agenda for the visits</a:t>
            </a:r>
          </a:p>
          <a:p>
            <a:pPr lvl="1"/>
            <a:r>
              <a:rPr lang="en-GB" sz="2200" dirty="0" smtClean="0"/>
              <a:t>round </a:t>
            </a:r>
            <a:r>
              <a:rPr lang="en-GB" sz="2200" dirty="0"/>
              <a:t>tables, interviews with key staff and visits </a:t>
            </a:r>
            <a:endParaRPr lang="en-GB" sz="2200" dirty="0" smtClean="0"/>
          </a:p>
          <a:p>
            <a:pPr lvl="1"/>
            <a:r>
              <a:rPr lang="en-GB" sz="2200" dirty="0" smtClean="0"/>
              <a:t>complete </a:t>
            </a:r>
            <a:r>
              <a:rPr lang="en-GB" sz="2200" dirty="0"/>
              <a:t>a reflective evaluation to look at what they have learnt and also to prepare a short plan of how they might use this on their return </a:t>
            </a:r>
          </a:p>
          <a:p>
            <a:pPr lvl="1"/>
            <a:r>
              <a:rPr lang="en-GB" sz="2200" dirty="0"/>
              <a:t>collate information gathered during the training, including pictures, videos and reflections to </a:t>
            </a:r>
            <a:r>
              <a:rPr lang="en-GB" sz="2200" dirty="0" smtClean="0"/>
              <a:t>help produce </a:t>
            </a:r>
            <a:r>
              <a:rPr lang="en-GB" sz="2200" dirty="0"/>
              <a:t>a case </a:t>
            </a:r>
            <a:r>
              <a:rPr lang="en-GB" sz="2200" dirty="0" smtClean="0"/>
              <a:t>study</a:t>
            </a:r>
          </a:p>
          <a:p>
            <a:pPr lvl="1"/>
            <a:r>
              <a:rPr lang="en-GB" sz="2200" dirty="0" smtClean="0"/>
              <a:t>Jan to write up case studies </a:t>
            </a:r>
            <a:endParaRPr lang="en-GB" sz="2200" dirty="0"/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8" y="6114030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5760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948131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Financial Matters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63451" y="1412776"/>
            <a:ext cx="8229600" cy="4623395"/>
          </a:xfrm>
        </p:spPr>
        <p:txBody>
          <a:bodyPr>
            <a:normAutofit fontScale="85000" lnSpcReduction="10000"/>
          </a:bodyPr>
          <a:lstStyle/>
          <a:p>
            <a:r>
              <a:rPr lang="en-GB" sz="2400" dirty="0" smtClean="0"/>
              <a:t>Total project budget - </a:t>
            </a:r>
            <a:r>
              <a:rPr lang="en-GB" sz="2400" dirty="0" smtClean="0"/>
              <a:t>€71310</a:t>
            </a:r>
          </a:p>
          <a:p>
            <a:pPr lvl="1"/>
            <a:r>
              <a:rPr lang="en-GB" sz="2400" dirty="0" err="1" smtClean="0"/>
              <a:t>Tranmere</a:t>
            </a:r>
            <a:r>
              <a:rPr lang="en-GB" sz="2400" dirty="0" smtClean="0"/>
              <a:t> Park €12000 Management €9850 Training </a:t>
            </a:r>
          </a:p>
          <a:p>
            <a:pPr lvl="1"/>
            <a:r>
              <a:rPr lang="en-GB" sz="2400" dirty="0" smtClean="0"/>
              <a:t>Juan </a:t>
            </a:r>
            <a:r>
              <a:rPr lang="en-GB" sz="2400" dirty="0" err="1" smtClean="0"/>
              <a:t>Rebull</a:t>
            </a:r>
            <a:r>
              <a:rPr lang="en-GB" sz="2400" dirty="0" smtClean="0"/>
              <a:t> €</a:t>
            </a:r>
            <a:r>
              <a:rPr lang="en-GB" sz="2400" dirty="0"/>
              <a:t>6</a:t>
            </a:r>
            <a:r>
              <a:rPr lang="en-GB" sz="2400" dirty="0" smtClean="0"/>
              <a:t>000 </a:t>
            </a:r>
            <a:r>
              <a:rPr lang="en-GB" sz="2400" dirty="0"/>
              <a:t>Management </a:t>
            </a:r>
            <a:r>
              <a:rPr lang="en-GB" sz="2400" dirty="0" smtClean="0"/>
              <a:t>€10380 </a:t>
            </a:r>
            <a:r>
              <a:rPr lang="en-GB" sz="2400" dirty="0"/>
              <a:t>Training </a:t>
            </a:r>
            <a:endParaRPr lang="en-GB" sz="2400" dirty="0"/>
          </a:p>
          <a:p>
            <a:pPr lvl="1"/>
            <a:r>
              <a:rPr lang="en-GB" sz="2400" dirty="0" err="1" smtClean="0">
                <a:solidFill>
                  <a:schemeClr val="tx1"/>
                </a:solidFill>
              </a:rPr>
              <a:t>Maneri</a:t>
            </a:r>
            <a:r>
              <a:rPr lang="en-GB" sz="2400" dirty="0" smtClean="0">
                <a:solidFill>
                  <a:schemeClr val="tx1"/>
                </a:solidFill>
              </a:rPr>
              <a:t> – </a:t>
            </a:r>
            <a:r>
              <a:rPr lang="en-GB" sz="2400" dirty="0" err="1" smtClean="0">
                <a:solidFill>
                  <a:schemeClr val="tx1"/>
                </a:solidFill>
              </a:rPr>
              <a:t>Ingrassia</a:t>
            </a:r>
            <a:r>
              <a:rPr lang="en-GB" sz="2400" dirty="0" smtClean="0">
                <a:solidFill>
                  <a:schemeClr val="tx1"/>
                </a:solidFill>
              </a:rPr>
              <a:t> </a:t>
            </a:r>
            <a:r>
              <a:rPr lang="en-GB" sz="2400" dirty="0"/>
              <a:t>€6000 Management €</a:t>
            </a:r>
            <a:r>
              <a:rPr lang="en-GB" sz="2400" dirty="0" smtClean="0"/>
              <a:t>10805 </a:t>
            </a:r>
            <a:r>
              <a:rPr lang="en-GB" sz="2400" dirty="0"/>
              <a:t>Training </a:t>
            </a:r>
            <a:endParaRPr lang="en-GB" sz="2400" dirty="0" smtClean="0">
              <a:solidFill>
                <a:schemeClr val="tx1"/>
              </a:solidFill>
            </a:endParaRPr>
          </a:p>
          <a:p>
            <a:pPr lvl="1"/>
            <a:r>
              <a:rPr lang="en-GB" sz="2400" dirty="0" err="1" smtClean="0"/>
              <a:t>Livberzes</a:t>
            </a:r>
            <a:r>
              <a:rPr lang="en-GB" sz="2400" dirty="0" smtClean="0"/>
              <a:t> </a:t>
            </a:r>
            <a:r>
              <a:rPr lang="en-GB" sz="2400" dirty="0" err="1" smtClean="0"/>
              <a:t>Pamatskola</a:t>
            </a:r>
            <a:r>
              <a:rPr lang="en-GB" sz="2400" dirty="0" smtClean="0"/>
              <a:t> </a:t>
            </a:r>
            <a:r>
              <a:rPr lang="en-GB" sz="2400" dirty="0"/>
              <a:t>€6000 Management €</a:t>
            </a:r>
            <a:r>
              <a:rPr lang="en-GB" sz="2400" dirty="0" smtClean="0"/>
              <a:t>10275 </a:t>
            </a:r>
            <a:r>
              <a:rPr lang="en-GB" sz="2400" dirty="0"/>
              <a:t>Training </a:t>
            </a:r>
            <a:endParaRPr lang="en-GB" sz="2400" dirty="0" smtClean="0">
              <a:solidFill>
                <a:schemeClr val="tx1"/>
              </a:solidFill>
            </a:endParaRPr>
          </a:p>
          <a:p>
            <a:pPr lvl="1"/>
            <a:r>
              <a:rPr lang="en-GB" sz="2400" dirty="0" smtClean="0"/>
              <a:t>Travel </a:t>
            </a:r>
            <a:r>
              <a:rPr lang="en-GB" sz="2400" dirty="0" smtClean="0">
                <a:solidFill>
                  <a:schemeClr val="tx1"/>
                </a:solidFill>
              </a:rPr>
              <a:t> €275 per person (€360 over 2000km)</a:t>
            </a:r>
          </a:p>
          <a:p>
            <a:pPr lvl="1"/>
            <a:r>
              <a:rPr lang="en-GB" sz="2400" dirty="0" smtClean="0"/>
              <a:t>Individual Support €106 per person per day</a:t>
            </a:r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/>
              <a:t>Partner budgets allocated by national </a:t>
            </a:r>
            <a:r>
              <a:rPr lang="en-GB" sz="2400" dirty="0" smtClean="0"/>
              <a:t>agencies</a:t>
            </a:r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/>
              <a:t>Individual contracts – Annexe II - budget</a:t>
            </a:r>
            <a:endParaRPr lang="en-GB" sz="2400" dirty="0" smtClean="0">
              <a:solidFill>
                <a:schemeClr val="tx1"/>
              </a:solidFill>
            </a:endParaRPr>
          </a:p>
          <a:p>
            <a:r>
              <a:rPr lang="en-GB" sz="2400" dirty="0" smtClean="0">
                <a:solidFill>
                  <a:schemeClr val="tx1"/>
                </a:solidFill>
              </a:rPr>
              <a:t>Pre-financing?? </a:t>
            </a:r>
            <a:endParaRPr lang="en-GB" sz="2400" dirty="0" smtClean="0"/>
          </a:p>
          <a:p>
            <a:r>
              <a:rPr lang="en-GB" sz="2400" dirty="0" smtClean="0">
                <a:solidFill>
                  <a:schemeClr val="tx1"/>
                </a:solidFill>
              </a:rPr>
              <a:t>Interim Report??</a:t>
            </a:r>
          </a:p>
          <a:p>
            <a:r>
              <a:rPr lang="en-GB" sz="2400" dirty="0" smtClean="0">
                <a:solidFill>
                  <a:schemeClr val="tx1"/>
                </a:solidFill>
              </a:rPr>
              <a:t>Final Report - </a:t>
            </a:r>
            <a:r>
              <a:rPr lang="en-GB" sz="2400" dirty="0" smtClean="0"/>
              <a:t>60 </a:t>
            </a:r>
            <a:r>
              <a:rPr lang="en-GB" sz="2400" dirty="0"/>
              <a:t>days after the end of the project </a:t>
            </a:r>
            <a:r>
              <a:rPr lang="en-GB" sz="2400" dirty="0" smtClean="0"/>
              <a:t>end October 2021 </a:t>
            </a:r>
          </a:p>
          <a:p>
            <a:r>
              <a:rPr lang="en-GB" sz="2400" dirty="0" smtClean="0"/>
              <a:t>Final </a:t>
            </a:r>
            <a:r>
              <a:rPr lang="en-GB" sz="2400" dirty="0"/>
              <a:t>payment follows assessment of the final report</a:t>
            </a:r>
          </a:p>
          <a:p>
            <a:endParaRPr lang="en-GB" sz="2400" dirty="0" smtClean="0">
              <a:solidFill>
                <a:schemeClr val="tx1"/>
              </a:solidFill>
            </a:endParaRPr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7" y="6105168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72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6296" y="948131"/>
            <a:ext cx="5683911" cy="52032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Record Keeping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63451" y="1196752"/>
            <a:ext cx="8229600" cy="5112568"/>
          </a:xfrm>
        </p:spPr>
        <p:txBody>
          <a:bodyPr>
            <a:normAutofit/>
          </a:bodyPr>
          <a:lstStyle/>
          <a:p>
            <a:r>
              <a:rPr lang="en-GB" sz="2400" dirty="0" smtClean="0"/>
              <a:t>Mobility+ tool </a:t>
            </a:r>
          </a:p>
          <a:p>
            <a:pPr lvl="1"/>
            <a:r>
              <a:rPr lang="en-GB" sz="2200" dirty="0" smtClean="0"/>
              <a:t>Record of all the activities undertaken and financial data</a:t>
            </a:r>
          </a:p>
          <a:p>
            <a:r>
              <a:rPr lang="en-GB" sz="2400" dirty="0" smtClean="0"/>
              <a:t>Erasmus+ Project Results Platform </a:t>
            </a:r>
          </a:p>
          <a:p>
            <a:pPr lvl="1"/>
            <a:r>
              <a:rPr lang="en-GB" sz="1800" dirty="0" smtClean="0"/>
              <a:t>‘</a:t>
            </a:r>
            <a:r>
              <a:rPr lang="en-GB" sz="2200" dirty="0" smtClean="0"/>
              <a:t>deliverables’ – tangible outputs, i.e. case studies</a:t>
            </a:r>
          </a:p>
          <a:p>
            <a:r>
              <a:rPr lang="en-GB" sz="2200" dirty="0" smtClean="0"/>
              <a:t>Project Meetings</a:t>
            </a:r>
          </a:p>
          <a:p>
            <a:pPr lvl="1"/>
            <a:r>
              <a:rPr lang="en-GB" sz="2200" dirty="0" smtClean="0"/>
              <a:t>proof of attendance, the purpose of the activity and dates</a:t>
            </a:r>
          </a:p>
          <a:p>
            <a:pPr lvl="1"/>
            <a:r>
              <a:rPr lang="en-GB" sz="2200" dirty="0" smtClean="0"/>
              <a:t>if travel is to or from a different venue to the partner’s location, tickets and invoices are required</a:t>
            </a:r>
          </a:p>
          <a:p>
            <a:r>
              <a:rPr lang="en-GB" sz="2200" dirty="0" smtClean="0"/>
              <a:t>Teaching and Learning Events</a:t>
            </a:r>
          </a:p>
          <a:p>
            <a:pPr lvl="1"/>
            <a:r>
              <a:rPr lang="en-GB" sz="2200" dirty="0" smtClean="0"/>
              <a:t>proof of the activities undertaken and dates</a:t>
            </a:r>
          </a:p>
          <a:p>
            <a:pPr lvl="1"/>
            <a:r>
              <a:rPr lang="en-GB" sz="2200" dirty="0"/>
              <a:t>d</a:t>
            </a:r>
            <a:r>
              <a:rPr lang="en-GB" sz="2200" dirty="0" smtClean="0"/>
              <a:t>etails of </a:t>
            </a:r>
            <a:r>
              <a:rPr lang="en-GB" sz="2200" dirty="0" smtClean="0"/>
              <a:t>participants</a:t>
            </a:r>
            <a:endParaRPr lang="en-GB" sz="2200" dirty="0" smtClean="0"/>
          </a:p>
        </p:txBody>
      </p:sp>
      <p:pic>
        <p:nvPicPr>
          <p:cNvPr id="1029" name="Picture 5" descr="C:\Users\paul\Documents\edEUcation\Company Detail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6036171"/>
            <a:ext cx="2699257" cy="83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1" y="6058969"/>
            <a:ext cx="2633824" cy="752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02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</TotalTime>
  <Words>740</Words>
  <Application>Microsoft Macintosh PowerPoint</Application>
  <PresentationFormat>On-screen Show (4:3)</PresentationFormat>
  <Paragraphs>105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Arial</vt:lpstr>
      <vt:lpstr>Office Theme</vt:lpstr>
      <vt:lpstr>Closing the Word Gap</vt:lpstr>
      <vt:lpstr>Project Overview</vt:lpstr>
      <vt:lpstr>Project Overview</vt:lpstr>
      <vt:lpstr>Project Overview</vt:lpstr>
      <vt:lpstr>Project Overview</vt:lpstr>
      <vt:lpstr>Project Overview</vt:lpstr>
      <vt:lpstr>Project Overview</vt:lpstr>
      <vt:lpstr>Financial Matters</vt:lpstr>
      <vt:lpstr>Record Keeping</vt:lpstr>
      <vt:lpstr>Ineligible Costs</vt:lpstr>
      <vt:lpstr>Closing the Word Gap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</dc:title>
  <dc:creator>paul</dc:creator>
  <cp:lastModifiedBy>Paul Harrison</cp:lastModifiedBy>
  <cp:revision>45</cp:revision>
  <dcterms:created xsi:type="dcterms:W3CDTF">2014-10-05T08:07:28Z</dcterms:created>
  <dcterms:modified xsi:type="dcterms:W3CDTF">2019-10-20T16:51:49Z</dcterms:modified>
</cp:coreProperties>
</file>