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4" r:id="rId3"/>
    <p:sldId id="259" r:id="rId4"/>
    <p:sldId id="312" r:id="rId5"/>
    <p:sldId id="341" r:id="rId6"/>
    <p:sldId id="340" r:id="rId7"/>
    <p:sldId id="261" r:id="rId8"/>
    <p:sldId id="263" r:id="rId9"/>
    <p:sldId id="351" r:id="rId10"/>
    <p:sldId id="317" r:id="rId11"/>
    <p:sldId id="314" r:id="rId12"/>
    <p:sldId id="316" r:id="rId13"/>
    <p:sldId id="264" r:id="rId14"/>
    <p:sldId id="266" r:id="rId15"/>
    <p:sldId id="344" r:id="rId16"/>
    <p:sldId id="325" r:id="rId17"/>
    <p:sldId id="342" r:id="rId18"/>
    <p:sldId id="343" r:id="rId19"/>
    <p:sldId id="307" r:id="rId20"/>
    <p:sldId id="267" r:id="rId21"/>
    <p:sldId id="320" r:id="rId22"/>
    <p:sldId id="321" r:id="rId23"/>
    <p:sldId id="322" r:id="rId24"/>
    <p:sldId id="345" r:id="rId25"/>
    <p:sldId id="346" r:id="rId26"/>
    <p:sldId id="271" r:id="rId27"/>
    <p:sldId id="279" r:id="rId28"/>
    <p:sldId id="272" r:id="rId29"/>
    <p:sldId id="347" r:id="rId30"/>
    <p:sldId id="348" r:id="rId31"/>
    <p:sldId id="349" r:id="rId32"/>
    <p:sldId id="309" r:id="rId33"/>
    <p:sldId id="308" r:id="rId34"/>
    <p:sldId id="289" r:id="rId35"/>
    <p:sldId id="313" r:id="rId36"/>
    <p:sldId id="290" r:id="rId37"/>
    <p:sldId id="292" r:id="rId38"/>
    <p:sldId id="294" r:id="rId39"/>
    <p:sldId id="297" r:id="rId40"/>
    <p:sldId id="350" r:id="rId41"/>
    <p:sldId id="323" r:id="rId42"/>
    <p:sldId id="32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FF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767" autoAdjust="0"/>
  </p:normalViewPr>
  <p:slideViewPr>
    <p:cSldViewPr snapToGrid="0">
      <p:cViewPr>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6F040-EC99-4B3F-AD5B-C3521F6A016C}" type="datetimeFigureOut">
              <a:rPr lang="en-GB" smtClean="0"/>
              <a:t>23/10/2019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5A7B0-AD79-40E2-9BC9-308C837D63A9}" type="slidenum">
              <a:rPr lang="en-GB" smtClean="0"/>
              <a:t>‹#›</a:t>
            </a:fld>
            <a:endParaRPr lang="en-GB"/>
          </a:p>
        </p:txBody>
      </p:sp>
    </p:spTree>
    <p:extLst>
      <p:ext uri="{BB962C8B-B14F-4D97-AF65-F5344CB8AC3E}">
        <p14:creationId xmlns:p14="http://schemas.microsoft.com/office/powerpoint/2010/main" val="191798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GB" dirty="0"/>
          </a:p>
        </p:txBody>
      </p:sp>
      <p:sp>
        <p:nvSpPr>
          <p:cNvPr id="4" name="Slide Number Placeholder 3"/>
          <p:cNvSpPr>
            <a:spLocks noGrp="1"/>
          </p:cNvSpPr>
          <p:nvPr>
            <p:ph type="sldNum" sz="quarter" idx="10"/>
          </p:nvPr>
        </p:nvSpPr>
        <p:spPr/>
        <p:txBody>
          <a:bodyPr/>
          <a:lstStyle/>
          <a:p>
            <a:fld id="{6785A7B0-AD79-40E2-9BC9-308C837D63A9}" type="slidenum">
              <a:rPr lang="en-GB" smtClean="0"/>
              <a:t>2</a:t>
            </a:fld>
            <a:endParaRPr lang="en-GB"/>
          </a:p>
        </p:txBody>
      </p:sp>
    </p:spTree>
    <p:extLst>
      <p:ext uri="{BB962C8B-B14F-4D97-AF65-F5344CB8AC3E}">
        <p14:creationId xmlns:p14="http://schemas.microsoft.com/office/powerpoint/2010/main" val="176362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mins</a:t>
            </a:r>
            <a:endParaRPr lang="en-GB" dirty="0"/>
          </a:p>
        </p:txBody>
      </p:sp>
      <p:sp>
        <p:nvSpPr>
          <p:cNvPr id="4" name="Slide Number Placeholder 3"/>
          <p:cNvSpPr>
            <a:spLocks noGrp="1"/>
          </p:cNvSpPr>
          <p:nvPr>
            <p:ph type="sldNum" sz="quarter" idx="10"/>
          </p:nvPr>
        </p:nvSpPr>
        <p:spPr/>
        <p:txBody>
          <a:bodyPr/>
          <a:lstStyle/>
          <a:p>
            <a:fld id="{6785A7B0-AD79-40E2-9BC9-308C837D63A9}" type="slidenum">
              <a:rPr lang="en-GB" smtClean="0"/>
              <a:t>11</a:t>
            </a:fld>
            <a:endParaRPr lang="en-GB"/>
          </a:p>
        </p:txBody>
      </p:sp>
    </p:spTree>
    <p:extLst>
      <p:ext uri="{BB962C8B-B14F-4D97-AF65-F5344CB8AC3E}">
        <p14:creationId xmlns:p14="http://schemas.microsoft.com/office/powerpoint/2010/main" val="169843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mins</a:t>
            </a:r>
            <a:endParaRPr lang="en-GB" dirty="0"/>
          </a:p>
        </p:txBody>
      </p:sp>
      <p:sp>
        <p:nvSpPr>
          <p:cNvPr id="4" name="Slide Number Placeholder 3"/>
          <p:cNvSpPr>
            <a:spLocks noGrp="1"/>
          </p:cNvSpPr>
          <p:nvPr>
            <p:ph type="sldNum" sz="quarter" idx="10"/>
          </p:nvPr>
        </p:nvSpPr>
        <p:spPr/>
        <p:txBody>
          <a:bodyPr/>
          <a:lstStyle/>
          <a:p>
            <a:fld id="{6785A7B0-AD79-40E2-9BC9-308C837D63A9}" type="slidenum">
              <a:rPr lang="en-GB" smtClean="0"/>
              <a:t>12</a:t>
            </a:fld>
            <a:endParaRPr lang="en-GB"/>
          </a:p>
        </p:txBody>
      </p:sp>
    </p:spTree>
    <p:extLst>
      <p:ext uri="{BB962C8B-B14F-4D97-AF65-F5344CB8AC3E}">
        <p14:creationId xmlns:p14="http://schemas.microsoft.com/office/powerpoint/2010/main" val="318144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7</a:t>
            </a:r>
            <a:r>
              <a:rPr lang="en-US" b="1" baseline="0" dirty="0" smtClean="0"/>
              <a:t> mins </a:t>
            </a:r>
            <a:r>
              <a:rPr lang="en-US" b="1" dirty="0" smtClean="0"/>
              <a:t>PARTICIPATION</a:t>
            </a:r>
          </a:p>
          <a:p>
            <a:r>
              <a:rPr lang="en-US" baseline="0" dirty="0" smtClean="0"/>
              <a:t>First point false (32million).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sixth point is false – its four times more likely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bottom one’s false – it’s 20 new words a day</a:t>
            </a:r>
          </a:p>
          <a:p>
            <a:r>
              <a:rPr lang="en-US" baseline="0" dirty="0" smtClean="0"/>
              <a:t>the rest are true.</a:t>
            </a:r>
          </a:p>
          <a:p>
            <a:r>
              <a:rPr lang="en-US" baseline="0" dirty="0" smtClean="0"/>
              <a:t>First two points: Rosalind Horowitz and S. Jay Samuels. – was quite small, American, though similar evidence has been found in larger studies since.</a:t>
            </a:r>
          </a:p>
          <a:p>
            <a:r>
              <a:rPr lang="en-US" baseline="0" dirty="0" smtClean="0"/>
              <a:t>Obviously, it’s averages and doesn’t mean that’s the case in every family with parents who aren’t ‘professionals’.</a:t>
            </a:r>
          </a:p>
          <a:p>
            <a:endParaRPr lang="en-US" baseline="0"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13</a:t>
            </a:fld>
            <a:endParaRPr lang="en-GB"/>
          </a:p>
        </p:txBody>
      </p:sp>
    </p:spTree>
    <p:extLst>
      <p:ext uri="{BB962C8B-B14F-4D97-AF65-F5344CB8AC3E}">
        <p14:creationId xmlns:p14="http://schemas.microsoft.com/office/powerpoint/2010/main" val="390408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2 min</a:t>
            </a:r>
          </a:p>
          <a:p>
            <a:r>
              <a:rPr lang="en-US" b="0" baseline="0" dirty="0" err="1" smtClean="0"/>
              <a:t>Practise</a:t>
            </a:r>
            <a:r>
              <a:rPr lang="en-US" b="0" baseline="0" dirty="0" smtClean="0"/>
              <a:t> 50 times vs </a:t>
            </a:r>
            <a:r>
              <a:rPr lang="en-US" b="0" baseline="0" dirty="0" err="1" smtClean="0"/>
              <a:t>Apthorp</a:t>
            </a:r>
            <a:r>
              <a:rPr lang="en-US" b="0" baseline="0" dirty="0" smtClean="0"/>
              <a:t> 2006 = at least six times</a:t>
            </a:r>
          </a:p>
          <a:p>
            <a:endParaRPr lang="en-US" b="0" baseline="0" dirty="0" smtClean="0"/>
          </a:p>
          <a:p>
            <a:r>
              <a:rPr lang="en-US" b="0" baseline="0" dirty="0" smtClean="0"/>
              <a:t>Sources of information are hard to use: studies show that about two thirds of students sentences will be wrong by using a dictionary alone.</a:t>
            </a:r>
          </a:p>
          <a:p>
            <a:endParaRPr lang="en-US" b="0" baseline="0" dirty="0" smtClean="0"/>
          </a:p>
          <a:p>
            <a:r>
              <a:rPr lang="en-US" b="0" baseline="0" dirty="0" smtClean="0"/>
              <a:t>Consider </a:t>
            </a:r>
            <a:r>
              <a:rPr lang="en-US" b="0" baseline="0" dirty="0" err="1" smtClean="0"/>
              <a:t>Cobuild</a:t>
            </a:r>
            <a:r>
              <a:rPr lang="en-US" b="0" baseline="0" dirty="0" smtClean="0"/>
              <a:t> Primary Learners Dictionary</a:t>
            </a:r>
            <a:endParaRPr lang="en-US" b="0"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14</a:t>
            </a:fld>
            <a:endParaRPr lang="en-GB"/>
          </a:p>
        </p:txBody>
      </p:sp>
    </p:spTree>
    <p:extLst>
      <p:ext uri="{BB962C8B-B14F-4D97-AF65-F5344CB8AC3E}">
        <p14:creationId xmlns:p14="http://schemas.microsoft.com/office/powerpoint/2010/main" val="2405852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16</a:t>
            </a:fld>
            <a:endParaRPr lang="en-GB"/>
          </a:p>
        </p:txBody>
      </p:sp>
    </p:spTree>
    <p:extLst>
      <p:ext uri="{BB962C8B-B14F-4D97-AF65-F5344CB8AC3E}">
        <p14:creationId xmlns:p14="http://schemas.microsoft.com/office/powerpoint/2010/main" val="388435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Word storms</a:t>
            </a:r>
          </a:p>
          <a:p>
            <a:r>
              <a:rPr lang="en-US" dirty="0" smtClean="0"/>
              <a:t>Ask children to choose a setting like a forest, a house, or school and then ask them to think of all the words they can to build a picture of it. They can use describing words until you have a full description of the setting. This can be great for story starters. You can also do this when you’re describing characters, what they’re doing and how they’re </a:t>
            </a:r>
            <a:r>
              <a:rPr lang="en-US" smtClean="0"/>
              <a:t>doing it.</a:t>
            </a:r>
            <a:endParaRPr lang="en-US" dirty="0" smtClean="0"/>
          </a:p>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17</a:t>
            </a:fld>
            <a:endParaRPr lang="en-GB"/>
          </a:p>
        </p:txBody>
      </p:sp>
    </p:spTree>
    <p:extLst>
      <p:ext uri="{BB962C8B-B14F-4D97-AF65-F5344CB8AC3E}">
        <p14:creationId xmlns:p14="http://schemas.microsoft.com/office/powerpoint/2010/main" val="392251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should sort.</a:t>
            </a:r>
          </a:p>
          <a:p>
            <a:r>
              <a:rPr lang="en-US" dirty="0" smtClean="0"/>
              <a:t>Then create words of their own for someone else to sort – this itself is</a:t>
            </a:r>
            <a:r>
              <a:rPr lang="en-US" baseline="0" dirty="0" smtClean="0"/>
              <a:t> also a good activity, particularly for different moods.</a:t>
            </a:r>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18</a:t>
            </a:fld>
            <a:endParaRPr lang="en-GB"/>
          </a:p>
        </p:txBody>
      </p:sp>
    </p:spTree>
    <p:extLst>
      <p:ext uri="{BB962C8B-B14F-4D97-AF65-F5344CB8AC3E}">
        <p14:creationId xmlns:p14="http://schemas.microsoft.com/office/powerpoint/2010/main" val="4062167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 PARTICIPATION</a:t>
            </a:r>
            <a:endParaRPr lang="en-US" baseline="0"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19</a:t>
            </a:fld>
            <a:endParaRPr lang="en-GB"/>
          </a:p>
        </p:txBody>
      </p:sp>
    </p:spTree>
    <p:extLst>
      <p:ext uri="{BB962C8B-B14F-4D97-AF65-F5344CB8AC3E}">
        <p14:creationId xmlns:p14="http://schemas.microsoft.com/office/powerpoint/2010/main" val="176827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mins</a:t>
            </a:r>
          </a:p>
        </p:txBody>
      </p:sp>
      <p:sp>
        <p:nvSpPr>
          <p:cNvPr id="4" name="Slide Number Placeholder 3"/>
          <p:cNvSpPr>
            <a:spLocks noGrp="1"/>
          </p:cNvSpPr>
          <p:nvPr>
            <p:ph type="sldNum" sz="quarter" idx="10"/>
          </p:nvPr>
        </p:nvSpPr>
        <p:spPr/>
        <p:txBody>
          <a:bodyPr/>
          <a:lstStyle/>
          <a:p>
            <a:fld id="{6785A7B0-AD79-40E2-9BC9-308C837D63A9}" type="slidenum">
              <a:rPr lang="en-GB" smtClean="0"/>
              <a:t>20</a:t>
            </a:fld>
            <a:endParaRPr lang="en-GB"/>
          </a:p>
        </p:txBody>
      </p:sp>
    </p:spTree>
    <p:extLst>
      <p:ext uri="{BB962C8B-B14F-4D97-AF65-F5344CB8AC3E}">
        <p14:creationId xmlns:p14="http://schemas.microsoft.com/office/powerpoint/2010/main" val="122421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Four or five words per second</a:t>
            </a:r>
          </a:p>
          <a:p>
            <a:r>
              <a:rPr lang="en-GB" dirty="0" smtClean="0"/>
              <a:t>1/10 mistakes/difficult words is OK</a:t>
            </a:r>
          </a:p>
          <a:p>
            <a:r>
              <a:rPr lang="en-GB" dirty="0" smtClean="0"/>
              <a:t>Fast mapping is only going to happen with repeated exposure to words</a:t>
            </a:r>
          </a:p>
          <a:p>
            <a:endParaRPr lang="en-GB" dirty="0"/>
          </a:p>
        </p:txBody>
      </p:sp>
      <p:sp>
        <p:nvSpPr>
          <p:cNvPr id="4" name="Slide Number Placeholder 3"/>
          <p:cNvSpPr>
            <a:spLocks noGrp="1"/>
          </p:cNvSpPr>
          <p:nvPr>
            <p:ph type="sldNum" sz="quarter" idx="10"/>
          </p:nvPr>
        </p:nvSpPr>
        <p:spPr/>
        <p:txBody>
          <a:bodyPr/>
          <a:lstStyle/>
          <a:p>
            <a:fld id="{24B576AB-1871-4ACD-AC23-70D3D651AD01}" type="slidenum">
              <a:rPr lang="en-GB" smtClean="0"/>
              <a:t>22</a:t>
            </a:fld>
            <a:endParaRPr lang="en-GB"/>
          </a:p>
        </p:txBody>
      </p:sp>
    </p:spTree>
    <p:extLst>
      <p:ext uri="{BB962C8B-B14F-4D97-AF65-F5344CB8AC3E}">
        <p14:creationId xmlns:p14="http://schemas.microsoft.com/office/powerpoint/2010/main" val="70213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2mins </a:t>
            </a:r>
          </a:p>
          <a:p>
            <a:r>
              <a:rPr lang="en-US" baseline="0" dirty="0" err="1" smtClean="0"/>
              <a:t>Dr</a:t>
            </a:r>
            <a:r>
              <a:rPr lang="en-US" baseline="0" dirty="0" smtClean="0"/>
              <a:t> Hollis Scarborough’s Reading Rope – EEF ‘Improving Literacy at KS2’.</a:t>
            </a:r>
          </a:p>
          <a:p>
            <a:endParaRPr lang="en-US" baseline="0" dirty="0" smtClean="0"/>
          </a:p>
          <a:p>
            <a:r>
              <a:rPr lang="en-US" baseline="0" dirty="0" smtClean="0"/>
              <a:t>Y2 is where they combine.</a:t>
            </a:r>
          </a:p>
          <a:p>
            <a:endParaRPr lang="en-US" baseline="0" dirty="0" smtClean="0"/>
          </a:p>
          <a:p>
            <a:r>
              <a:rPr lang="en-US" baseline="0" dirty="0" smtClean="0"/>
              <a:t>I wonder if there’s enough of the Language Comprehension in EYFS / Y1?</a:t>
            </a:r>
          </a:p>
        </p:txBody>
      </p:sp>
      <p:sp>
        <p:nvSpPr>
          <p:cNvPr id="4" name="Slide Number Placeholder 3"/>
          <p:cNvSpPr>
            <a:spLocks noGrp="1"/>
          </p:cNvSpPr>
          <p:nvPr>
            <p:ph type="sldNum" sz="quarter" idx="10"/>
          </p:nvPr>
        </p:nvSpPr>
        <p:spPr/>
        <p:txBody>
          <a:bodyPr/>
          <a:lstStyle/>
          <a:p>
            <a:fld id="{6785A7B0-AD79-40E2-9BC9-308C837D63A9}" type="slidenum">
              <a:rPr lang="en-GB" smtClean="0"/>
              <a:t>3</a:t>
            </a:fld>
            <a:endParaRPr lang="en-GB"/>
          </a:p>
        </p:txBody>
      </p:sp>
    </p:spTree>
    <p:extLst>
      <p:ext uri="{BB962C8B-B14F-4D97-AF65-F5344CB8AC3E}">
        <p14:creationId xmlns:p14="http://schemas.microsoft.com/office/powerpoint/2010/main" val="87232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Four or five words per second</a:t>
            </a:r>
          </a:p>
          <a:p>
            <a:r>
              <a:rPr lang="en-GB" dirty="0" smtClean="0"/>
              <a:t>1/10 mistakes/difficult words is OK</a:t>
            </a:r>
          </a:p>
          <a:p>
            <a:r>
              <a:rPr lang="en-GB" dirty="0" smtClean="0"/>
              <a:t>Fast mapping is only going to happen with repeated exposure to words</a:t>
            </a:r>
          </a:p>
          <a:p>
            <a:endParaRPr lang="en-GB" dirty="0"/>
          </a:p>
        </p:txBody>
      </p:sp>
      <p:sp>
        <p:nvSpPr>
          <p:cNvPr id="4" name="Slide Number Placeholder 3"/>
          <p:cNvSpPr>
            <a:spLocks noGrp="1"/>
          </p:cNvSpPr>
          <p:nvPr>
            <p:ph type="sldNum" sz="quarter" idx="10"/>
          </p:nvPr>
        </p:nvSpPr>
        <p:spPr/>
        <p:txBody>
          <a:bodyPr/>
          <a:lstStyle/>
          <a:p>
            <a:fld id="{24B576AB-1871-4ACD-AC23-70D3D651AD01}" type="slidenum">
              <a:rPr lang="en-GB" smtClean="0"/>
              <a:t>23</a:t>
            </a:fld>
            <a:endParaRPr lang="en-GB"/>
          </a:p>
        </p:txBody>
      </p:sp>
    </p:spTree>
    <p:extLst>
      <p:ext uri="{BB962C8B-B14F-4D97-AF65-F5344CB8AC3E}">
        <p14:creationId xmlns:p14="http://schemas.microsoft.com/office/powerpoint/2010/main" val="107393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a:t>
            </a:r>
          </a:p>
          <a:p>
            <a:r>
              <a:rPr lang="en-US" dirty="0" smtClean="0"/>
              <a:t>What do these words have in common? They’re all simple words that children</a:t>
            </a:r>
            <a:r>
              <a:rPr lang="en-US" baseline="0" dirty="0" smtClean="0"/>
              <a:t> are likely to use, so this activity helps enrich their vocab and make their word choices more precise.</a:t>
            </a:r>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24</a:t>
            </a:fld>
            <a:endParaRPr lang="en-GB"/>
          </a:p>
        </p:txBody>
      </p:sp>
    </p:spTree>
    <p:extLst>
      <p:ext uri="{BB962C8B-B14F-4D97-AF65-F5344CB8AC3E}">
        <p14:creationId xmlns:p14="http://schemas.microsoft.com/office/powerpoint/2010/main" val="3745380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25</a:t>
            </a:fld>
            <a:endParaRPr lang="en-GB"/>
          </a:p>
        </p:txBody>
      </p:sp>
    </p:spTree>
    <p:extLst>
      <p:ext uri="{BB962C8B-B14F-4D97-AF65-F5344CB8AC3E}">
        <p14:creationId xmlns:p14="http://schemas.microsoft.com/office/powerpoint/2010/main" val="4176437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min</a:t>
            </a:r>
          </a:p>
          <a:p>
            <a:r>
              <a:rPr lang="en-US" baseline="0" dirty="0" smtClean="0"/>
              <a:t>Iceberg model = 1981 = 37 years old</a:t>
            </a:r>
          </a:p>
          <a:p>
            <a:r>
              <a:rPr lang="en-US" baseline="0" dirty="0" smtClean="0"/>
              <a:t>Word boundaries – we need to communicate with gaps between words</a:t>
            </a:r>
          </a:p>
        </p:txBody>
      </p:sp>
      <p:sp>
        <p:nvSpPr>
          <p:cNvPr id="4" name="Slide Number Placeholder 3"/>
          <p:cNvSpPr>
            <a:spLocks noGrp="1"/>
          </p:cNvSpPr>
          <p:nvPr>
            <p:ph type="sldNum" sz="quarter" idx="10"/>
          </p:nvPr>
        </p:nvSpPr>
        <p:spPr/>
        <p:txBody>
          <a:bodyPr/>
          <a:lstStyle/>
          <a:p>
            <a:fld id="{6785A7B0-AD79-40E2-9BC9-308C837D63A9}" type="slidenum">
              <a:rPr lang="en-GB" smtClean="0"/>
              <a:t>26</a:t>
            </a:fld>
            <a:endParaRPr lang="en-GB"/>
          </a:p>
        </p:txBody>
      </p:sp>
    </p:spTree>
    <p:extLst>
      <p:ext uri="{BB962C8B-B14F-4D97-AF65-F5344CB8AC3E}">
        <p14:creationId xmlns:p14="http://schemas.microsoft.com/office/powerpoint/2010/main" val="2839377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min - Vocabulary unlocks the rest of the curriculum</a:t>
            </a:r>
          </a:p>
        </p:txBody>
      </p:sp>
      <p:sp>
        <p:nvSpPr>
          <p:cNvPr id="4" name="Slide Number Placeholder 3"/>
          <p:cNvSpPr>
            <a:spLocks noGrp="1"/>
          </p:cNvSpPr>
          <p:nvPr>
            <p:ph type="sldNum" sz="quarter" idx="10"/>
          </p:nvPr>
        </p:nvSpPr>
        <p:spPr/>
        <p:txBody>
          <a:bodyPr/>
          <a:lstStyle/>
          <a:p>
            <a:fld id="{6785A7B0-AD79-40E2-9BC9-308C837D63A9}" type="slidenum">
              <a:rPr lang="en-GB" smtClean="0"/>
              <a:t>27</a:t>
            </a:fld>
            <a:endParaRPr lang="en-GB"/>
          </a:p>
        </p:txBody>
      </p:sp>
    </p:spTree>
    <p:extLst>
      <p:ext uri="{BB962C8B-B14F-4D97-AF65-F5344CB8AC3E}">
        <p14:creationId xmlns:p14="http://schemas.microsoft.com/office/powerpoint/2010/main" val="56520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 mins -</a:t>
            </a:r>
            <a:r>
              <a:rPr lang="en-US" b="1" baseline="0" dirty="0" smtClean="0"/>
              <a:t> </a:t>
            </a:r>
            <a:r>
              <a:rPr lang="en-US" b="1" dirty="0" smtClean="0"/>
              <a:t>Children with reading difficulties who are exposed to explicit vocabulary teaching benefit three times as much as those who were not. </a:t>
            </a:r>
            <a:endParaRPr lang="en-GB" b="1" dirty="0" smtClean="0"/>
          </a:p>
          <a:p>
            <a:r>
              <a:rPr lang="en-US" baseline="0" dirty="0" smtClean="0"/>
              <a:t>All children benefitted too.</a:t>
            </a:r>
          </a:p>
        </p:txBody>
      </p:sp>
      <p:sp>
        <p:nvSpPr>
          <p:cNvPr id="4" name="Slide Number Placeholder 3"/>
          <p:cNvSpPr>
            <a:spLocks noGrp="1"/>
          </p:cNvSpPr>
          <p:nvPr>
            <p:ph type="sldNum" sz="quarter" idx="10"/>
          </p:nvPr>
        </p:nvSpPr>
        <p:spPr/>
        <p:txBody>
          <a:bodyPr/>
          <a:lstStyle/>
          <a:p>
            <a:fld id="{6785A7B0-AD79-40E2-9BC9-308C837D63A9}" type="slidenum">
              <a:rPr lang="en-GB" smtClean="0"/>
              <a:t>28</a:t>
            </a:fld>
            <a:endParaRPr lang="en-GB"/>
          </a:p>
        </p:txBody>
      </p:sp>
    </p:spTree>
    <p:extLst>
      <p:ext uri="{BB962C8B-B14F-4D97-AF65-F5344CB8AC3E}">
        <p14:creationId xmlns:p14="http://schemas.microsoft.com/office/powerpoint/2010/main" val="2541736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29</a:t>
            </a:fld>
            <a:endParaRPr lang="en-GB"/>
          </a:p>
        </p:txBody>
      </p:sp>
    </p:spTree>
    <p:extLst>
      <p:ext uri="{BB962C8B-B14F-4D97-AF65-F5344CB8AC3E}">
        <p14:creationId xmlns:p14="http://schemas.microsoft.com/office/powerpoint/2010/main" val="3443748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dirty="0"/>
              <a:t>Ask children to think of examples to answer questions involving the vocabulary you’re focusing on. This helps to narrow the definition in their mind, as well as giving opportunities for contextualising their understanding of the word.</a:t>
            </a:r>
          </a:p>
        </p:txBody>
      </p:sp>
      <p:sp>
        <p:nvSpPr>
          <p:cNvPr id="4" name="Slide Number Placeholder 3"/>
          <p:cNvSpPr>
            <a:spLocks noGrp="1"/>
          </p:cNvSpPr>
          <p:nvPr>
            <p:ph type="sldNum" sz="quarter" idx="10"/>
          </p:nvPr>
        </p:nvSpPr>
        <p:spPr/>
        <p:txBody>
          <a:bodyPr/>
          <a:lstStyle/>
          <a:p>
            <a:fld id="{B11F6E16-2F01-4AC3-8CD1-E8F292258BA1}" type="slidenum">
              <a:rPr lang="en-GB" smtClean="0"/>
              <a:t>30</a:t>
            </a:fld>
            <a:endParaRPr lang="en-GB"/>
          </a:p>
        </p:txBody>
      </p:sp>
    </p:spTree>
    <p:extLst>
      <p:ext uri="{BB962C8B-B14F-4D97-AF65-F5344CB8AC3E}">
        <p14:creationId xmlns:p14="http://schemas.microsoft.com/office/powerpoint/2010/main" val="3673234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31</a:t>
            </a:fld>
            <a:endParaRPr lang="en-GB"/>
          </a:p>
        </p:txBody>
      </p:sp>
    </p:spTree>
    <p:extLst>
      <p:ext uri="{BB962C8B-B14F-4D97-AF65-F5344CB8AC3E}">
        <p14:creationId xmlns:p14="http://schemas.microsoft.com/office/powerpoint/2010/main" val="59554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2min -</a:t>
            </a:r>
          </a:p>
        </p:txBody>
      </p:sp>
      <p:sp>
        <p:nvSpPr>
          <p:cNvPr id="4" name="Slide Number Placeholder 3"/>
          <p:cNvSpPr>
            <a:spLocks noGrp="1"/>
          </p:cNvSpPr>
          <p:nvPr>
            <p:ph type="sldNum" sz="quarter" idx="10"/>
          </p:nvPr>
        </p:nvSpPr>
        <p:spPr/>
        <p:txBody>
          <a:bodyPr/>
          <a:lstStyle/>
          <a:p>
            <a:fld id="{6785A7B0-AD79-40E2-9BC9-308C837D63A9}" type="slidenum">
              <a:rPr lang="en-GB" smtClean="0"/>
              <a:t>32</a:t>
            </a:fld>
            <a:endParaRPr lang="en-GB"/>
          </a:p>
        </p:txBody>
      </p:sp>
    </p:spTree>
    <p:extLst>
      <p:ext uri="{BB962C8B-B14F-4D97-AF65-F5344CB8AC3E}">
        <p14:creationId xmlns:p14="http://schemas.microsoft.com/office/powerpoint/2010/main" val="396677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PARTICIPATION 2 mins</a:t>
            </a:r>
          </a:p>
          <a:p>
            <a:r>
              <a:rPr lang="en-US" dirty="0" smtClean="0"/>
              <a:t>We’re surrounded by words from the moment we’re born: heard, spoken,</a:t>
            </a:r>
            <a:r>
              <a:rPr lang="en-US" baseline="0" dirty="0" smtClean="0"/>
              <a:t> used and received.</a:t>
            </a:r>
          </a:p>
          <a:p>
            <a:r>
              <a:rPr lang="en-US" dirty="0" smtClean="0"/>
              <a:t>The English language has</a:t>
            </a:r>
            <a:r>
              <a:rPr lang="en-US" baseline="0" dirty="0" smtClean="0"/>
              <a:t> well over a million words – we can’t know them all, </a:t>
            </a:r>
            <a:r>
              <a:rPr lang="en-US" dirty="0" smtClean="0"/>
              <a:t>and neither can the children in our classes, but we can help them develop the ‘word-hoard’ of 50,000+ words needed to succeed in school and the wider world.</a:t>
            </a:r>
            <a:endParaRPr lang="en-GB" dirty="0" smtClean="0"/>
          </a:p>
          <a:p>
            <a:endParaRPr lang="en-US" baseline="0"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4</a:t>
            </a:fld>
            <a:endParaRPr lang="en-GB"/>
          </a:p>
        </p:txBody>
      </p:sp>
    </p:spTree>
    <p:extLst>
      <p:ext uri="{BB962C8B-B14F-4D97-AF65-F5344CB8AC3E}">
        <p14:creationId xmlns:p14="http://schemas.microsoft.com/office/powerpoint/2010/main" val="262291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1min</a:t>
            </a:r>
          </a:p>
          <a:p>
            <a:r>
              <a:rPr lang="en-US" smtClean="0"/>
              <a:t>DON’T JUST ASK THEM!</a:t>
            </a:r>
            <a:endParaRPr lang="en-GB" dirty="0"/>
          </a:p>
        </p:txBody>
      </p:sp>
      <p:sp>
        <p:nvSpPr>
          <p:cNvPr id="4" name="Slide Number Placeholder 3"/>
          <p:cNvSpPr>
            <a:spLocks noGrp="1"/>
          </p:cNvSpPr>
          <p:nvPr>
            <p:ph type="sldNum" sz="quarter" idx="10"/>
          </p:nvPr>
        </p:nvSpPr>
        <p:spPr/>
        <p:txBody>
          <a:bodyPr/>
          <a:lstStyle/>
          <a:p>
            <a:fld id="{6785A7B0-AD79-40E2-9BC9-308C837D63A9}" type="slidenum">
              <a:rPr lang="en-GB" smtClean="0"/>
              <a:t>33</a:t>
            </a:fld>
            <a:endParaRPr lang="en-GB"/>
          </a:p>
        </p:txBody>
      </p:sp>
    </p:spTree>
    <p:extLst>
      <p:ext uri="{BB962C8B-B14F-4D97-AF65-F5344CB8AC3E}">
        <p14:creationId xmlns:p14="http://schemas.microsoft.com/office/powerpoint/2010/main" val="842011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1min </a:t>
            </a:r>
          </a:p>
          <a:p>
            <a:r>
              <a:rPr lang="en-US" dirty="0" smtClean="0"/>
              <a:t>Tier 1: happy, go, find, talk, massive,</a:t>
            </a:r>
            <a:r>
              <a:rPr lang="en-US" baseline="0" dirty="0" smtClean="0"/>
              <a:t> wobble</a:t>
            </a:r>
            <a:endParaRPr lang="en-US" dirty="0" smtClean="0"/>
          </a:p>
          <a:p>
            <a:r>
              <a:rPr lang="en-US" dirty="0" smtClean="0"/>
              <a:t>Tier 2: receive</a:t>
            </a:r>
            <a:r>
              <a:rPr lang="en-US" baseline="0" dirty="0" smtClean="0"/>
              <a:t>, entertainment, cautiously, revelation, contradict</a:t>
            </a:r>
          </a:p>
          <a:p>
            <a:r>
              <a:rPr lang="en-US" baseline="0" dirty="0" smtClean="0"/>
              <a:t>Tier 3: estuary, reign, conquest, tone, axel</a:t>
            </a:r>
          </a:p>
          <a:p>
            <a:endParaRPr lang="en-US" baseline="0" dirty="0" smtClean="0"/>
          </a:p>
          <a:p>
            <a:r>
              <a:rPr lang="en-US" baseline="0" dirty="0" smtClean="0"/>
              <a:t>Tier 4: soporific, ineffable (too great to be expressed with words)</a:t>
            </a:r>
          </a:p>
          <a:p>
            <a:endParaRPr lang="en-US" baseline="0" dirty="0" smtClean="0"/>
          </a:p>
          <a:p>
            <a:r>
              <a:rPr lang="en-US" baseline="0" dirty="0" smtClean="0"/>
              <a:t>Sort words : - 5mins + 3 mins</a:t>
            </a:r>
          </a:p>
          <a:p>
            <a:r>
              <a:rPr lang="en-US" b="1" baseline="0" dirty="0" smtClean="0"/>
              <a:t>Three to ten words per section or chapter, depending on the children.</a:t>
            </a:r>
          </a:p>
          <a:p>
            <a:endParaRPr lang="en-US" b="1" baseline="0" dirty="0" smtClean="0"/>
          </a:p>
          <a:p>
            <a:r>
              <a:rPr lang="en-US" b="1" dirty="0" smtClean="0"/>
              <a:t>Sorting</a:t>
            </a:r>
            <a:r>
              <a:rPr lang="en-US" b="1" baseline="0" dirty="0" smtClean="0"/>
              <a:t> activity – which words are tier 1, 2, 3, 4.</a:t>
            </a:r>
            <a:endParaRPr lang="en-GB" b="1" dirty="0"/>
          </a:p>
        </p:txBody>
      </p:sp>
      <p:sp>
        <p:nvSpPr>
          <p:cNvPr id="4" name="Slide Number Placeholder 3"/>
          <p:cNvSpPr>
            <a:spLocks noGrp="1"/>
          </p:cNvSpPr>
          <p:nvPr>
            <p:ph type="sldNum" sz="quarter" idx="10"/>
          </p:nvPr>
        </p:nvSpPr>
        <p:spPr/>
        <p:txBody>
          <a:bodyPr/>
          <a:lstStyle/>
          <a:p>
            <a:fld id="{6785A7B0-AD79-40E2-9BC9-308C837D63A9}" type="slidenum">
              <a:rPr lang="en-GB" smtClean="0"/>
              <a:t>34</a:t>
            </a:fld>
            <a:endParaRPr lang="en-GB"/>
          </a:p>
        </p:txBody>
      </p:sp>
    </p:spTree>
    <p:extLst>
      <p:ext uri="{BB962C8B-B14F-4D97-AF65-F5344CB8AC3E}">
        <p14:creationId xmlns:p14="http://schemas.microsoft.com/office/powerpoint/2010/main" val="2131320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1min</a:t>
            </a:r>
            <a:endParaRPr lang="en-GB" b="1" dirty="0"/>
          </a:p>
        </p:txBody>
      </p:sp>
      <p:sp>
        <p:nvSpPr>
          <p:cNvPr id="4" name="Slide Number Placeholder 3"/>
          <p:cNvSpPr>
            <a:spLocks noGrp="1"/>
          </p:cNvSpPr>
          <p:nvPr>
            <p:ph type="sldNum" sz="quarter" idx="10"/>
          </p:nvPr>
        </p:nvSpPr>
        <p:spPr/>
        <p:txBody>
          <a:bodyPr/>
          <a:lstStyle/>
          <a:p>
            <a:fld id="{6785A7B0-AD79-40E2-9BC9-308C837D63A9}" type="slidenum">
              <a:rPr lang="en-GB" smtClean="0"/>
              <a:t>35</a:t>
            </a:fld>
            <a:endParaRPr lang="en-GB"/>
          </a:p>
        </p:txBody>
      </p:sp>
    </p:spTree>
    <p:extLst>
      <p:ext uri="{BB962C8B-B14F-4D97-AF65-F5344CB8AC3E}">
        <p14:creationId xmlns:p14="http://schemas.microsoft.com/office/powerpoint/2010/main" val="208963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Oxford Language Report</a:t>
            </a:r>
          </a:p>
          <a:p>
            <a:endParaRPr lang="en-US" dirty="0" smtClean="0"/>
          </a:p>
          <a:p>
            <a:r>
              <a:rPr lang="en-US" baseline="0" dirty="0" smtClean="0"/>
              <a:t>10 mins for first including time</a:t>
            </a:r>
            <a:r>
              <a:rPr lang="en-US" dirty="0" smtClean="0"/>
              <a:t> to discuss </a:t>
            </a:r>
            <a:r>
              <a:rPr lang="en-US" b="1" dirty="0" smtClean="0"/>
              <a:t>examples on sheet – ACTIVITY!</a:t>
            </a:r>
          </a:p>
          <a:p>
            <a:endParaRPr lang="en-US" dirty="0" smtClean="0"/>
          </a:p>
          <a:p>
            <a:r>
              <a:rPr lang="en-US" dirty="0" smtClean="0"/>
              <a:t>5 mins to discuss and share ideas.</a:t>
            </a:r>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36</a:t>
            </a:fld>
            <a:endParaRPr lang="en-GB"/>
          </a:p>
        </p:txBody>
      </p:sp>
    </p:spTree>
    <p:extLst>
      <p:ext uri="{BB962C8B-B14F-4D97-AF65-F5344CB8AC3E}">
        <p14:creationId xmlns:p14="http://schemas.microsoft.com/office/powerpoint/2010/main" val="605042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Plan for plenty of shared reading with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Rich literary language draws attention to itself, so the texts read aloud need to be stretching, with vocabulary ideally</a:t>
            </a:r>
            <a:r>
              <a:rPr lang="en-US" baseline="0" dirty="0" smtClean="0"/>
              <a:t> </a:t>
            </a:r>
            <a:r>
              <a:rPr lang="en-US" dirty="0" smtClean="0"/>
              <a:t>pre-taught</a:t>
            </a:r>
            <a:r>
              <a:rPr lang="en-US" baseline="0" dirty="0" smtClean="0"/>
              <a:t> through </a:t>
            </a:r>
            <a:r>
              <a:rPr lang="en-US" dirty="0" smtClean="0"/>
              <a:t>discussions and explorations of word meanings and their use. </a:t>
            </a:r>
          </a:p>
          <a:p>
            <a:r>
              <a:rPr lang="en-US" dirty="0" smtClean="0"/>
              <a:t>(supported or at their leisure) will aid understanding and retention of vocabulary.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37</a:t>
            </a:fld>
            <a:endParaRPr lang="en-GB"/>
          </a:p>
        </p:txBody>
      </p:sp>
    </p:spTree>
    <p:extLst>
      <p:ext uri="{BB962C8B-B14F-4D97-AF65-F5344CB8AC3E}">
        <p14:creationId xmlns:p14="http://schemas.microsoft.com/office/powerpoint/2010/main" val="2551566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Plan the vocabulary to teach</a:t>
            </a:r>
          </a:p>
          <a:p>
            <a:pPr marL="0" indent="0">
              <a:buNone/>
            </a:pPr>
            <a:r>
              <a:rPr lang="en-US" dirty="0" smtClean="0"/>
              <a:t>When planning a science or history topic, make a list of vocab </a:t>
            </a:r>
          </a:p>
          <a:p>
            <a:pPr marL="0" indent="0">
              <a:buNone/>
            </a:pPr>
            <a:r>
              <a:rPr lang="en-US" dirty="0" smtClean="0"/>
              <a:t>Share pictures for as many of the words as possible, or have children draw them. </a:t>
            </a:r>
            <a:endParaRPr lang="en-GB"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39</a:t>
            </a:fld>
            <a:endParaRPr lang="en-GB"/>
          </a:p>
        </p:txBody>
      </p:sp>
    </p:spTree>
    <p:extLst>
      <p:ext uri="{BB962C8B-B14F-4D97-AF65-F5344CB8AC3E}">
        <p14:creationId xmlns:p14="http://schemas.microsoft.com/office/powerpoint/2010/main" val="2267220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ask children to explain</a:t>
            </a:r>
            <a:r>
              <a:rPr lang="en-US" baseline="0" dirty="0" smtClean="0"/>
              <a:t> their associations verbally or non-verbally.</a:t>
            </a:r>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40</a:t>
            </a:fld>
            <a:endParaRPr lang="en-GB"/>
          </a:p>
        </p:txBody>
      </p:sp>
    </p:spTree>
    <p:extLst>
      <p:ext uri="{BB962C8B-B14F-4D97-AF65-F5344CB8AC3E}">
        <p14:creationId xmlns:p14="http://schemas.microsoft.com/office/powerpoint/2010/main" val="4167210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smtClean="0"/>
              <a:t>Give children two sets of three words for them to find associations between. This might be nouns, adjectives, verbs or a mixture of all three. Discuss their reasons for making associations.</a:t>
            </a:r>
          </a:p>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41</a:t>
            </a:fld>
            <a:endParaRPr lang="en-GB"/>
          </a:p>
        </p:txBody>
      </p:sp>
    </p:spTree>
    <p:extLst>
      <p:ext uri="{BB962C8B-B14F-4D97-AF65-F5344CB8AC3E}">
        <p14:creationId xmlns:p14="http://schemas.microsoft.com/office/powerpoint/2010/main" val="3207444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Get it wrong</a:t>
            </a:r>
          </a:p>
          <a:p>
            <a:r>
              <a:rPr lang="en-US" dirty="0" smtClean="0"/>
              <a:t>Show children a sentence or sentences with incorrectly chosen words and ask them to make a better choice. This helps teach children precise use of language, clarifies the definition of words and their accurate use.</a:t>
            </a:r>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42</a:t>
            </a:fld>
            <a:endParaRPr lang="en-GB"/>
          </a:p>
        </p:txBody>
      </p:sp>
    </p:spTree>
    <p:extLst>
      <p:ext uri="{BB962C8B-B14F-4D97-AF65-F5344CB8AC3E}">
        <p14:creationId xmlns:p14="http://schemas.microsoft.com/office/powerpoint/2010/main" val="18005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am I thinking of?</a:t>
            </a:r>
          </a:p>
          <a:p>
            <a:r>
              <a:rPr lang="en-US" dirty="0" smtClean="0"/>
              <a:t>Describe an animal, person, object or anything, using a rich variety of language. For example: “It’s lives on land. It has sharp teeth. It is very big. It is loving and protective of it’s cubs.”</a:t>
            </a:r>
          </a:p>
        </p:txBody>
      </p:sp>
      <p:sp>
        <p:nvSpPr>
          <p:cNvPr id="4" name="Slide Number Placeholder 3"/>
          <p:cNvSpPr>
            <a:spLocks noGrp="1"/>
          </p:cNvSpPr>
          <p:nvPr>
            <p:ph type="sldNum" sz="quarter" idx="10"/>
          </p:nvPr>
        </p:nvSpPr>
        <p:spPr/>
        <p:txBody>
          <a:bodyPr/>
          <a:lstStyle/>
          <a:p>
            <a:fld id="{B11F6E16-2F01-4AC3-8CD1-E8F292258BA1}" type="slidenum">
              <a:rPr lang="en-GB" smtClean="0"/>
              <a:t>5</a:t>
            </a:fld>
            <a:endParaRPr lang="en-GB"/>
          </a:p>
        </p:txBody>
      </p:sp>
    </p:spTree>
    <p:extLst>
      <p:ext uri="{BB962C8B-B14F-4D97-AF65-F5344CB8AC3E}">
        <p14:creationId xmlns:p14="http://schemas.microsoft.com/office/powerpoint/2010/main" val="176943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Applause </a:t>
            </a:r>
            <a:r>
              <a:rPr lang="en-US" b="1" dirty="0" err="1" smtClean="0"/>
              <a:t>applause</a:t>
            </a:r>
            <a:endParaRPr lang="en-US" b="1" dirty="0" smtClean="0"/>
          </a:p>
          <a:p>
            <a:r>
              <a:rPr lang="en-US" dirty="0" smtClean="0"/>
              <a:t>Give children three words and ask them which they would rather be described as (or rather do) and clap more or less or not at all when one is pointed at to show their enthusiasm for the word choice. Discuss why.</a:t>
            </a:r>
          </a:p>
        </p:txBody>
      </p:sp>
      <p:sp>
        <p:nvSpPr>
          <p:cNvPr id="4" name="Slide Number Placeholder 3"/>
          <p:cNvSpPr>
            <a:spLocks noGrp="1"/>
          </p:cNvSpPr>
          <p:nvPr>
            <p:ph type="sldNum" sz="quarter" idx="10"/>
          </p:nvPr>
        </p:nvSpPr>
        <p:spPr/>
        <p:txBody>
          <a:bodyPr/>
          <a:lstStyle/>
          <a:p>
            <a:fld id="{B11F6E16-2F01-4AC3-8CD1-E8F292258BA1}" type="slidenum">
              <a:rPr lang="en-GB" smtClean="0"/>
              <a:t>6</a:t>
            </a:fld>
            <a:endParaRPr lang="en-GB"/>
          </a:p>
        </p:txBody>
      </p:sp>
    </p:spTree>
    <p:extLst>
      <p:ext uri="{BB962C8B-B14F-4D97-AF65-F5344CB8AC3E}">
        <p14:creationId xmlns:p14="http://schemas.microsoft.com/office/powerpoint/2010/main" val="16894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3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Elaborate on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Does this match your experience of children in your classes?</a:t>
            </a:r>
          </a:p>
          <a:p>
            <a:endParaRPr lang="en-US" baseline="0"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7</a:t>
            </a:fld>
            <a:endParaRPr lang="en-GB"/>
          </a:p>
        </p:txBody>
      </p:sp>
    </p:spTree>
    <p:extLst>
      <p:ext uri="{BB962C8B-B14F-4D97-AF65-F5344CB8AC3E}">
        <p14:creationId xmlns:p14="http://schemas.microsoft.com/office/powerpoint/2010/main" val="153890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Achievement in </a:t>
            </a:r>
            <a:r>
              <a:rPr lang="en-US" b="1" dirty="0" smtClean="0"/>
              <a:t>A*-C in </a:t>
            </a:r>
            <a:r>
              <a:rPr lang="en-US" b="1" dirty="0" err="1" smtClean="0"/>
              <a:t>Maths</a:t>
            </a:r>
            <a:r>
              <a:rPr lang="en-US" b="1" dirty="0" smtClean="0"/>
              <a:t>, English Language and English Literature. </a:t>
            </a:r>
          </a:p>
          <a:p>
            <a:pPr marL="0" indent="0" algn="r">
              <a:buNone/>
            </a:pPr>
            <a:r>
              <a:rPr lang="en-US" dirty="0" smtClean="0"/>
              <a:t>Vocabulary skills at age 13 strongly predict both </a:t>
            </a:r>
            <a:r>
              <a:rPr lang="en-US" dirty="0" err="1" smtClean="0"/>
              <a:t>Maths</a:t>
            </a:r>
            <a:r>
              <a:rPr lang="en-US" dirty="0" smtClean="0"/>
              <a:t> and English Literature GCSE results more strongly than socio-economic background. – </a:t>
            </a:r>
            <a:r>
              <a:rPr lang="en-US" i="1" dirty="0" smtClean="0"/>
              <a:t>Spencer, Clegg, Stackhouse and Rush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Vocab</a:t>
            </a:r>
            <a:r>
              <a:rPr lang="en-US" b="0" baseline="0" dirty="0" smtClean="0"/>
              <a:t> is linked to postcode, parental wealth and parental qualification level. </a:t>
            </a:r>
            <a:r>
              <a:rPr lang="en-US" i="1" dirty="0" smtClean="0"/>
              <a:t>Spencer, Clegg, Stackhouse and Rush (2012)</a:t>
            </a:r>
            <a:endParaRPr lang="en-US" b="0" dirty="0" smtClean="0"/>
          </a:p>
        </p:txBody>
      </p:sp>
      <p:sp>
        <p:nvSpPr>
          <p:cNvPr id="4" name="Slide Number Placeholder 3"/>
          <p:cNvSpPr>
            <a:spLocks noGrp="1"/>
          </p:cNvSpPr>
          <p:nvPr>
            <p:ph type="sldNum" sz="quarter" idx="10"/>
          </p:nvPr>
        </p:nvSpPr>
        <p:spPr/>
        <p:txBody>
          <a:bodyPr/>
          <a:lstStyle/>
          <a:p>
            <a:fld id="{6785A7B0-AD79-40E2-9BC9-308C837D63A9}" type="slidenum">
              <a:rPr lang="en-GB" smtClean="0"/>
              <a:t>8</a:t>
            </a:fld>
            <a:endParaRPr lang="en-GB"/>
          </a:p>
        </p:txBody>
      </p:sp>
    </p:spTree>
    <p:extLst>
      <p:ext uri="{BB962C8B-B14F-4D97-AF65-F5344CB8AC3E}">
        <p14:creationId xmlns:p14="http://schemas.microsoft.com/office/powerpoint/2010/main" val="378370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F6E16-2F01-4AC3-8CD1-E8F292258BA1}" type="slidenum">
              <a:rPr lang="en-GB" smtClean="0"/>
              <a:t>9</a:t>
            </a:fld>
            <a:endParaRPr lang="en-GB"/>
          </a:p>
        </p:txBody>
      </p:sp>
    </p:spTree>
    <p:extLst>
      <p:ext uri="{BB962C8B-B14F-4D97-AF65-F5344CB8AC3E}">
        <p14:creationId xmlns:p14="http://schemas.microsoft.com/office/powerpoint/2010/main" val="383358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5min</a:t>
            </a:r>
            <a:endParaRPr lang="en-GB" dirty="0"/>
          </a:p>
        </p:txBody>
      </p:sp>
      <p:sp>
        <p:nvSpPr>
          <p:cNvPr id="4" name="Slide Number Placeholder 3"/>
          <p:cNvSpPr>
            <a:spLocks noGrp="1"/>
          </p:cNvSpPr>
          <p:nvPr>
            <p:ph type="sldNum" sz="quarter" idx="10"/>
          </p:nvPr>
        </p:nvSpPr>
        <p:spPr/>
        <p:txBody>
          <a:bodyPr/>
          <a:lstStyle/>
          <a:p>
            <a:fld id="{6785A7B0-AD79-40E2-9BC9-308C837D63A9}" type="slidenum">
              <a:rPr lang="en-GB" smtClean="0"/>
              <a:t>10</a:t>
            </a:fld>
            <a:endParaRPr lang="en-GB"/>
          </a:p>
        </p:txBody>
      </p:sp>
    </p:spTree>
    <p:extLst>
      <p:ext uri="{BB962C8B-B14F-4D97-AF65-F5344CB8AC3E}">
        <p14:creationId xmlns:p14="http://schemas.microsoft.com/office/powerpoint/2010/main" val="207787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A7B92C-7DEA-453D-A4CE-156B76649D76}" type="datetimeFigureOut">
              <a:rPr lang="en-GB" smtClean="0"/>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265649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7B92C-7DEA-453D-A4CE-156B76649D76}" type="datetimeFigureOut">
              <a:rPr lang="en-GB" smtClean="0"/>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328698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7B92C-7DEA-453D-A4CE-156B76649D76}" type="datetimeFigureOut">
              <a:rPr lang="en-GB" smtClean="0"/>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147769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7B92C-7DEA-453D-A4CE-156B76649D76}" type="datetimeFigureOut">
              <a:rPr lang="en-GB" smtClean="0"/>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301032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7B92C-7DEA-453D-A4CE-156B76649D76}" type="datetimeFigureOut">
              <a:rPr lang="en-GB" smtClean="0"/>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168996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A7B92C-7DEA-453D-A4CE-156B76649D76}" type="datetimeFigureOut">
              <a:rPr lang="en-GB" smtClean="0"/>
              <a:t>23/10/2019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375015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A7B92C-7DEA-453D-A4CE-156B76649D76}" type="datetimeFigureOut">
              <a:rPr lang="en-GB" smtClean="0"/>
              <a:t>23/10/2019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209161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A7B92C-7DEA-453D-A4CE-156B76649D76}" type="datetimeFigureOut">
              <a:rPr lang="en-GB" smtClean="0"/>
              <a:t>23/10/2019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378733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7B92C-7DEA-453D-A4CE-156B76649D76}" type="datetimeFigureOut">
              <a:rPr lang="en-GB" smtClean="0"/>
              <a:t>23/10/2019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68816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7B92C-7DEA-453D-A4CE-156B76649D76}" type="datetimeFigureOut">
              <a:rPr lang="en-GB" smtClean="0"/>
              <a:t>23/10/2019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1953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7B92C-7DEA-453D-A4CE-156B76649D76}" type="datetimeFigureOut">
              <a:rPr lang="en-GB" smtClean="0"/>
              <a:t>23/10/2019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2A211-2E65-4690-BB1C-04255EE85B30}" type="slidenum">
              <a:rPr lang="en-GB" smtClean="0"/>
              <a:t>‹#›</a:t>
            </a:fld>
            <a:endParaRPr lang="en-GB"/>
          </a:p>
        </p:txBody>
      </p:sp>
    </p:spTree>
    <p:extLst>
      <p:ext uri="{BB962C8B-B14F-4D97-AF65-F5344CB8AC3E}">
        <p14:creationId xmlns:p14="http://schemas.microsoft.com/office/powerpoint/2010/main" val="379073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C66"/>
            </a:gs>
            <a:gs pos="74000">
              <a:srgbClr val="FFFF00"/>
            </a:gs>
            <a:gs pos="83000">
              <a:srgbClr val="FFFF00"/>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7B92C-7DEA-453D-A4CE-156B76649D76}" type="datetimeFigureOut">
              <a:rPr lang="en-GB" smtClean="0"/>
              <a:t>23/10/2019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2A211-2E65-4690-BB1C-04255EE85B30}" type="slidenum">
              <a:rPr lang="en-GB" smtClean="0"/>
              <a:t>‹#›</a:t>
            </a:fld>
            <a:endParaRPr lang="en-GB"/>
          </a:p>
        </p:txBody>
      </p:sp>
    </p:spTree>
    <p:extLst>
      <p:ext uri="{BB962C8B-B14F-4D97-AF65-F5344CB8AC3E}">
        <p14:creationId xmlns:p14="http://schemas.microsoft.com/office/powerpoint/2010/main" val="217481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300" y="2243137"/>
            <a:ext cx="9711397" cy="979317"/>
          </a:xfrm>
        </p:spPr>
        <p:txBody>
          <a:bodyPr>
            <a:normAutofit/>
          </a:bodyPr>
          <a:lstStyle/>
          <a:p>
            <a:r>
              <a:rPr lang="en-GB" b="1" dirty="0" smtClean="0">
                <a:latin typeface="Arial" panose="020B0604020202020204" pitchFamily="34" charset="0"/>
                <a:cs typeface="Arial" panose="020B0604020202020204" pitchFamily="34" charset="0"/>
              </a:rPr>
              <a:t>Vocabulary</a:t>
            </a:r>
            <a:endParaRPr lang="en-GB" dirty="0">
              <a:latin typeface="Arial" panose="020B0604020202020204" pitchFamily="34" charset="0"/>
              <a:cs typeface="Arial" panose="020B0604020202020204" pitchFamily="34" charset="0"/>
            </a:endParaRPr>
          </a:p>
        </p:txBody>
      </p:sp>
      <p:pic>
        <p:nvPicPr>
          <p:cNvPr id="5" name="Shape 103" descr="Noctua Logo 16.png"/>
          <p:cNvPicPr>
            <a:picLocks noChangeAspect="1"/>
          </p:cNvPicPr>
          <p:nvPr/>
        </p:nvPicPr>
        <p:blipFill>
          <a:blip r:embed="rId2"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4241308" y="4005459"/>
            <a:ext cx="3709383" cy="1107831"/>
          </a:xfrm>
          <a:prstGeom prst="rect">
            <a:avLst/>
          </a:prstGeom>
          <a:solidFill>
            <a:schemeClr val="bg1"/>
          </a:solidFill>
          <a:ln>
            <a:noFill/>
          </a:ln>
        </p:spPr>
      </p:pic>
    </p:spTree>
    <p:extLst>
      <p:ext uri="{BB962C8B-B14F-4D97-AF65-F5344CB8AC3E}">
        <p14:creationId xmlns:p14="http://schemas.microsoft.com/office/powerpoint/2010/main" val="4110599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Word families</a:t>
            </a:r>
            <a:endParaRPr lang="en-GB" b="1" dirty="0"/>
          </a:p>
        </p:txBody>
      </p:sp>
      <p:sp>
        <p:nvSpPr>
          <p:cNvPr id="3" name="TextBox 2"/>
          <p:cNvSpPr txBox="1"/>
          <p:nvPr/>
        </p:nvSpPr>
        <p:spPr>
          <a:xfrm>
            <a:off x="1867758" y="1989120"/>
            <a:ext cx="1125629" cy="707886"/>
          </a:xfrm>
          <a:prstGeom prst="rect">
            <a:avLst/>
          </a:prstGeom>
          <a:noFill/>
        </p:spPr>
        <p:txBody>
          <a:bodyPr wrap="none" rtlCol="0">
            <a:spAutoFit/>
          </a:bodyPr>
          <a:lstStyle/>
          <a:p>
            <a:r>
              <a:rPr lang="en-US" sz="4000" dirty="0" smtClean="0"/>
              <a:t>play</a:t>
            </a:r>
            <a:endParaRPr lang="en-GB" sz="4000" dirty="0"/>
          </a:p>
        </p:txBody>
      </p:sp>
      <p:sp>
        <p:nvSpPr>
          <p:cNvPr id="5" name="TextBox 4"/>
          <p:cNvSpPr txBox="1"/>
          <p:nvPr/>
        </p:nvSpPr>
        <p:spPr>
          <a:xfrm>
            <a:off x="2596405" y="3742442"/>
            <a:ext cx="1382110" cy="707886"/>
          </a:xfrm>
          <a:prstGeom prst="rect">
            <a:avLst/>
          </a:prstGeom>
          <a:noFill/>
        </p:spPr>
        <p:txBody>
          <a:bodyPr wrap="none" rtlCol="0">
            <a:spAutoFit/>
          </a:bodyPr>
          <a:lstStyle/>
          <a:p>
            <a:r>
              <a:rPr lang="en-US" sz="4000" dirty="0" smtClean="0"/>
              <a:t>plays</a:t>
            </a:r>
            <a:endParaRPr lang="en-GB" sz="4000" dirty="0"/>
          </a:p>
        </p:txBody>
      </p:sp>
      <p:sp>
        <p:nvSpPr>
          <p:cNvPr id="6" name="TextBox 5"/>
          <p:cNvSpPr txBox="1"/>
          <p:nvPr/>
        </p:nvSpPr>
        <p:spPr>
          <a:xfrm>
            <a:off x="3670145" y="2071849"/>
            <a:ext cx="1582484" cy="707886"/>
          </a:xfrm>
          <a:prstGeom prst="rect">
            <a:avLst/>
          </a:prstGeom>
          <a:noFill/>
        </p:spPr>
        <p:txBody>
          <a:bodyPr wrap="none" rtlCol="0">
            <a:spAutoFit/>
          </a:bodyPr>
          <a:lstStyle/>
          <a:p>
            <a:r>
              <a:rPr lang="en-US" sz="4000" dirty="0" smtClean="0"/>
              <a:t>player</a:t>
            </a:r>
            <a:endParaRPr lang="en-GB" sz="4000" dirty="0"/>
          </a:p>
        </p:txBody>
      </p:sp>
      <p:sp>
        <p:nvSpPr>
          <p:cNvPr id="7" name="TextBox 6"/>
          <p:cNvSpPr txBox="1"/>
          <p:nvPr/>
        </p:nvSpPr>
        <p:spPr>
          <a:xfrm>
            <a:off x="8250233" y="3622653"/>
            <a:ext cx="2095445" cy="707886"/>
          </a:xfrm>
          <a:prstGeom prst="rect">
            <a:avLst/>
          </a:prstGeom>
          <a:noFill/>
        </p:spPr>
        <p:txBody>
          <a:bodyPr wrap="none" rtlCol="0">
            <a:spAutoFit/>
          </a:bodyPr>
          <a:lstStyle/>
          <a:p>
            <a:r>
              <a:rPr lang="en-US" sz="4000" dirty="0" smtClean="0"/>
              <a:t>playable</a:t>
            </a:r>
            <a:endParaRPr lang="en-GB" sz="4000" dirty="0"/>
          </a:p>
        </p:txBody>
      </p:sp>
      <p:sp>
        <p:nvSpPr>
          <p:cNvPr id="8" name="TextBox 7"/>
          <p:cNvSpPr txBox="1"/>
          <p:nvPr/>
        </p:nvSpPr>
        <p:spPr>
          <a:xfrm>
            <a:off x="9135512" y="2876774"/>
            <a:ext cx="1582484" cy="707886"/>
          </a:xfrm>
          <a:prstGeom prst="rect">
            <a:avLst/>
          </a:prstGeom>
          <a:noFill/>
        </p:spPr>
        <p:txBody>
          <a:bodyPr wrap="none" rtlCol="0">
            <a:spAutoFit/>
          </a:bodyPr>
          <a:lstStyle/>
          <a:p>
            <a:r>
              <a:rPr lang="en-US" sz="4000" dirty="0" smtClean="0"/>
              <a:t>replay</a:t>
            </a:r>
            <a:endParaRPr lang="en-GB" sz="4000" dirty="0"/>
          </a:p>
        </p:txBody>
      </p:sp>
      <p:sp>
        <p:nvSpPr>
          <p:cNvPr id="9" name="TextBox 8"/>
          <p:cNvSpPr txBox="1"/>
          <p:nvPr/>
        </p:nvSpPr>
        <p:spPr>
          <a:xfrm>
            <a:off x="5647318" y="4652498"/>
            <a:ext cx="1810111" cy="707886"/>
          </a:xfrm>
          <a:prstGeom prst="rect">
            <a:avLst/>
          </a:prstGeom>
          <a:noFill/>
        </p:spPr>
        <p:txBody>
          <a:bodyPr wrap="none" rtlCol="0">
            <a:spAutoFit/>
          </a:bodyPr>
          <a:lstStyle/>
          <a:p>
            <a:r>
              <a:rPr lang="en-US" sz="4000" dirty="0" smtClean="0"/>
              <a:t>playing</a:t>
            </a:r>
            <a:endParaRPr lang="en-GB" sz="4000" dirty="0"/>
          </a:p>
        </p:txBody>
      </p:sp>
      <p:sp>
        <p:nvSpPr>
          <p:cNvPr id="10" name="TextBox 9"/>
          <p:cNvSpPr txBox="1"/>
          <p:nvPr/>
        </p:nvSpPr>
        <p:spPr>
          <a:xfrm>
            <a:off x="987229" y="3208208"/>
            <a:ext cx="1553630" cy="707886"/>
          </a:xfrm>
          <a:prstGeom prst="rect">
            <a:avLst/>
          </a:prstGeom>
          <a:noFill/>
        </p:spPr>
        <p:txBody>
          <a:bodyPr wrap="none" rtlCol="0">
            <a:spAutoFit/>
          </a:bodyPr>
          <a:lstStyle/>
          <a:p>
            <a:r>
              <a:rPr lang="en-US" sz="4000" dirty="0" smtClean="0"/>
              <a:t>a play</a:t>
            </a:r>
            <a:endParaRPr lang="en-GB" sz="4000" dirty="0"/>
          </a:p>
        </p:txBody>
      </p:sp>
      <p:sp>
        <p:nvSpPr>
          <p:cNvPr id="11" name="TextBox 10"/>
          <p:cNvSpPr txBox="1"/>
          <p:nvPr/>
        </p:nvSpPr>
        <p:spPr>
          <a:xfrm>
            <a:off x="8464234" y="4553983"/>
            <a:ext cx="2494594" cy="707886"/>
          </a:xfrm>
          <a:prstGeom prst="rect">
            <a:avLst/>
          </a:prstGeom>
          <a:noFill/>
        </p:spPr>
        <p:txBody>
          <a:bodyPr wrap="none" rtlCol="0">
            <a:spAutoFit/>
          </a:bodyPr>
          <a:lstStyle/>
          <a:p>
            <a:r>
              <a:rPr lang="en-US" sz="4000" dirty="0" smtClean="0"/>
              <a:t>swordplay</a:t>
            </a:r>
            <a:endParaRPr lang="en-GB" sz="4000" dirty="0"/>
          </a:p>
        </p:txBody>
      </p:sp>
      <p:sp>
        <p:nvSpPr>
          <p:cNvPr id="12" name="TextBox 11"/>
          <p:cNvSpPr txBox="1"/>
          <p:nvPr/>
        </p:nvSpPr>
        <p:spPr>
          <a:xfrm>
            <a:off x="3714839" y="5377203"/>
            <a:ext cx="1810111" cy="707886"/>
          </a:xfrm>
          <a:prstGeom prst="rect">
            <a:avLst/>
          </a:prstGeom>
          <a:noFill/>
        </p:spPr>
        <p:txBody>
          <a:bodyPr wrap="none" rtlCol="0">
            <a:spAutoFit/>
          </a:bodyPr>
          <a:lstStyle/>
          <a:p>
            <a:r>
              <a:rPr lang="en-US" sz="4000" dirty="0" smtClean="0"/>
              <a:t>playact</a:t>
            </a:r>
            <a:endParaRPr lang="en-GB" sz="4000" dirty="0"/>
          </a:p>
        </p:txBody>
      </p:sp>
      <p:sp>
        <p:nvSpPr>
          <p:cNvPr id="13" name="TextBox 12"/>
          <p:cNvSpPr txBox="1"/>
          <p:nvPr/>
        </p:nvSpPr>
        <p:spPr>
          <a:xfrm>
            <a:off x="5013083" y="1391820"/>
            <a:ext cx="1981633" cy="707886"/>
          </a:xfrm>
          <a:prstGeom prst="rect">
            <a:avLst/>
          </a:prstGeom>
          <a:noFill/>
        </p:spPr>
        <p:txBody>
          <a:bodyPr wrap="none" rtlCol="0">
            <a:spAutoFit/>
          </a:bodyPr>
          <a:lstStyle/>
          <a:p>
            <a:r>
              <a:rPr lang="en-US" sz="4000" dirty="0" smtClean="0"/>
              <a:t>roleplay</a:t>
            </a:r>
            <a:endParaRPr lang="en-GB" sz="4000" dirty="0"/>
          </a:p>
        </p:txBody>
      </p:sp>
      <p:sp>
        <p:nvSpPr>
          <p:cNvPr id="14" name="TextBox 13"/>
          <p:cNvSpPr txBox="1"/>
          <p:nvPr/>
        </p:nvSpPr>
        <p:spPr>
          <a:xfrm>
            <a:off x="1376189" y="4432447"/>
            <a:ext cx="2494594" cy="707886"/>
          </a:xfrm>
          <a:prstGeom prst="rect">
            <a:avLst/>
          </a:prstGeom>
          <a:noFill/>
        </p:spPr>
        <p:txBody>
          <a:bodyPr wrap="none" rtlCol="0">
            <a:spAutoFit/>
          </a:bodyPr>
          <a:lstStyle/>
          <a:p>
            <a:r>
              <a:rPr lang="en-US" sz="4000" dirty="0" smtClean="0"/>
              <a:t>playwright</a:t>
            </a:r>
            <a:endParaRPr lang="en-GB" sz="4000" dirty="0"/>
          </a:p>
        </p:txBody>
      </p:sp>
      <p:sp>
        <p:nvSpPr>
          <p:cNvPr id="15" name="TextBox 14"/>
          <p:cNvSpPr txBox="1"/>
          <p:nvPr/>
        </p:nvSpPr>
        <p:spPr>
          <a:xfrm>
            <a:off x="8464234" y="1877627"/>
            <a:ext cx="1667444" cy="707886"/>
          </a:xfrm>
          <a:prstGeom prst="rect">
            <a:avLst/>
          </a:prstGeom>
          <a:noFill/>
        </p:spPr>
        <p:txBody>
          <a:bodyPr wrap="none" rtlCol="0">
            <a:spAutoFit/>
          </a:bodyPr>
          <a:lstStyle/>
          <a:p>
            <a:r>
              <a:rPr lang="en-US" sz="4000" dirty="0" smtClean="0"/>
              <a:t>playful</a:t>
            </a:r>
            <a:endParaRPr lang="en-GB" sz="4000" dirty="0"/>
          </a:p>
        </p:txBody>
      </p:sp>
      <p:cxnSp>
        <p:nvCxnSpPr>
          <p:cNvPr id="18" name="Straight Connector 17"/>
          <p:cNvCxnSpPr/>
          <p:nvPr/>
        </p:nvCxnSpPr>
        <p:spPr>
          <a:xfrm>
            <a:off x="5509372" y="2003909"/>
            <a:ext cx="261437" cy="110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841223" y="2737386"/>
            <a:ext cx="653958" cy="393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515578" y="2398672"/>
            <a:ext cx="1918375" cy="674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8" idx="1"/>
          </p:cNvCxnSpPr>
          <p:nvPr/>
        </p:nvCxnSpPr>
        <p:spPr>
          <a:xfrm flipV="1">
            <a:off x="7216001" y="3230717"/>
            <a:ext cx="1919511" cy="155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1" idx="1"/>
          </p:cNvCxnSpPr>
          <p:nvPr/>
        </p:nvCxnSpPr>
        <p:spPr>
          <a:xfrm>
            <a:off x="6297320" y="3740253"/>
            <a:ext cx="2166914" cy="11676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174273" y="3705431"/>
            <a:ext cx="1017036" cy="372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99698" y="3705431"/>
            <a:ext cx="215473" cy="10809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0"/>
          </p:cNvCxnSpPr>
          <p:nvPr/>
        </p:nvCxnSpPr>
        <p:spPr>
          <a:xfrm flipV="1">
            <a:off x="4619895" y="3705431"/>
            <a:ext cx="994039" cy="1671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3"/>
          </p:cNvCxnSpPr>
          <p:nvPr/>
        </p:nvCxnSpPr>
        <p:spPr>
          <a:xfrm flipV="1">
            <a:off x="3978515" y="3519259"/>
            <a:ext cx="1317975" cy="577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3"/>
          </p:cNvCxnSpPr>
          <p:nvPr/>
        </p:nvCxnSpPr>
        <p:spPr>
          <a:xfrm flipV="1">
            <a:off x="3870783" y="3705431"/>
            <a:ext cx="1474768" cy="10809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3"/>
          </p:cNvCxnSpPr>
          <p:nvPr/>
        </p:nvCxnSpPr>
        <p:spPr>
          <a:xfrm flipV="1">
            <a:off x="2540859" y="3386310"/>
            <a:ext cx="2837780" cy="175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888725" y="2534628"/>
            <a:ext cx="2455775" cy="6556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378639" y="3032367"/>
            <a:ext cx="1837362" cy="707886"/>
          </a:xfrm>
          <a:prstGeom prst="rect">
            <a:avLst/>
          </a:prstGeom>
          <a:noFill/>
        </p:spPr>
        <p:txBody>
          <a:bodyPr wrap="none" rtlCol="0">
            <a:spAutoFit/>
          </a:bodyPr>
          <a:lstStyle/>
          <a:p>
            <a:r>
              <a:rPr lang="en-US" sz="4000" b="1" dirty="0"/>
              <a:t>t</a:t>
            </a:r>
            <a:r>
              <a:rPr lang="en-US" sz="4000" b="1" dirty="0" smtClean="0"/>
              <a:t>o play</a:t>
            </a:r>
            <a:endParaRPr lang="en-GB" sz="4000" b="1" dirty="0"/>
          </a:p>
        </p:txBody>
      </p:sp>
      <p:sp>
        <p:nvSpPr>
          <p:cNvPr id="74" name="Oval 73"/>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en-GB" b="1" dirty="0"/>
          </a:p>
        </p:txBody>
      </p:sp>
      <p:pic>
        <p:nvPicPr>
          <p:cNvPr id="30"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5972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anim calcmode="lin" valueType="num">
                                      <p:cBhvr>
                                        <p:cTn id="108" dur="1000" fill="hold"/>
                                        <p:tgtEl>
                                          <p:spTgt spid="35"/>
                                        </p:tgtEl>
                                        <p:attrNameLst>
                                          <p:attrName>ppt_x</p:attrName>
                                        </p:attrNameLst>
                                      </p:cBhvr>
                                      <p:tavLst>
                                        <p:tav tm="0">
                                          <p:val>
                                            <p:strVal val="#ppt_x"/>
                                          </p:val>
                                        </p:tav>
                                        <p:tav tm="100000">
                                          <p:val>
                                            <p:strVal val="#ppt_x"/>
                                          </p:val>
                                        </p:tav>
                                      </p:tavLst>
                                    </p:anim>
                                    <p:anim calcmode="lin" valueType="num">
                                      <p:cBhvr>
                                        <p:cTn id="109" dur="1000" fill="hold"/>
                                        <p:tgtEl>
                                          <p:spTgt spid="3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anim calcmode="lin" valueType="num">
                                      <p:cBhvr>
                                        <p:cTn id="113" dur="1000" fill="hold"/>
                                        <p:tgtEl>
                                          <p:spTgt spid="37"/>
                                        </p:tgtEl>
                                        <p:attrNameLst>
                                          <p:attrName>ppt_x</p:attrName>
                                        </p:attrNameLst>
                                      </p:cBhvr>
                                      <p:tavLst>
                                        <p:tav tm="0">
                                          <p:val>
                                            <p:strVal val="#ppt_x"/>
                                          </p:val>
                                        </p:tav>
                                        <p:tav tm="100000">
                                          <p:val>
                                            <p:strVal val="#ppt_x"/>
                                          </p:val>
                                        </p:tav>
                                      </p:tavLst>
                                    </p:anim>
                                    <p:anim calcmode="lin" valueType="num">
                                      <p:cBhvr>
                                        <p:cTn id="114" dur="1000" fill="hold"/>
                                        <p:tgtEl>
                                          <p:spTgt spid="3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1000"/>
                                        <p:tgtEl>
                                          <p:spTgt spid="41"/>
                                        </p:tgtEl>
                                      </p:cBhvr>
                                    </p:animEffect>
                                    <p:anim calcmode="lin" valueType="num">
                                      <p:cBhvr>
                                        <p:cTn id="118" dur="1000" fill="hold"/>
                                        <p:tgtEl>
                                          <p:spTgt spid="41"/>
                                        </p:tgtEl>
                                        <p:attrNameLst>
                                          <p:attrName>ppt_x</p:attrName>
                                        </p:attrNameLst>
                                      </p:cBhvr>
                                      <p:tavLst>
                                        <p:tav tm="0">
                                          <p:val>
                                            <p:strVal val="#ppt_x"/>
                                          </p:val>
                                        </p:tav>
                                        <p:tav tm="100000">
                                          <p:val>
                                            <p:strVal val="#ppt_x"/>
                                          </p:val>
                                        </p:tav>
                                      </p:tavLst>
                                    </p:anim>
                                    <p:anim calcmode="lin" valueType="num">
                                      <p:cBhvr>
                                        <p:cTn id="119" dur="1000" fill="hold"/>
                                        <p:tgtEl>
                                          <p:spTgt spid="4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‘nice’, ‘mean’ and ‘upset’</a:t>
            </a:r>
            <a:endParaRPr lang="en-GB" dirty="0"/>
          </a:p>
        </p:txBody>
      </p:sp>
      <p:sp>
        <p:nvSpPr>
          <p:cNvPr id="3" name="Content Placeholder 2"/>
          <p:cNvSpPr>
            <a:spLocks noGrp="1"/>
          </p:cNvSpPr>
          <p:nvPr>
            <p:ph idx="1"/>
          </p:nvPr>
        </p:nvSpPr>
        <p:spPr>
          <a:xfrm>
            <a:off x="838200" y="1825625"/>
            <a:ext cx="10515600" cy="565883"/>
          </a:xfrm>
        </p:spPr>
        <p:txBody>
          <a:bodyPr/>
          <a:lstStyle/>
          <a:p>
            <a:pPr marL="0" indent="0">
              <a:buNone/>
            </a:pPr>
            <a:r>
              <a:rPr lang="en-US" dirty="0" smtClean="0"/>
              <a:t>What might children mean when they say these things of others?</a:t>
            </a:r>
            <a:endParaRPr lang="en-GB" dirty="0"/>
          </a:p>
        </p:txBody>
      </p:sp>
      <p:sp>
        <p:nvSpPr>
          <p:cNvPr id="4" name="TextBox 3"/>
          <p:cNvSpPr txBox="1"/>
          <p:nvPr/>
        </p:nvSpPr>
        <p:spPr>
          <a:xfrm>
            <a:off x="1750602" y="2637572"/>
            <a:ext cx="1646605" cy="4001095"/>
          </a:xfrm>
          <a:prstGeom prst="rect">
            <a:avLst/>
          </a:prstGeom>
          <a:noFill/>
        </p:spPr>
        <p:txBody>
          <a:bodyPr wrap="none" rtlCol="0">
            <a:spAutoFit/>
          </a:bodyPr>
          <a:lstStyle/>
          <a:p>
            <a:pPr algn="ctr"/>
            <a:r>
              <a:rPr lang="en-US" sz="2800" b="1" dirty="0" smtClean="0"/>
              <a:t>nice</a:t>
            </a:r>
          </a:p>
          <a:p>
            <a:pPr algn="ctr"/>
            <a:endParaRPr lang="en-US" sz="2800" b="1" dirty="0" smtClean="0"/>
          </a:p>
          <a:p>
            <a:pPr algn="ctr"/>
            <a:r>
              <a:rPr lang="en-US" dirty="0" smtClean="0"/>
              <a:t>kind</a:t>
            </a:r>
          </a:p>
          <a:p>
            <a:pPr algn="ctr"/>
            <a:r>
              <a:rPr lang="en-US" dirty="0" smtClean="0"/>
              <a:t>generous</a:t>
            </a:r>
          </a:p>
          <a:p>
            <a:pPr algn="ctr"/>
            <a:r>
              <a:rPr lang="en-US" dirty="0"/>
              <a:t>f</a:t>
            </a:r>
            <a:r>
              <a:rPr lang="en-US" dirty="0" smtClean="0"/>
              <a:t>riendly</a:t>
            </a:r>
          </a:p>
          <a:p>
            <a:pPr algn="ctr"/>
            <a:r>
              <a:rPr lang="en-US" dirty="0" smtClean="0"/>
              <a:t>warm</a:t>
            </a:r>
          </a:p>
          <a:p>
            <a:pPr algn="ctr"/>
            <a:r>
              <a:rPr lang="en-US" dirty="0"/>
              <a:t>f</a:t>
            </a:r>
            <a:r>
              <a:rPr lang="en-US" dirty="0" smtClean="0"/>
              <a:t>orgiving</a:t>
            </a:r>
          </a:p>
          <a:p>
            <a:pPr algn="ctr"/>
            <a:r>
              <a:rPr lang="en-US" dirty="0" smtClean="0"/>
              <a:t>gentle</a:t>
            </a:r>
          </a:p>
          <a:p>
            <a:pPr algn="ctr"/>
            <a:r>
              <a:rPr lang="en-US" dirty="0"/>
              <a:t>c</a:t>
            </a:r>
            <a:r>
              <a:rPr lang="en-US" dirty="0" smtClean="0"/>
              <a:t>alm</a:t>
            </a:r>
          </a:p>
          <a:p>
            <a:pPr algn="ctr"/>
            <a:r>
              <a:rPr lang="en-US" dirty="0"/>
              <a:t>c</a:t>
            </a:r>
            <a:r>
              <a:rPr lang="en-US" dirty="0" smtClean="0"/>
              <a:t>heerful</a:t>
            </a:r>
          </a:p>
          <a:p>
            <a:pPr algn="ctr"/>
            <a:r>
              <a:rPr lang="en-US" dirty="0" smtClean="0"/>
              <a:t>understanding</a:t>
            </a:r>
          </a:p>
          <a:p>
            <a:pPr algn="ctr"/>
            <a:r>
              <a:rPr lang="en-US" dirty="0" smtClean="0"/>
              <a:t>sensitive</a:t>
            </a:r>
          </a:p>
          <a:p>
            <a:pPr algn="ctr"/>
            <a:endParaRPr lang="en-US" dirty="0" smtClean="0"/>
          </a:p>
        </p:txBody>
      </p:sp>
      <p:sp>
        <p:nvSpPr>
          <p:cNvPr id="6" name="TextBox 5"/>
          <p:cNvSpPr txBox="1"/>
          <p:nvPr/>
        </p:nvSpPr>
        <p:spPr>
          <a:xfrm>
            <a:off x="5480539" y="2645219"/>
            <a:ext cx="1620957" cy="3447098"/>
          </a:xfrm>
          <a:prstGeom prst="rect">
            <a:avLst/>
          </a:prstGeom>
          <a:noFill/>
        </p:spPr>
        <p:txBody>
          <a:bodyPr wrap="none" rtlCol="0">
            <a:spAutoFit/>
          </a:bodyPr>
          <a:lstStyle/>
          <a:p>
            <a:r>
              <a:rPr lang="en-US" sz="2800" b="1" dirty="0" smtClean="0"/>
              <a:t>mean</a:t>
            </a:r>
          </a:p>
          <a:p>
            <a:endParaRPr lang="en-US" sz="2800" b="1" dirty="0" smtClean="0"/>
          </a:p>
          <a:p>
            <a:r>
              <a:rPr lang="en-US" dirty="0" smtClean="0"/>
              <a:t>unkind</a:t>
            </a:r>
          </a:p>
          <a:p>
            <a:r>
              <a:rPr lang="en-US" dirty="0" smtClean="0"/>
              <a:t>unforgiving</a:t>
            </a:r>
          </a:p>
          <a:p>
            <a:r>
              <a:rPr lang="en-US" dirty="0" smtClean="0"/>
              <a:t>bad-tempered</a:t>
            </a:r>
          </a:p>
          <a:p>
            <a:r>
              <a:rPr lang="en-US" dirty="0"/>
              <a:t>r</a:t>
            </a:r>
            <a:r>
              <a:rPr lang="en-US" dirty="0" smtClean="0"/>
              <a:t>ude</a:t>
            </a:r>
          </a:p>
          <a:p>
            <a:r>
              <a:rPr lang="en-US" dirty="0"/>
              <a:t>o</a:t>
            </a:r>
            <a:r>
              <a:rPr lang="en-US" dirty="0" smtClean="0"/>
              <a:t>ffensive</a:t>
            </a:r>
          </a:p>
          <a:p>
            <a:r>
              <a:rPr lang="en-US" dirty="0"/>
              <a:t>u</a:t>
            </a:r>
            <a:r>
              <a:rPr lang="en-US" dirty="0" smtClean="0"/>
              <a:t>ncaring</a:t>
            </a:r>
          </a:p>
          <a:p>
            <a:r>
              <a:rPr lang="en-US" dirty="0"/>
              <a:t>a</a:t>
            </a:r>
            <a:r>
              <a:rPr lang="en-US" dirty="0" smtClean="0"/>
              <a:t>busive</a:t>
            </a:r>
          </a:p>
          <a:p>
            <a:r>
              <a:rPr lang="en-US" dirty="0"/>
              <a:t>c</a:t>
            </a:r>
            <a:r>
              <a:rPr lang="en-US" dirty="0" smtClean="0"/>
              <a:t>ruel</a:t>
            </a:r>
          </a:p>
          <a:p>
            <a:r>
              <a:rPr lang="en-US" dirty="0" smtClean="0"/>
              <a:t>malicious</a:t>
            </a:r>
          </a:p>
        </p:txBody>
      </p:sp>
      <p:sp>
        <p:nvSpPr>
          <p:cNvPr id="7" name="TextBox 6"/>
          <p:cNvSpPr txBox="1"/>
          <p:nvPr/>
        </p:nvSpPr>
        <p:spPr>
          <a:xfrm>
            <a:off x="9210476" y="2639791"/>
            <a:ext cx="1261884" cy="3170099"/>
          </a:xfrm>
          <a:prstGeom prst="rect">
            <a:avLst/>
          </a:prstGeom>
          <a:noFill/>
        </p:spPr>
        <p:txBody>
          <a:bodyPr wrap="none" rtlCol="0">
            <a:spAutoFit/>
          </a:bodyPr>
          <a:lstStyle/>
          <a:p>
            <a:r>
              <a:rPr lang="en-US" sz="2800" b="1" dirty="0" smtClean="0"/>
              <a:t>upset</a:t>
            </a:r>
          </a:p>
          <a:p>
            <a:endParaRPr lang="en-US" sz="2800" b="1" dirty="0" smtClean="0"/>
          </a:p>
          <a:p>
            <a:r>
              <a:rPr lang="en-US" dirty="0" smtClean="0"/>
              <a:t>sad</a:t>
            </a:r>
          </a:p>
          <a:p>
            <a:r>
              <a:rPr lang="en-US" dirty="0" smtClean="0"/>
              <a:t>distraught</a:t>
            </a:r>
          </a:p>
          <a:p>
            <a:r>
              <a:rPr lang="en-US" dirty="0" smtClean="0"/>
              <a:t>depressed</a:t>
            </a:r>
          </a:p>
          <a:p>
            <a:r>
              <a:rPr lang="en-US" dirty="0" smtClean="0"/>
              <a:t>angry</a:t>
            </a:r>
          </a:p>
          <a:p>
            <a:r>
              <a:rPr lang="en-US" dirty="0" smtClean="0"/>
              <a:t>jealous</a:t>
            </a:r>
          </a:p>
          <a:p>
            <a:r>
              <a:rPr lang="en-US" dirty="0" smtClean="0"/>
              <a:t>worried</a:t>
            </a:r>
          </a:p>
          <a:p>
            <a:r>
              <a:rPr lang="en-US" dirty="0" smtClean="0"/>
              <a:t>troubled</a:t>
            </a:r>
          </a:p>
          <a:p>
            <a:endParaRPr lang="en-GB" dirty="0"/>
          </a:p>
        </p:txBody>
      </p:sp>
      <p:pic>
        <p:nvPicPr>
          <p:cNvPr id="8"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70048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Can you…?</a:t>
            </a:r>
            <a:endParaRPr lang="en-US" dirty="0" smtClean="0"/>
          </a:p>
        </p:txBody>
      </p:sp>
      <p:sp>
        <p:nvSpPr>
          <p:cNvPr id="16" name="Rectangle 15"/>
          <p:cNvSpPr/>
          <p:nvPr/>
        </p:nvSpPr>
        <p:spPr>
          <a:xfrm>
            <a:off x="1815921" y="2498501"/>
            <a:ext cx="8873543" cy="923330"/>
          </a:xfrm>
          <a:prstGeom prst="rect">
            <a:avLst/>
          </a:prstGeom>
        </p:spPr>
        <p:txBody>
          <a:bodyPr wrap="square">
            <a:spAutoFit/>
          </a:bodyPr>
          <a:lstStyle/>
          <a:p>
            <a:r>
              <a:rPr lang="en-US" sz="5400" dirty="0" smtClean="0"/>
              <a:t>sneer		snigger		smirk</a:t>
            </a:r>
            <a:endParaRPr lang="en-GB" sz="5400" dirty="0"/>
          </a:p>
        </p:txBody>
      </p:sp>
      <p:sp>
        <p:nvSpPr>
          <p:cNvPr id="17" name="Oval 16"/>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en-GB" b="1" dirty="0"/>
          </a:p>
        </p:txBody>
      </p:sp>
      <p:pic>
        <p:nvPicPr>
          <p:cNvPr id="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81306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23"/>
            <a:ext cx="10515600" cy="810125"/>
          </a:xfrm>
        </p:spPr>
        <p:txBody>
          <a:bodyPr/>
          <a:lstStyle/>
          <a:p>
            <a:pPr algn="ctr"/>
            <a:r>
              <a:rPr lang="en-US" b="1" dirty="0" smtClean="0">
                <a:latin typeface="Arial" panose="020B0604020202020204" pitchFamily="34" charset="0"/>
                <a:cs typeface="Arial" panose="020B0604020202020204" pitchFamily="34" charset="0"/>
              </a:rPr>
              <a:t>True or false?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1975" y="928048"/>
            <a:ext cx="11920025" cy="4751783"/>
          </a:xfrm>
        </p:spPr>
        <p:txBody>
          <a:bodyPr>
            <a:normAutofit fontScale="40000" lnSpcReduction="20000"/>
          </a:bodyPr>
          <a:lstStyle/>
          <a:p>
            <a:pPr>
              <a:lnSpc>
                <a:spcPct val="120000"/>
              </a:lnSpc>
            </a:pPr>
            <a:r>
              <a:rPr lang="en-US" sz="6000" dirty="0" smtClean="0"/>
              <a:t>In the first 4 years of a child’s life, parents in professional families speak 2 million more words to their children than parents in welfare families.</a:t>
            </a:r>
          </a:p>
          <a:p>
            <a:pPr>
              <a:lnSpc>
                <a:spcPct val="120000"/>
              </a:lnSpc>
            </a:pPr>
            <a:r>
              <a:rPr lang="en-US" sz="6000" dirty="0" smtClean="0"/>
              <a:t>Word gap, not parent education, socioeconomic status or race, explains the vocabulary and language gap at 3, and then the reading and math achievement gap aged 10.</a:t>
            </a:r>
          </a:p>
          <a:p>
            <a:pPr>
              <a:lnSpc>
                <a:spcPct val="120000"/>
              </a:lnSpc>
            </a:pPr>
            <a:r>
              <a:rPr lang="en-US" sz="6000" baseline="0" dirty="0" smtClean="0"/>
              <a:t>Oral vocabulary at 5-7 is a strong predictor of reading  at age</a:t>
            </a:r>
            <a:r>
              <a:rPr lang="en-US" sz="6000" dirty="0" smtClean="0"/>
              <a:t> </a:t>
            </a:r>
            <a:r>
              <a:rPr lang="en-US" sz="6000" baseline="0" dirty="0" smtClean="0"/>
              <a:t>10</a:t>
            </a:r>
          </a:p>
          <a:p>
            <a:pPr>
              <a:lnSpc>
                <a:spcPct val="120000"/>
              </a:lnSpc>
            </a:pPr>
            <a:r>
              <a:rPr lang="en-US" sz="6000" dirty="0"/>
              <a:t>If a child is in the lowest 20% in vocabulary knowledge at age five, and you want them to move to an average level within three years, they would have to learn 10 new words a day, every </a:t>
            </a:r>
            <a:r>
              <a:rPr lang="en-US" sz="6000" dirty="0" smtClean="0"/>
              <a:t>day</a:t>
            </a:r>
          </a:p>
          <a:p>
            <a:pPr>
              <a:lnSpc>
                <a:spcPct val="120000"/>
              </a:lnSpc>
            </a:pPr>
            <a:r>
              <a:rPr lang="en-US" sz="6000" dirty="0"/>
              <a:t>Girls master language faster than boys</a:t>
            </a:r>
            <a:r>
              <a:rPr lang="en-US" sz="6000" dirty="0" smtClean="0"/>
              <a:t>.</a:t>
            </a:r>
            <a:endParaRPr lang="en-US" sz="6000" dirty="0"/>
          </a:p>
        </p:txBody>
      </p:sp>
      <p:sp>
        <p:nvSpPr>
          <p:cNvPr id="4" name="Rectangle 3"/>
          <p:cNvSpPr/>
          <p:nvPr/>
        </p:nvSpPr>
        <p:spPr>
          <a:xfrm>
            <a:off x="7258816" y="5934670"/>
            <a:ext cx="4698722" cy="923330"/>
          </a:xfrm>
          <a:prstGeom prst="rect">
            <a:avLst/>
          </a:prstGeom>
        </p:spPr>
        <p:txBody>
          <a:bodyPr wrap="none">
            <a:spAutoFit/>
          </a:bodyPr>
          <a:lstStyle/>
          <a:p>
            <a:r>
              <a:rPr lang="en-US" dirty="0"/>
              <a:t>Rosalind Horowitz and S. Jay </a:t>
            </a:r>
            <a:r>
              <a:rPr lang="en-US" dirty="0" smtClean="0"/>
              <a:t>Samuel -2017</a:t>
            </a:r>
          </a:p>
          <a:p>
            <a:r>
              <a:rPr lang="en-US" dirty="0"/>
              <a:t>Law, Rush, </a:t>
            </a:r>
            <a:r>
              <a:rPr lang="en-US" dirty="0" err="1"/>
              <a:t>Schoon</a:t>
            </a:r>
            <a:r>
              <a:rPr lang="en-US" dirty="0"/>
              <a:t> &amp; Parsons - 2009</a:t>
            </a:r>
          </a:p>
          <a:p>
            <a:endParaRPr lang="en-GB" dirty="0"/>
          </a:p>
        </p:txBody>
      </p:sp>
      <p:pic>
        <p:nvPicPr>
          <p:cNvPr id="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997121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16" y="338462"/>
            <a:ext cx="11660383" cy="6519538"/>
          </a:xfrm>
        </p:spPr>
        <p:txBody>
          <a:bodyPr>
            <a:normAutofit/>
          </a:bodyPr>
          <a:lstStyle/>
          <a:p>
            <a:r>
              <a:rPr lang="en-US" sz="4000" dirty="0" smtClean="0">
                <a:latin typeface="Arial" panose="020B0604020202020204" pitchFamily="34" charset="0"/>
                <a:cs typeface="Arial" panose="020B0604020202020204" pitchFamily="34" charset="0"/>
              </a:rPr>
              <a:t>English has a huge amount of words –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three times as many as German and six times as many as French.</a:t>
            </a:r>
            <a:br>
              <a:rPr lang="en-US" sz="40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Sources of information about words are often hard to use.</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Stahl &amp; Nagy (2005)</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70% or words are </a:t>
            </a:r>
            <a:r>
              <a:rPr lang="en-US" sz="4000" dirty="0" err="1" smtClean="0">
                <a:latin typeface="Arial" panose="020B0604020202020204" pitchFamily="34" charset="0"/>
                <a:cs typeface="Arial" panose="020B0604020202020204" pitchFamily="34" charset="0"/>
              </a:rPr>
              <a:t>polysemous</a:t>
            </a:r>
            <a:r>
              <a:rPr lang="en-US" sz="4000" dirty="0" smtClean="0">
                <a:latin typeface="Arial" panose="020B0604020202020204" pitchFamily="34" charset="0"/>
                <a:cs typeface="Arial" panose="020B0604020202020204" pitchFamily="34" charset="0"/>
              </a:rPr>
              <a:t>: have many different meanings.</a:t>
            </a:r>
            <a:endParaRPr lang="en-GB" dirty="0">
              <a:latin typeface="Arial" panose="020B0604020202020204" pitchFamily="34" charset="0"/>
              <a:cs typeface="Arial" panose="020B0604020202020204" pitchFamily="34" charset="0"/>
            </a:endParaRPr>
          </a:p>
        </p:txBody>
      </p:sp>
      <p:pic>
        <p:nvPicPr>
          <p:cNvPr id="3"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10223277" y="189755"/>
            <a:ext cx="1842357" cy="550232"/>
          </a:xfrm>
          <a:prstGeom prst="rect">
            <a:avLst/>
          </a:prstGeom>
          <a:solidFill>
            <a:schemeClr val="bg1"/>
          </a:solidFill>
          <a:ln>
            <a:noFill/>
          </a:ln>
        </p:spPr>
      </p:pic>
    </p:spTree>
    <p:extLst>
      <p:ext uri="{BB962C8B-B14F-4D97-AF65-F5344CB8AC3E}">
        <p14:creationId xmlns:p14="http://schemas.microsoft.com/office/powerpoint/2010/main" val="2498212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Deep dive</a:t>
            </a:r>
            <a:endParaRPr lang="en-GB" b="1" dirty="0"/>
          </a:p>
        </p:txBody>
      </p:sp>
      <p:sp>
        <p:nvSpPr>
          <p:cNvPr id="15" name="TextBox 14"/>
          <p:cNvSpPr txBox="1"/>
          <p:nvPr/>
        </p:nvSpPr>
        <p:spPr>
          <a:xfrm>
            <a:off x="513008" y="1197736"/>
            <a:ext cx="11092837" cy="2800767"/>
          </a:xfrm>
          <a:prstGeom prst="rect">
            <a:avLst/>
          </a:prstGeom>
          <a:noFill/>
        </p:spPr>
        <p:txBody>
          <a:bodyPr wrap="square" rtlCol="0">
            <a:spAutoFit/>
          </a:bodyPr>
          <a:lstStyle/>
          <a:p>
            <a:r>
              <a:rPr lang="en-US" sz="4400" dirty="0" smtClean="0">
                <a:solidFill>
                  <a:prstClr val="black"/>
                </a:solidFill>
              </a:rPr>
              <a:t>How many ways can the class think of to use the word….</a:t>
            </a:r>
          </a:p>
          <a:p>
            <a:endParaRPr lang="en-US" sz="4400" dirty="0" smtClean="0">
              <a:solidFill>
                <a:prstClr val="black"/>
              </a:solidFill>
            </a:endParaRPr>
          </a:p>
          <a:p>
            <a:pPr algn="ctr"/>
            <a:r>
              <a:rPr lang="en-US" sz="4400" b="1" dirty="0" smtClean="0">
                <a:solidFill>
                  <a:prstClr val="black"/>
                </a:solidFill>
              </a:rPr>
              <a:t>slip</a:t>
            </a:r>
          </a:p>
        </p:txBody>
      </p:sp>
      <p:sp>
        <p:nvSpPr>
          <p:cNvPr id="16" name="Oval 15"/>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6</a:t>
            </a:r>
            <a:endParaRPr lang="en-GB" b="1" dirty="0">
              <a:solidFill>
                <a:prstClr val="white"/>
              </a:solidFill>
            </a:endParaRPr>
          </a:p>
        </p:txBody>
      </p:sp>
      <p:pic>
        <p:nvPicPr>
          <p:cNvPr id="5" name="Shape 103" descr="Noctua Logo 16.png"/>
          <p:cNvPicPr>
            <a:picLocks noChangeAspect="1"/>
          </p:cNvPicPr>
          <p:nvPr/>
        </p:nvPicPr>
        <p:blipFill>
          <a:blip r:embed="rId2"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637928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64" y="134414"/>
            <a:ext cx="5606438" cy="782514"/>
          </a:xfrm>
        </p:spPr>
        <p:txBody>
          <a:bodyPr/>
          <a:lstStyle/>
          <a:p>
            <a:r>
              <a:rPr lang="en-US" b="1" dirty="0" smtClean="0"/>
              <a:t>Word association</a:t>
            </a:r>
            <a:endParaRPr lang="en-GB" b="1" dirty="0"/>
          </a:p>
        </p:txBody>
      </p:sp>
      <p:sp>
        <p:nvSpPr>
          <p:cNvPr id="17" name="Oval 16"/>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endParaRPr lang="en-GB" b="1" dirty="0"/>
          </a:p>
        </p:txBody>
      </p:sp>
      <p:grpSp>
        <p:nvGrpSpPr>
          <p:cNvPr id="4" name="Group 3"/>
          <p:cNvGrpSpPr/>
          <p:nvPr/>
        </p:nvGrpSpPr>
        <p:grpSpPr>
          <a:xfrm>
            <a:off x="724486" y="1249731"/>
            <a:ext cx="10480431" cy="5183895"/>
            <a:chOff x="1052732" y="750327"/>
            <a:chExt cx="10480431" cy="5183895"/>
          </a:xfrm>
        </p:grpSpPr>
        <p:sp>
          <p:nvSpPr>
            <p:cNvPr id="19" name="TextBox 18"/>
            <p:cNvSpPr txBox="1"/>
            <p:nvPr/>
          </p:nvSpPr>
          <p:spPr>
            <a:xfrm>
              <a:off x="5092772" y="2988966"/>
              <a:ext cx="1533379" cy="523220"/>
            </a:xfrm>
            <a:prstGeom prst="rect">
              <a:avLst/>
            </a:prstGeom>
            <a:noFill/>
            <a:ln>
              <a:noFill/>
            </a:ln>
          </p:spPr>
          <p:txBody>
            <a:bodyPr wrap="square" rtlCol="0">
              <a:spAutoFit/>
            </a:bodyPr>
            <a:lstStyle/>
            <a:p>
              <a:pPr algn="ctr"/>
              <a:r>
                <a:rPr lang="en-US" sz="2800" dirty="0" smtClean="0"/>
                <a:t>line</a:t>
              </a:r>
              <a:endParaRPr lang="en-GB" dirty="0"/>
            </a:p>
          </p:txBody>
        </p:sp>
        <p:sp>
          <p:nvSpPr>
            <p:cNvPr id="3" name="Oval 2"/>
            <p:cNvSpPr/>
            <p:nvPr/>
          </p:nvSpPr>
          <p:spPr>
            <a:xfrm>
              <a:off x="4797083" y="2771335"/>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112863" y="762666"/>
              <a:ext cx="1533379" cy="369332"/>
            </a:xfrm>
            <a:prstGeom prst="rect">
              <a:avLst/>
            </a:prstGeom>
            <a:noFill/>
            <a:ln>
              <a:noFill/>
            </a:ln>
          </p:spPr>
          <p:txBody>
            <a:bodyPr wrap="square" rtlCol="0">
              <a:spAutoFit/>
            </a:bodyPr>
            <a:lstStyle/>
            <a:p>
              <a:pPr algn="ctr"/>
              <a:r>
                <a:rPr lang="en-US" dirty="0" smtClean="0"/>
                <a:t>History</a:t>
              </a:r>
              <a:endParaRPr lang="en-GB" sz="1200" dirty="0"/>
            </a:p>
          </p:txBody>
        </p:sp>
        <p:sp>
          <p:nvSpPr>
            <p:cNvPr id="31" name="Oval 30"/>
            <p:cNvSpPr/>
            <p:nvPr/>
          </p:nvSpPr>
          <p:spPr>
            <a:xfrm>
              <a:off x="4797083" y="750327"/>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9683261" y="2792018"/>
              <a:ext cx="1533379" cy="369332"/>
            </a:xfrm>
            <a:prstGeom prst="rect">
              <a:avLst/>
            </a:prstGeom>
            <a:noFill/>
            <a:ln>
              <a:noFill/>
            </a:ln>
          </p:spPr>
          <p:txBody>
            <a:bodyPr wrap="square" rtlCol="0">
              <a:spAutoFit/>
            </a:bodyPr>
            <a:lstStyle/>
            <a:p>
              <a:pPr algn="ctr"/>
              <a:r>
                <a:rPr lang="en-US" dirty="0" smtClean="0"/>
                <a:t>IT</a:t>
              </a:r>
              <a:endParaRPr lang="en-GB" dirty="0"/>
            </a:p>
          </p:txBody>
        </p:sp>
        <p:sp>
          <p:nvSpPr>
            <p:cNvPr id="35" name="Oval 34"/>
            <p:cNvSpPr/>
            <p:nvPr/>
          </p:nvSpPr>
          <p:spPr>
            <a:xfrm>
              <a:off x="9366738" y="2749815"/>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112863" y="4935415"/>
              <a:ext cx="1533379" cy="369332"/>
            </a:xfrm>
            <a:prstGeom prst="rect">
              <a:avLst/>
            </a:prstGeom>
            <a:noFill/>
            <a:ln>
              <a:noFill/>
            </a:ln>
          </p:spPr>
          <p:txBody>
            <a:bodyPr wrap="square" rtlCol="0">
              <a:spAutoFit/>
            </a:bodyPr>
            <a:lstStyle/>
            <a:p>
              <a:pPr algn="ctr"/>
              <a:r>
                <a:rPr lang="en-US" dirty="0" smtClean="0"/>
                <a:t>PE</a:t>
              </a:r>
              <a:endParaRPr lang="en-GB" sz="1200" dirty="0"/>
            </a:p>
          </p:txBody>
        </p:sp>
        <p:sp>
          <p:nvSpPr>
            <p:cNvPr id="39" name="Oval 38"/>
            <p:cNvSpPr/>
            <p:nvPr/>
          </p:nvSpPr>
          <p:spPr>
            <a:xfrm>
              <a:off x="4797083" y="4935415"/>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1250349" y="2804300"/>
              <a:ext cx="1760539" cy="369332"/>
            </a:xfrm>
            <a:prstGeom prst="rect">
              <a:avLst/>
            </a:prstGeom>
            <a:noFill/>
            <a:ln>
              <a:noFill/>
            </a:ln>
          </p:spPr>
          <p:txBody>
            <a:bodyPr wrap="square" rtlCol="0">
              <a:spAutoFit/>
            </a:bodyPr>
            <a:lstStyle/>
            <a:p>
              <a:pPr algn="ctr"/>
              <a:r>
                <a:rPr lang="en-US" dirty="0" err="1" smtClean="0"/>
                <a:t>Maths</a:t>
              </a:r>
              <a:endParaRPr lang="en-GB" sz="1200" dirty="0"/>
            </a:p>
          </p:txBody>
        </p:sp>
        <p:sp>
          <p:nvSpPr>
            <p:cNvPr id="43" name="Oval 42"/>
            <p:cNvSpPr/>
            <p:nvPr/>
          </p:nvSpPr>
          <p:spPr>
            <a:xfrm>
              <a:off x="1052732" y="2834222"/>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394793" y="4270756"/>
              <a:ext cx="1533379" cy="369332"/>
            </a:xfrm>
            <a:prstGeom prst="rect">
              <a:avLst/>
            </a:prstGeom>
            <a:noFill/>
            <a:ln>
              <a:noFill/>
            </a:ln>
          </p:spPr>
          <p:txBody>
            <a:bodyPr wrap="square" rtlCol="0">
              <a:spAutoFit/>
            </a:bodyPr>
            <a:lstStyle/>
            <a:p>
              <a:pPr algn="ctr"/>
              <a:r>
                <a:rPr lang="en-US" dirty="0" smtClean="0"/>
                <a:t>Science</a:t>
              </a:r>
              <a:endParaRPr lang="en-GB" sz="1200" dirty="0"/>
            </a:p>
          </p:txBody>
        </p:sp>
        <p:sp>
          <p:nvSpPr>
            <p:cNvPr id="47" name="Oval 46"/>
            <p:cNvSpPr/>
            <p:nvPr/>
          </p:nvSpPr>
          <p:spPr>
            <a:xfrm>
              <a:off x="2135944" y="4208468"/>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7994395" y="4202469"/>
              <a:ext cx="1533379" cy="369332"/>
            </a:xfrm>
            <a:prstGeom prst="rect">
              <a:avLst/>
            </a:prstGeom>
            <a:noFill/>
            <a:ln>
              <a:noFill/>
            </a:ln>
          </p:spPr>
          <p:txBody>
            <a:bodyPr wrap="square" rtlCol="0">
              <a:spAutoFit/>
            </a:bodyPr>
            <a:lstStyle/>
            <a:p>
              <a:pPr algn="ctr"/>
              <a:r>
                <a:rPr lang="en-US" dirty="0" smtClean="0"/>
                <a:t>English</a:t>
              </a:r>
              <a:endParaRPr lang="en-GB" dirty="0"/>
            </a:p>
          </p:txBody>
        </p:sp>
        <p:sp>
          <p:nvSpPr>
            <p:cNvPr id="50" name="Oval 49"/>
            <p:cNvSpPr/>
            <p:nvPr/>
          </p:nvSpPr>
          <p:spPr>
            <a:xfrm>
              <a:off x="7678615" y="4208468"/>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7995881" y="1538771"/>
              <a:ext cx="1533379" cy="369332"/>
            </a:xfrm>
            <a:prstGeom prst="rect">
              <a:avLst/>
            </a:prstGeom>
            <a:noFill/>
            <a:ln>
              <a:noFill/>
            </a:ln>
          </p:spPr>
          <p:txBody>
            <a:bodyPr wrap="square" rtlCol="0">
              <a:spAutoFit/>
            </a:bodyPr>
            <a:lstStyle/>
            <a:p>
              <a:pPr algn="ctr"/>
              <a:r>
                <a:rPr lang="en-US" dirty="0" smtClean="0"/>
                <a:t>Geography</a:t>
              </a:r>
              <a:endParaRPr lang="en-GB" dirty="0"/>
            </a:p>
          </p:txBody>
        </p:sp>
        <p:sp>
          <p:nvSpPr>
            <p:cNvPr id="52" name="Oval 51"/>
            <p:cNvSpPr/>
            <p:nvPr/>
          </p:nvSpPr>
          <p:spPr>
            <a:xfrm>
              <a:off x="7678615" y="1444736"/>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2452466" y="1392868"/>
              <a:ext cx="1533379" cy="369332"/>
            </a:xfrm>
            <a:prstGeom prst="rect">
              <a:avLst/>
            </a:prstGeom>
            <a:noFill/>
            <a:ln>
              <a:noFill/>
            </a:ln>
          </p:spPr>
          <p:txBody>
            <a:bodyPr wrap="square" rtlCol="0">
              <a:spAutoFit/>
            </a:bodyPr>
            <a:lstStyle/>
            <a:p>
              <a:pPr algn="ctr"/>
              <a:r>
                <a:rPr lang="en-US" dirty="0" smtClean="0"/>
                <a:t>Music</a:t>
              </a:r>
              <a:endParaRPr lang="en-GB" dirty="0"/>
            </a:p>
          </p:txBody>
        </p:sp>
        <p:sp>
          <p:nvSpPr>
            <p:cNvPr id="54" name="Oval 53"/>
            <p:cNvSpPr/>
            <p:nvPr/>
          </p:nvSpPr>
          <p:spPr>
            <a:xfrm>
              <a:off x="2135944" y="1372540"/>
              <a:ext cx="2166425" cy="9988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stCxn id="3" idx="0"/>
              <a:endCxn id="31" idx="4"/>
            </p:cNvCxnSpPr>
            <p:nvPr/>
          </p:nvCxnSpPr>
          <p:spPr>
            <a:xfrm flipV="1">
              <a:off x="5880296" y="1749134"/>
              <a:ext cx="0" cy="1022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7"/>
              <a:endCxn id="52" idx="3"/>
            </p:cNvCxnSpPr>
            <p:nvPr/>
          </p:nvCxnSpPr>
          <p:spPr>
            <a:xfrm flipV="1">
              <a:off x="6646242" y="2297271"/>
              <a:ext cx="1349639" cy="620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6"/>
              <a:endCxn id="35" idx="2"/>
            </p:cNvCxnSpPr>
            <p:nvPr/>
          </p:nvCxnSpPr>
          <p:spPr>
            <a:xfrm flipV="1">
              <a:off x="6963508" y="3249219"/>
              <a:ext cx="2403230" cy="21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5"/>
              <a:endCxn id="50" idx="1"/>
            </p:cNvCxnSpPr>
            <p:nvPr/>
          </p:nvCxnSpPr>
          <p:spPr>
            <a:xfrm>
              <a:off x="6646242" y="3623870"/>
              <a:ext cx="1349639" cy="730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4"/>
              <a:endCxn id="39" idx="0"/>
            </p:cNvCxnSpPr>
            <p:nvPr/>
          </p:nvCxnSpPr>
          <p:spPr>
            <a:xfrm>
              <a:off x="5880296" y="3770142"/>
              <a:ext cx="0" cy="1165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 idx="3"/>
              <a:endCxn id="47" idx="7"/>
            </p:cNvCxnSpPr>
            <p:nvPr/>
          </p:nvCxnSpPr>
          <p:spPr>
            <a:xfrm flipH="1">
              <a:off x="3985103" y="3623870"/>
              <a:ext cx="1129246" cy="730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 idx="2"/>
              <a:endCxn id="43" idx="6"/>
            </p:cNvCxnSpPr>
            <p:nvPr/>
          </p:nvCxnSpPr>
          <p:spPr>
            <a:xfrm flipH="1">
              <a:off x="3219157" y="3270739"/>
              <a:ext cx="1577926" cy="62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 idx="1"/>
              <a:endCxn id="54" idx="5"/>
            </p:cNvCxnSpPr>
            <p:nvPr/>
          </p:nvCxnSpPr>
          <p:spPr>
            <a:xfrm flipH="1" flipV="1">
              <a:off x="3985103" y="2225075"/>
              <a:ext cx="1129246" cy="692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20015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5311016" cy="1325563"/>
          </a:xfrm>
        </p:spPr>
        <p:txBody>
          <a:bodyPr/>
          <a:lstStyle/>
          <a:p>
            <a:r>
              <a:rPr lang="en-US" b="1" dirty="0" smtClean="0"/>
              <a:t>Word storms/maps</a:t>
            </a:r>
            <a:endParaRPr lang="en-GB" b="1" dirty="0"/>
          </a:p>
        </p:txBody>
      </p:sp>
      <p:sp>
        <p:nvSpPr>
          <p:cNvPr id="6" name="TextBox 5"/>
          <p:cNvSpPr txBox="1"/>
          <p:nvPr/>
        </p:nvSpPr>
        <p:spPr>
          <a:xfrm>
            <a:off x="7863839" y="5801482"/>
            <a:ext cx="2563522" cy="523220"/>
          </a:xfrm>
          <a:prstGeom prst="rect">
            <a:avLst/>
          </a:prstGeom>
          <a:noFill/>
        </p:spPr>
        <p:txBody>
          <a:bodyPr wrap="none" rtlCol="0">
            <a:spAutoFit/>
          </a:bodyPr>
          <a:lstStyle/>
          <a:p>
            <a:r>
              <a:rPr lang="en-US" sz="2800" b="1" dirty="0"/>
              <a:t>t</a:t>
            </a:r>
            <a:r>
              <a:rPr lang="en-US" sz="2800" b="1" dirty="0" smtClean="0"/>
              <a:t>alons (claws)</a:t>
            </a:r>
            <a:endParaRPr lang="en-GB" sz="2800" b="1" dirty="0"/>
          </a:p>
        </p:txBody>
      </p:sp>
      <p:sp>
        <p:nvSpPr>
          <p:cNvPr id="8" name="TextBox 7"/>
          <p:cNvSpPr txBox="1"/>
          <p:nvPr/>
        </p:nvSpPr>
        <p:spPr>
          <a:xfrm>
            <a:off x="9380716" y="1792410"/>
            <a:ext cx="2343911" cy="523220"/>
          </a:xfrm>
          <a:prstGeom prst="rect">
            <a:avLst/>
          </a:prstGeom>
          <a:noFill/>
        </p:spPr>
        <p:txBody>
          <a:bodyPr wrap="none" rtlCol="0">
            <a:spAutoFit/>
          </a:bodyPr>
          <a:lstStyle/>
          <a:p>
            <a:r>
              <a:rPr lang="en-US" sz="2800" b="1" dirty="0" smtClean="0"/>
              <a:t>snout (nose)</a:t>
            </a:r>
            <a:endParaRPr lang="en-GB" sz="2800" b="1" dirty="0"/>
          </a:p>
        </p:txBody>
      </p:sp>
      <p:sp>
        <p:nvSpPr>
          <p:cNvPr id="9" name="TextBox 8"/>
          <p:cNvSpPr txBox="1"/>
          <p:nvPr/>
        </p:nvSpPr>
        <p:spPr>
          <a:xfrm>
            <a:off x="9317206" y="4012540"/>
            <a:ext cx="2784737" cy="523220"/>
          </a:xfrm>
          <a:prstGeom prst="rect">
            <a:avLst/>
          </a:prstGeom>
          <a:noFill/>
        </p:spPr>
        <p:txBody>
          <a:bodyPr wrap="none" rtlCol="0">
            <a:spAutoFit/>
          </a:bodyPr>
          <a:lstStyle/>
          <a:p>
            <a:r>
              <a:rPr lang="en-US" sz="2800" b="1" dirty="0" smtClean="0"/>
              <a:t>spines (spikes)</a:t>
            </a:r>
            <a:endParaRPr lang="en-GB" sz="2800" b="1" dirty="0"/>
          </a:p>
        </p:txBody>
      </p:sp>
      <p:sp>
        <p:nvSpPr>
          <p:cNvPr id="10" name="TextBox 9"/>
          <p:cNvSpPr txBox="1"/>
          <p:nvPr/>
        </p:nvSpPr>
        <p:spPr>
          <a:xfrm>
            <a:off x="257454" y="1755464"/>
            <a:ext cx="2605616" cy="1815882"/>
          </a:xfrm>
          <a:prstGeom prst="rect">
            <a:avLst/>
          </a:prstGeom>
          <a:noFill/>
        </p:spPr>
        <p:txBody>
          <a:bodyPr wrap="square" rtlCol="0">
            <a:spAutoFit/>
          </a:bodyPr>
          <a:lstStyle/>
          <a:p>
            <a:r>
              <a:rPr lang="en-US" sz="2800" b="1" dirty="0" smtClean="0"/>
              <a:t>rays, beams, shafts, sunlight</a:t>
            </a:r>
          </a:p>
          <a:p>
            <a:r>
              <a:rPr lang="en-US" sz="2800" b="1" dirty="0" smtClean="0"/>
              <a:t>(sun)</a:t>
            </a:r>
          </a:p>
        </p:txBody>
      </p:sp>
      <p:sp>
        <p:nvSpPr>
          <p:cNvPr id="11" name="TextBox 10"/>
          <p:cNvSpPr txBox="1"/>
          <p:nvPr/>
        </p:nvSpPr>
        <p:spPr>
          <a:xfrm>
            <a:off x="257454" y="4147541"/>
            <a:ext cx="2941831" cy="523220"/>
          </a:xfrm>
          <a:prstGeom prst="rect">
            <a:avLst/>
          </a:prstGeom>
          <a:noFill/>
        </p:spPr>
        <p:txBody>
          <a:bodyPr wrap="none" rtlCol="0">
            <a:spAutoFit/>
          </a:bodyPr>
          <a:lstStyle/>
          <a:p>
            <a:r>
              <a:rPr lang="en-US" sz="2800" b="1" dirty="0" smtClean="0"/>
              <a:t>columns (poles)</a:t>
            </a:r>
            <a:endParaRPr lang="en-GB" sz="2800" b="1" dirty="0"/>
          </a:p>
        </p:txBody>
      </p:sp>
      <p:sp>
        <p:nvSpPr>
          <p:cNvPr id="13" name="TextBox 12"/>
          <p:cNvSpPr txBox="1"/>
          <p:nvPr/>
        </p:nvSpPr>
        <p:spPr>
          <a:xfrm>
            <a:off x="3134750" y="5953882"/>
            <a:ext cx="2141933" cy="523220"/>
          </a:xfrm>
          <a:prstGeom prst="rect">
            <a:avLst/>
          </a:prstGeom>
          <a:noFill/>
        </p:spPr>
        <p:txBody>
          <a:bodyPr wrap="none" rtlCol="0">
            <a:spAutoFit/>
          </a:bodyPr>
          <a:lstStyle/>
          <a:p>
            <a:r>
              <a:rPr lang="en-US" sz="2800" b="1" dirty="0" smtClean="0"/>
              <a:t>hoard (pile)</a:t>
            </a:r>
            <a:endParaRPr lang="en-GB" sz="2800" b="1" dirty="0"/>
          </a:p>
        </p:txBody>
      </p:sp>
      <p:sp>
        <p:nvSpPr>
          <p:cNvPr id="16" name="TextBox 15"/>
          <p:cNvSpPr txBox="1"/>
          <p:nvPr/>
        </p:nvSpPr>
        <p:spPr>
          <a:xfrm>
            <a:off x="9685812" y="2948491"/>
            <a:ext cx="1483098" cy="523220"/>
          </a:xfrm>
          <a:prstGeom prst="rect">
            <a:avLst/>
          </a:prstGeom>
          <a:noFill/>
        </p:spPr>
        <p:txBody>
          <a:bodyPr wrap="none" rtlCol="0">
            <a:spAutoFit/>
          </a:bodyPr>
          <a:lstStyle/>
          <a:p>
            <a:r>
              <a:rPr lang="en-US" sz="2800" b="1" dirty="0" smtClean="0"/>
              <a:t>nostrils</a:t>
            </a:r>
            <a:endParaRPr lang="en-GB" sz="2800" b="1" dirty="0"/>
          </a:p>
        </p:txBody>
      </p:sp>
      <p:sp>
        <p:nvSpPr>
          <p:cNvPr id="17" name="TextBox 16"/>
          <p:cNvSpPr txBox="1"/>
          <p:nvPr/>
        </p:nvSpPr>
        <p:spPr>
          <a:xfrm>
            <a:off x="5722868" y="1079600"/>
            <a:ext cx="3422732" cy="523220"/>
          </a:xfrm>
          <a:prstGeom prst="rect">
            <a:avLst/>
          </a:prstGeom>
          <a:noFill/>
        </p:spPr>
        <p:txBody>
          <a:bodyPr wrap="none" rtlCol="0">
            <a:spAutoFit/>
          </a:bodyPr>
          <a:lstStyle/>
          <a:p>
            <a:r>
              <a:rPr lang="en-US" sz="2800" b="1" dirty="0" smtClean="0"/>
              <a:t>torso (chest, body)</a:t>
            </a:r>
            <a:endParaRPr lang="en-GB" sz="2800" b="1" dirty="0"/>
          </a:p>
        </p:txBody>
      </p:sp>
      <p:pic>
        <p:nvPicPr>
          <p:cNvPr id="18" name="Picture 6" descr="Image result for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750" y="1665629"/>
            <a:ext cx="5910776" cy="3811434"/>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8</a:t>
            </a:r>
            <a:endParaRPr lang="en-GB" b="1" dirty="0"/>
          </a:p>
        </p:txBody>
      </p:sp>
      <p:pic>
        <p:nvPicPr>
          <p:cNvPr id="14"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168959" y="6247712"/>
            <a:ext cx="1842357" cy="550232"/>
          </a:xfrm>
          <a:prstGeom prst="rect">
            <a:avLst/>
          </a:prstGeom>
          <a:solidFill>
            <a:schemeClr val="bg1"/>
          </a:solidFill>
          <a:ln>
            <a:noFill/>
          </a:ln>
        </p:spPr>
      </p:pic>
    </p:spTree>
    <p:extLst>
      <p:ext uri="{BB962C8B-B14F-4D97-AF65-F5344CB8AC3E}">
        <p14:creationId xmlns:p14="http://schemas.microsoft.com/office/powerpoint/2010/main" val="26827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 calcmode="lin" valueType="num">
                                      <p:cBhvr additive="base">
                                        <p:cTn id="5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2342733" cy="1325563"/>
          </a:xfrm>
        </p:spPr>
        <p:txBody>
          <a:bodyPr/>
          <a:lstStyle/>
          <a:p>
            <a:r>
              <a:rPr lang="en-US" b="1" dirty="0" smtClean="0"/>
              <a:t>Sorting</a:t>
            </a:r>
            <a:endParaRPr lang="en-GB" b="1" dirty="0"/>
          </a:p>
        </p:txBody>
      </p:sp>
      <p:sp>
        <p:nvSpPr>
          <p:cNvPr id="3" name="TextBox 2"/>
          <p:cNvSpPr txBox="1"/>
          <p:nvPr/>
        </p:nvSpPr>
        <p:spPr>
          <a:xfrm>
            <a:off x="4955663" y="1478102"/>
            <a:ext cx="1308296" cy="646331"/>
          </a:xfrm>
          <a:prstGeom prst="rect">
            <a:avLst/>
          </a:prstGeom>
          <a:noFill/>
        </p:spPr>
        <p:txBody>
          <a:bodyPr wrap="square" rtlCol="0">
            <a:spAutoFit/>
          </a:bodyPr>
          <a:lstStyle/>
          <a:p>
            <a:r>
              <a:rPr lang="en-US" sz="3600" dirty="0" smtClean="0"/>
              <a:t>tiptoe</a:t>
            </a:r>
            <a:endParaRPr lang="en-GB" sz="3600" dirty="0"/>
          </a:p>
        </p:txBody>
      </p:sp>
      <p:sp>
        <p:nvSpPr>
          <p:cNvPr id="6" name="TextBox 5"/>
          <p:cNvSpPr txBox="1"/>
          <p:nvPr/>
        </p:nvSpPr>
        <p:spPr>
          <a:xfrm>
            <a:off x="5968503" y="5170565"/>
            <a:ext cx="1338828" cy="646331"/>
          </a:xfrm>
          <a:prstGeom prst="rect">
            <a:avLst/>
          </a:prstGeom>
          <a:noFill/>
        </p:spPr>
        <p:txBody>
          <a:bodyPr wrap="none" rtlCol="0">
            <a:spAutoFit/>
          </a:bodyPr>
          <a:lstStyle/>
          <a:p>
            <a:r>
              <a:rPr lang="en-US" sz="3600" dirty="0" smtClean="0"/>
              <a:t>creep</a:t>
            </a:r>
            <a:endParaRPr lang="en-GB" dirty="0"/>
          </a:p>
        </p:txBody>
      </p:sp>
      <p:sp>
        <p:nvSpPr>
          <p:cNvPr id="8" name="TextBox 7"/>
          <p:cNvSpPr txBox="1"/>
          <p:nvPr/>
        </p:nvSpPr>
        <p:spPr>
          <a:xfrm>
            <a:off x="5338342" y="5797694"/>
            <a:ext cx="2082621" cy="646331"/>
          </a:xfrm>
          <a:prstGeom prst="rect">
            <a:avLst/>
          </a:prstGeom>
          <a:noFill/>
        </p:spPr>
        <p:txBody>
          <a:bodyPr wrap="none" rtlCol="0">
            <a:spAutoFit/>
          </a:bodyPr>
          <a:lstStyle/>
          <a:p>
            <a:r>
              <a:rPr lang="en-US" sz="3600" dirty="0" smtClean="0"/>
              <a:t>sunbathe</a:t>
            </a:r>
            <a:endParaRPr lang="en-GB" dirty="0"/>
          </a:p>
        </p:txBody>
      </p:sp>
      <p:sp>
        <p:nvSpPr>
          <p:cNvPr id="11" name="TextBox 10"/>
          <p:cNvSpPr txBox="1"/>
          <p:nvPr/>
        </p:nvSpPr>
        <p:spPr>
          <a:xfrm>
            <a:off x="3396102" y="4849447"/>
            <a:ext cx="1903085" cy="646331"/>
          </a:xfrm>
          <a:prstGeom prst="rect">
            <a:avLst/>
          </a:prstGeom>
          <a:noFill/>
        </p:spPr>
        <p:txBody>
          <a:bodyPr wrap="none" rtlCol="0">
            <a:spAutoFit/>
          </a:bodyPr>
          <a:lstStyle/>
          <a:p>
            <a:r>
              <a:rPr lang="en-US" sz="3600" dirty="0" smtClean="0"/>
              <a:t>carefully</a:t>
            </a:r>
            <a:endParaRPr lang="en-GB" dirty="0"/>
          </a:p>
        </p:txBody>
      </p:sp>
      <p:sp>
        <p:nvSpPr>
          <p:cNvPr id="13" name="TextBox 12"/>
          <p:cNvSpPr txBox="1"/>
          <p:nvPr/>
        </p:nvSpPr>
        <p:spPr>
          <a:xfrm>
            <a:off x="4857561" y="4324400"/>
            <a:ext cx="2159566" cy="646331"/>
          </a:xfrm>
          <a:prstGeom prst="rect">
            <a:avLst/>
          </a:prstGeom>
          <a:noFill/>
        </p:spPr>
        <p:txBody>
          <a:bodyPr wrap="none" rtlCol="0">
            <a:spAutoFit/>
          </a:bodyPr>
          <a:lstStyle/>
          <a:p>
            <a:r>
              <a:rPr lang="en-US" sz="3600" dirty="0" smtClean="0"/>
              <a:t>nervously</a:t>
            </a:r>
            <a:endParaRPr lang="en-GB" dirty="0"/>
          </a:p>
        </p:txBody>
      </p:sp>
      <p:sp>
        <p:nvSpPr>
          <p:cNvPr id="14" name="TextBox 13"/>
          <p:cNvSpPr txBox="1"/>
          <p:nvPr/>
        </p:nvSpPr>
        <p:spPr>
          <a:xfrm>
            <a:off x="4450920" y="3108325"/>
            <a:ext cx="1774845" cy="646331"/>
          </a:xfrm>
          <a:prstGeom prst="rect">
            <a:avLst/>
          </a:prstGeom>
          <a:noFill/>
        </p:spPr>
        <p:txBody>
          <a:bodyPr wrap="none" rtlCol="0">
            <a:spAutoFit/>
          </a:bodyPr>
          <a:lstStyle/>
          <a:p>
            <a:r>
              <a:rPr lang="en-US" sz="3600" dirty="0" smtClean="0"/>
              <a:t>glimpse</a:t>
            </a:r>
            <a:endParaRPr lang="en-GB" dirty="0"/>
          </a:p>
        </p:txBody>
      </p:sp>
      <p:sp>
        <p:nvSpPr>
          <p:cNvPr id="16" name="TextBox 15"/>
          <p:cNvSpPr txBox="1"/>
          <p:nvPr/>
        </p:nvSpPr>
        <p:spPr>
          <a:xfrm>
            <a:off x="6689213" y="1054484"/>
            <a:ext cx="1236236" cy="646331"/>
          </a:xfrm>
          <a:prstGeom prst="rect">
            <a:avLst/>
          </a:prstGeom>
          <a:noFill/>
        </p:spPr>
        <p:txBody>
          <a:bodyPr wrap="none" rtlCol="0">
            <a:spAutoFit/>
          </a:bodyPr>
          <a:lstStyle/>
          <a:p>
            <a:r>
              <a:rPr lang="en-US" sz="3600" dirty="0" smtClean="0"/>
              <a:t>swim</a:t>
            </a:r>
            <a:endParaRPr lang="en-GB" dirty="0"/>
          </a:p>
        </p:txBody>
      </p:sp>
      <p:sp>
        <p:nvSpPr>
          <p:cNvPr id="18" name="TextBox 17"/>
          <p:cNvSpPr txBox="1"/>
          <p:nvPr/>
        </p:nvSpPr>
        <p:spPr>
          <a:xfrm>
            <a:off x="3811746" y="5941634"/>
            <a:ext cx="1184940" cy="646331"/>
          </a:xfrm>
          <a:prstGeom prst="rect">
            <a:avLst/>
          </a:prstGeom>
          <a:noFill/>
        </p:spPr>
        <p:txBody>
          <a:bodyPr wrap="none" rtlCol="0">
            <a:spAutoFit/>
          </a:bodyPr>
          <a:lstStyle/>
          <a:p>
            <a:r>
              <a:rPr lang="en-US" sz="3600" dirty="0" smtClean="0"/>
              <a:t>relax</a:t>
            </a:r>
            <a:endParaRPr lang="en-GB" dirty="0"/>
          </a:p>
        </p:txBody>
      </p:sp>
      <p:sp>
        <p:nvSpPr>
          <p:cNvPr id="19" name="TextBox 18"/>
          <p:cNvSpPr txBox="1"/>
          <p:nvPr/>
        </p:nvSpPr>
        <p:spPr>
          <a:xfrm>
            <a:off x="4036104" y="769058"/>
            <a:ext cx="1672253" cy="646331"/>
          </a:xfrm>
          <a:prstGeom prst="rect">
            <a:avLst/>
          </a:prstGeom>
          <a:noFill/>
        </p:spPr>
        <p:txBody>
          <a:bodyPr wrap="none" rtlCol="0">
            <a:spAutoFit/>
          </a:bodyPr>
          <a:lstStyle/>
          <a:p>
            <a:r>
              <a:rPr lang="en-US" sz="3600" dirty="0" smtClean="0"/>
              <a:t>snooze</a:t>
            </a:r>
            <a:endParaRPr lang="en-GB" dirty="0"/>
          </a:p>
        </p:txBody>
      </p:sp>
      <p:sp>
        <p:nvSpPr>
          <p:cNvPr id="20" name="TextBox 19"/>
          <p:cNvSpPr txBox="1"/>
          <p:nvPr/>
        </p:nvSpPr>
        <p:spPr>
          <a:xfrm>
            <a:off x="7554878" y="5944893"/>
            <a:ext cx="1210588" cy="646331"/>
          </a:xfrm>
          <a:prstGeom prst="rect">
            <a:avLst/>
          </a:prstGeom>
          <a:noFill/>
        </p:spPr>
        <p:txBody>
          <a:bodyPr wrap="none" rtlCol="0">
            <a:spAutoFit/>
          </a:bodyPr>
          <a:lstStyle/>
          <a:p>
            <a:r>
              <a:rPr lang="en-US" sz="3600" dirty="0" smtClean="0"/>
              <a:t>lazily</a:t>
            </a:r>
            <a:endParaRPr lang="en-GB" dirty="0"/>
          </a:p>
        </p:txBody>
      </p:sp>
      <p:sp>
        <p:nvSpPr>
          <p:cNvPr id="21" name="TextBox 20"/>
          <p:cNvSpPr txBox="1"/>
          <p:nvPr/>
        </p:nvSpPr>
        <p:spPr>
          <a:xfrm>
            <a:off x="5856977" y="2204612"/>
            <a:ext cx="1159292" cy="646331"/>
          </a:xfrm>
          <a:prstGeom prst="rect">
            <a:avLst/>
          </a:prstGeom>
          <a:noFill/>
        </p:spPr>
        <p:txBody>
          <a:bodyPr wrap="none" rtlCol="0">
            <a:spAutoFit/>
          </a:bodyPr>
          <a:lstStyle/>
          <a:p>
            <a:r>
              <a:rPr lang="en-US" sz="3600" dirty="0" smtClean="0"/>
              <a:t>calm</a:t>
            </a:r>
            <a:endParaRPr lang="en-GB" dirty="0"/>
          </a:p>
        </p:txBody>
      </p:sp>
      <p:sp>
        <p:nvSpPr>
          <p:cNvPr id="22" name="TextBox 21"/>
          <p:cNvSpPr txBox="1"/>
          <p:nvPr/>
        </p:nvSpPr>
        <p:spPr>
          <a:xfrm>
            <a:off x="4142559" y="2262160"/>
            <a:ext cx="1492716" cy="646331"/>
          </a:xfrm>
          <a:prstGeom prst="rect">
            <a:avLst/>
          </a:prstGeom>
          <a:noFill/>
        </p:spPr>
        <p:txBody>
          <a:bodyPr wrap="none" rtlCol="0">
            <a:spAutoFit/>
          </a:bodyPr>
          <a:lstStyle/>
          <a:p>
            <a:r>
              <a:rPr lang="en-US" sz="3600" dirty="0" smtClean="0"/>
              <a:t>waves</a:t>
            </a:r>
            <a:endParaRPr lang="en-GB" dirty="0"/>
          </a:p>
        </p:txBody>
      </p:sp>
      <p:sp>
        <p:nvSpPr>
          <p:cNvPr id="23" name="TextBox 22"/>
          <p:cNvSpPr txBox="1"/>
          <p:nvPr/>
        </p:nvSpPr>
        <p:spPr>
          <a:xfrm>
            <a:off x="4004730" y="3890489"/>
            <a:ext cx="1031051" cy="646331"/>
          </a:xfrm>
          <a:prstGeom prst="rect">
            <a:avLst/>
          </a:prstGeom>
          <a:noFill/>
        </p:spPr>
        <p:txBody>
          <a:bodyPr wrap="none" rtlCol="0">
            <a:spAutoFit/>
          </a:bodyPr>
          <a:lstStyle/>
          <a:p>
            <a:r>
              <a:rPr lang="en-US" sz="3600" dirty="0" smtClean="0"/>
              <a:t>waft</a:t>
            </a:r>
            <a:endParaRPr lang="en-GB" dirty="0"/>
          </a:p>
        </p:txBody>
      </p:sp>
      <p:sp>
        <p:nvSpPr>
          <p:cNvPr id="24" name="Oval 23"/>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9</a:t>
            </a:r>
            <a:endParaRPr lang="en-GB" b="1" dirty="0"/>
          </a:p>
        </p:txBody>
      </p:sp>
      <p:pic>
        <p:nvPicPr>
          <p:cNvPr id="17"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10227858" y="6190159"/>
            <a:ext cx="1842357" cy="550232"/>
          </a:xfrm>
          <a:prstGeom prst="rect">
            <a:avLst/>
          </a:prstGeom>
          <a:solidFill>
            <a:schemeClr val="bg1"/>
          </a:solidFill>
          <a:ln>
            <a:noFill/>
          </a:ln>
        </p:spPr>
      </p:pic>
      <p:pic>
        <p:nvPicPr>
          <p:cNvPr id="1026" name="Picture 2" descr="Image result for haunted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15" y="2310726"/>
            <a:ext cx="3802274" cy="2536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a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8546" y="1948263"/>
            <a:ext cx="4833454" cy="322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34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1419367"/>
            <a:ext cx="10515600" cy="3273827"/>
          </a:xfrm>
        </p:spPr>
        <p:txBody>
          <a:bodyPr>
            <a:normAutofit/>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What % of words do you need to know in a text for it to be understood properly?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5481" y="4937313"/>
            <a:ext cx="11013743" cy="494494"/>
          </a:xfrm>
        </p:spPr>
        <p:txBody>
          <a:bodyPr>
            <a:normAutofit/>
          </a:bodyPr>
          <a:lstStyle/>
          <a:p>
            <a:pPr marL="457200" lvl="1" indent="0">
              <a:buNone/>
            </a:pPr>
            <a:r>
              <a:rPr lang="en-US" sz="2800" dirty="0" smtClean="0"/>
              <a:t>50%   55%   60%   65%   70%   75%   80%   85%    90%   95%</a:t>
            </a:r>
            <a:endParaRPr lang="en-GB" sz="2800" dirty="0"/>
          </a:p>
        </p:txBody>
      </p:sp>
      <p:sp>
        <p:nvSpPr>
          <p:cNvPr id="4" name="TextBox 3"/>
          <p:cNvSpPr txBox="1"/>
          <p:nvPr/>
        </p:nvSpPr>
        <p:spPr>
          <a:xfrm>
            <a:off x="209232" y="266245"/>
            <a:ext cx="11982768" cy="646331"/>
          </a:xfrm>
          <a:prstGeom prst="rect">
            <a:avLst/>
          </a:prstGeom>
          <a:noFill/>
        </p:spPr>
        <p:txBody>
          <a:bodyPr wrap="none" rtlCol="0">
            <a:spAutoFit/>
          </a:bodyPr>
          <a:lstStyle/>
          <a:p>
            <a:r>
              <a:rPr lang="en-US" sz="3600" b="1" dirty="0" smtClean="0"/>
              <a:t>What are the challenges facing schools and children?</a:t>
            </a:r>
            <a:endParaRPr lang="en-GB" b="1" dirty="0"/>
          </a:p>
        </p:txBody>
      </p:sp>
      <p:pic>
        <p:nvPicPr>
          <p:cNvPr id="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55906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180" y="1195177"/>
            <a:ext cx="11283637" cy="2554545"/>
          </a:xfrm>
          <a:prstGeom prst="rect">
            <a:avLst/>
          </a:prstGeom>
          <a:noFill/>
        </p:spPr>
        <p:txBody>
          <a:bodyPr wrap="square" rtlCol="0">
            <a:spAutoFit/>
          </a:bodyPr>
          <a:lstStyle/>
          <a:p>
            <a:pPr lvl="0" eaLnBrk="0" fontAlgn="base" hangingPunct="0">
              <a:spcBef>
                <a:spcPct val="0"/>
              </a:spcBef>
              <a:spcAft>
                <a:spcPct val="0"/>
              </a:spcAft>
            </a:pPr>
            <a:r>
              <a:rPr lang="en-US" sz="3200" b="1" dirty="0" smtClean="0">
                <a:solidFill>
                  <a:srgbClr val="000000"/>
                </a:solidFill>
                <a:latin typeface="Source Serif Pro"/>
              </a:rPr>
              <a:t>Receptive vocabulary: </a:t>
            </a:r>
            <a:r>
              <a:rPr lang="en-US" sz="3200" dirty="0" smtClean="0">
                <a:solidFill>
                  <a:srgbClr val="000000"/>
                </a:solidFill>
                <a:latin typeface="Source Serif Pro"/>
              </a:rPr>
              <a:t>words understood in context, either heard or read.</a:t>
            </a:r>
          </a:p>
          <a:p>
            <a:pPr lvl="0" eaLnBrk="0" fontAlgn="base" hangingPunct="0">
              <a:spcBef>
                <a:spcPct val="0"/>
              </a:spcBef>
              <a:spcAft>
                <a:spcPct val="0"/>
              </a:spcAft>
            </a:pPr>
            <a:endParaRPr lang="en-US" sz="3200" dirty="0">
              <a:solidFill>
                <a:srgbClr val="000000"/>
              </a:solidFill>
              <a:latin typeface="Source Serif Pro"/>
            </a:endParaRPr>
          </a:p>
          <a:p>
            <a:pPr lvl="0" eaLnBrk="0" fontAlgn="base" hangingPunct="0">
              <a:spcBef>
                <a:spcPct val="0"/>
              </a:spcBef>
              <a:spcAft>
                <a:spcPct val="0"/>
              </a:spcAft>
            </a:pPr>
            <a:r>
              <a:rPr lang="en-US" sz="3200" b="1" dirty="0" smtClean="0">
                <a:solidFill>
                  <a:srgbClr val="000000"/>
                </a:solidFill>
                <a:latin typeface="Source Serif Pro"/>
              </a:rPr>
              <a:t>Expressive vocabulary: </a:t>
            </a:r>
            <a:r>
              <a:rPr lang="en-US" sz="3200" dirty="0" smtClean="0">
                <a:solidFill>
                  <a:srgbClr val="000000"/>
                </a:solidFill>
                <a:latin typeface="Source Serif Pro"/>
              </a:rPr>
              <a:t>words able to be used, either spoken or written.</a:t>
            </a:r>
            <a:endParaRPr lang="en-GB" sz="2400" dirty="0"/>
          </a:p>
        </p:txBody>
      </p:sp>
      <p:sp>
        <p:nvSpPr>
          <p:cNvPr id="2" name="TextBox 1"/>
          <p:cNvSpPr txBox="1"/>
          <p:nvPr/>
        </p:nvSpPr>
        <p:spPr>
          <a:xfrm>
            <a:off x="3510195" y="298939"/>
            <a:ext cx="5171609" cy="707886"/>
          </a:xfrm>
          <a:prstGeom prst="rect">
            <a:avLst/>
          </a:prstGeom>
          <a:noFill/>
        </p:spPr>
        <p:txBody>
          <a:bodyPr wrap="none" rtlCol="0">
            <a:spAutoFit/>
          </a:bodyPr>
          <a:lstStyle/>
          <a:p>
            <a:r>
              <a:rPr lang="en-US" sz="4000" b="1" dirty="0" smtClean="0"/>
              <a:t>What is vocabulary?</a:t>
            </a:r>
            <a:endParaRPr lang="en-GB" b="1" dirty="0"/>
          </a:p>
        </p:txBody>
      </p:sp>
      <p:sp>
        <p:nvSpPr>
          <p:cNvPr id="3" name="TextBox 2"/>
          <p:cNvSpPr txBox="1"/>
          <p:nvPr/>
        </p:nvSpPr>
        <p:spPr>
          <a:xfrm>
            <a:off x="908361" y="5820508"/>
            <a:ext cx="10375276" cy="707886"/>
          </a:xfrm>
          <a:prstGeom prst="rect">
            <a:avLst/>
          </a:prstGeom>
          <a:noFill/>
        </p:spPr>
        <p:txBody>
          <a:bodyPr wrap="none" rtlCol="0">
            <a:spAutoFit/>
          </a:bodyPr>
          <a:lstStyle/>
          <a:p>
            <a:r>
              <a:rPr lang="en-US" sz="4000" dirty="0" smtClean="0"/>
              <a:t>Listening </a:t>
            </a:r>
            <a:r>
              <a:rPr lang="en-US" sz="4000" dirty="0" smtClean="0">
                <a:sym typeface="Wingdings" panose="05000000000000000000" pitchFamily="2" charset="2"/>
              </a:rPr>
              <a:t></a:t>
            </a:r>
            <a:r>
              <a:rPr lang="en-US" sz="4000" dirty="0">
                <a:sym typeface="Wingdings" panose="05000000000000000000" pitchFamily="2" charset="2"/>
              </a:rPr>
              <a:t> </a:t>
            </a:r>
            <a:r>
              <a:rPr lang="en-US" sz="4000" dirty="0" smtClean="0">
                <a:sym typeface="Wingdings" panose="05000000000000000000" pitchFamily="2" charset="2"/>
              </a:rPr>
              <a:t>Speaking  Reading  Writing</a:t>
            </a:r>
            <a:endParaRPr lang="en-GB" dirty="0"/>
          </a:p>
        </p:txBody>
      </p:sp>
      <p:pic>
        <p:nvPicPr>
          <p:cNvPr id="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10188107" y="159906"/>
            <a:ext cx="1842357" cy="550232"/>
          </a:xfrm>
          <a:prstGeom prst="rect">
            <a:avLst/>
          </a:prstGeom>
          <a:solidFill>
            <a:schemeClr val="bg1"/>
          </a:solidFill>
          <a:ln>
            <a:noFill/>
          </a:ln>
        </p:spPr>
      </p:pic>
    </p:spTree>
    <p:extLst>
      <p:ext uri="{BB962C8B-B14F-4D97-AF65-F5344CB8AC3E}">
        <p14:creationId xmlns:p14="http://schemas.microsoft.com/office/powerpoint/2010/main" val="22509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133113"/>
            <a:ext cx="10515600" cy="1325563"/>
          </a:xfrm>
        </p:spPr>
        <p:txBody>
          <a:bodyPr/>
          <a:lstStyle/>
          <a:p>
            <a:r>
              <a:rPr lang="en-US" b="1" dirty="0" smtClean="0">
                <a:latin typeface="Arial" panose="020B0604020202020204" pitchFamily="34" charset="0"/>
                <a:cs typeface="Arial" panose="020B0604020202020204" pitchFamily="34" charset="0"/>
              </a:rPr>
              <a:t>These words are difficult:</a:t>
            </a:r>
            <a:endParaRPr lang="en-GB"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1596786" y="1356874"/>
            <a:ext cx="9089480" cy="5335861"/>
          </a:xfrm>
          <a:prstGeom prst="rect">
            <a:avLst/>
          </a:prstGeom>
        </p:spPr>
      </p:pic>
      <p:sp>
        <p:nvSpPr>
          <p:cNvPr id="4" name="TextBox 3"/>
          <p:cNvSpPr txBox="1"/>
          <p:nvPr/>
        </p:nvSpPr>
        <p:spPr>
          <a:xfrm>
            <a:off x="5117910" y="1356875"/>
            <a:ext cx="1064526" cy="369332"/>
          </a:xfrm>
          <a:prstGeom prst="rect">
            <a:avLst/>
          </a:prstGeom>
          <a:solidFill>
            <a:srgbClr val="FF0000">
              <a:alpha val="40000"/>
            </a:srgbClr>
          </a:solidFill>
        </p:spPr>
        <p:txBody>
          <a:bodyPr wrap="square" rtlCol="0">
            <a:spAutoFit/>
          </a:bodyPr>
          <a:lstStyle/>
          <a:p>
            <a:endParaRPr lang="en-GB" dirty="0"/>
          </a:p>
        </p:txBody>
      </p:sp>
      <p:sp>
        <p:nvSpPr>
          <p:cNvPr id="6" name="TextBox 5"/>
          <p:cNvSpPr txBox="1"/>
          <p:nvPr/>
        </p:nvSpPr>
        <p:spPr>
          <a:xfrm>
            <a:off x="1578555" y="1671616"/>
            <a:ext cx="1064526" cy="369332"/>
          </a:xfrm>
          <a:prstGeom prst="rect">
            <a:avLst/>
          </a:prstGeom>
          <a:solidFill>
            <a:srgbClr val="FF0000">
              <a:alpha val="40000"/>
            </a:srgbClr>
          </a:solidFill>
        </p:spPr>
        <p:txBody>
          <a:bodyPr wrap="square" rtlCol="0">
            <a:spAutoFit/>
          </a:bodyPr>
          <a:lstStyle/>
          <a:p>
            <a:endParaRPr lang="en-GB" dirty="0"/>
          </a:p>
        </p:txBody>
      </p:sp>
      <p:sp>
        <p:nvSpPr>
          <p:cNvPr id="7" name="TextBox 6"/>
          <p:cNvSpPr txBox="1"/>
          <p:nvPr/>
        </p:nvSpPr>
        <p:spPr>
          <a:xfrm>
            <a:off x="4352532" y="1671616"/>
            <a:ext cx="860914" cy="369332"/>
          </a:xfrm>
          <a:prstGeom prst="rect">
            <a:avLst/>
          </a:prstGeom>
          <a:solidFill>
            <a:srgbClr val="FF0000">
              <a:alpha val="40000"/>
            </a:srgbClr>
          </a:solidFill>
        </p:spPr>
        <p:txBody>
          <a:bodyPr wrap="square" rtlCol="0">
            <a:spAutoFit/>
          </a:bodyPr>
          <a:lstStyle/>
          <a:p>
            <a:endParaRPr lang="en-GB" dirty="0"/>
          </a:p>
        </p:txBody>
      </p:sp>
      <p:sp>
        <p:nvSpPr>
          <p:cNvPr id="8" name="TextBox 7"/>
          <p:cNvSpPr txBox="1"/>
          <p:nvPr/>
        </p:nvSpPr>
        <p:spPr>
          <a:xfrm>
            <a:off x="5036023" y="1952845"/>
            <a:ext cx="953655" cy="394570"/>
          </a:xfrm>
          <a:prstGeom prst="rect">
            <a:avLst/>
          </a:prstGeom>
          <a:solidFill>
            <a:srgbClr val="FF0000">
              <a:alpha val="40000"/>
            </a:srgbClr>
          </a:solidFill>
        </p:spPr>
        <p:txBody>
          <a:bodyPr wrap="square" rtlCol="0">
            <a:spAutoFit/>
          </a:bodyPr>
          <a:lstStyle/>
          <a:p>
            <a:endParaRPr lang="en-GB" dirty="0"/>
          </a:p>
        </p:txBody>
      </p:sp>
      <p:sp>
        <p:nvSpPr>
          <p:cNvPr id="9" name="TextBox 8"/>
          <p:cNvSpPr txBox="1"/>
          <p:nvPr/>
        </p:nvSpPr>
        <p:spPr>
          <a:xfrm>
            <a:off x="2735238" y="2220376"/>
            <a:ext cx="608463" cy="386346"/>
          </a:xfrm>
          <a:prstGeom prst="rect">
            <a:avLst/>
          </a:prstGeom>
          <a:solidFill>
            <a:srgbClr val="FF0000">
              <a:alpha val="40000"/>
            </a:srgbClr>
          </a:solidFill>
        </p:spPr>
        <p:txBody>
          <a:bodyPr wrap="square" rtlCol="0">
            <a:spAutoFit/>
          </a:bodyPr>
          <a:lstStyle/>
          <a:p>
            <a:endParaRPr lang="en-GB" dirty="0"/>
          </a:p>
        </p:txBody>
      </p:sp>
      <p:sp>
        <p:nvSpPr>
          <p:cNvPr id="10" name="TextBox 9"/>
          <p:cNvSpPr txBox="1"/>
          <p:nvPr/>
        </p:nvSpPr>
        <p:spPr>
          <a:xfrm>
            <a:off x="4857500" y="2260744"/>
            <a:ext cx="879143" cy="369332"/>
          </a:xfrm>
          <a:prstGeom prst="rect">
            <a:avLst/>
          </a:prstGeom>
          <a:solidFill>
            <a:srgbClr val="FF0000">
              <a:alpha val="40000"/>
            </a:srgbClr>
          </a:solidFill>
        </p:spPr>
        <p:txBody>
          <a:bodyPr wrap="square" rtlCol="0">
            <a:spAutoFit/>
          </a:bodyPr>
          <a:lstStyle/>
          <a:p>
            <a:endParaRPr lang="en-GB" dirty="0"/>
          </a:p>
        </p:txBody>
      </p:sp>
      <p:sp>
        <p:nvSpPr>
          <p:cNvPr id="11" name="TextBox 10"/>
          <p:cNvSpPr txBox="1"/>
          <p:nvPr/>
        </p:nvSpPr>
        <p:spPr>
          <a:xfrm>
            <a:off x="5736643" y="2237390"/>
            <a:ext cx="1293641" cy="369332"/>
          </a:xfrm>
          <a:prstGeom prst="rect">
            <a:avLst/>
          </a:prstGeom>
          <a:solidFill>
            <a:srgbClr val="FF0000">
              <a:alpha val="40000"/>
            </a:srgbClr>
          </a:solidFill>
        </p:spPr>
        <p:txBody>
          <a:bodyPr wrap="square" rtlCol="0">
            <a:spAutoFit/>
          </a:bodyPr>
          <a:lstStyle/>
          <a:p>
            <a:endParaRPr lang="en-GB" dirty="0"/>
          </a:p>
        </p:txBody>
      </p:sp>
      <p:sp>
        <p:nvSpPr>
          <p:cNvPr id="12" name="TextBox 11"/>
          <p:cNvSpPr txBox="1"/>
          <p:nvPr/>
        </p:nvSpPr>
        <p:spPr>
          <a:xfrm>
            <a:off x="5620086" y="2529378"/>
            <a:ext cx="885416" cy="369332"/>
          </a:xfrm>
          <a:prstGeom prst="rect">
            <a:avLst/>
          </a:prstGeom>
          <a:solidFill>
            <a:srgbClr val="FF0000">
              <a:alpha val="40000"/>
            </a:srgbClr>
          </a:solidFill>
        </p:spPr>
        <p:txBody>
          <a:bodyPr wrap="square" rtlCol="0">
            <a:spAutoFit/>
          </a:bodyPr>
          <a:lstStyle/>
          <a:p>
            <a:endParaRPr lang="en-GB" dirty="0"/>
          </a:p>
        </p:txBody>
      </p:sp>
      <p:sp>
        <p:nvSpPr>
          <p:cNvPr id="13" name="TextBox 12"/>
          <p:cNvSpPr txBox="1"/>
          <p:nvPr/>
        </p:nvSpPr>
        <p:spPr>
          <a:xfrm>
            <a:off x="3690173" y="2856467"/>
            <a:ext cx="1167328" cy="369332"/>
          </a:xfrm>
          <a:prstGeom prst="rect">
            <a:avLst/>
          </a:prstGeom>
          <a:solidFill>
            <a:srgbClr val="FF0000">
              <a:alpha val="40000"/>
            </a:srgbClr>
          </a:solidFill>
        </p:spPr>
        <p:txBody>
          <a:bodyPr wrap="square" rtlCol="0">
            <a:spAutoFit/>
          </a:bodyPr>
          <a:lstStyle/>
          <a:p>
            <a:endParaRPr lang="en-GB" dirty="0"/>
          </a:p>
        </p:txBody>
      </p:sp>
      <p:sp>
        <p:nvSpPr>
          <p:cNvPr id="14" name="TextBox 13"/>
          <p:cNvSpPr txBox="1"/>
          <p:nvPr/>
        </p:nvSpPr>
        <p:spPr>
          <a:xfrm>
            <a:off x="2880846" y="3132351"/>
            <a:ext cx="680702" cy="369332"/>
          </a:xfrm>
          <a:prstGeom prst="rect">
            <a:avLst/>
          </a:prstGeom>
          <a:solidFill>
            <a:srgbClr val="FF0000">
              <a:alpha val="40000"/>
            </a:srgbClr>
          </a:solidFill>
        </p:spPr>
        <p:txBody>
          <a:bodyPr wrap="square" rtlCol="0">
            <a:spAutoFit/>
          </a:bodyPr>
          <a:lstStyle/>
          <a:p>
            <a:endParaRPr lang="en-GB" dirty="0"/>
          </a:p>
        </p:txBody>
      </p:sp>
      <p:sp>
        <p:nvSpPr>
          <p:cNvPr id="15" name="TextBox 14"/>
          <p:cNvSpPr txBox="1"/>
          <p:nvPr/>
        </p:nvSpPr>
        <p:spPr>
          <a:xfrm>
            <a:off x="4380931" y="3571177"/>
            <a:ext cx="1170916" cy="369332"/>
          </a:xfrm>
          <a:prstGeom prst="rect">
            <a:avLst/>
          </a:prstGeom>
          <a:solidFill>
            <a:srgbClr val="FF0000">
              <a:alpha val="40000"/>
            </a:srgbClr>
          </a:solidFill>
        </p:spPr>
        <p:txBody>
          <a:bodyPr wrap="square" rtlCol="0">
            <a:spAutoFit/>
          </a:bodyPr>
          <a:lstStyle/>
          <a:p>
            <a:endParaRPr lang="en-GB" dirty="0"/>
          </a:p>
        </p:txBody>
      </p:sp>
      <p:sp>
        <p:nvSpPr>
          <p:cNvPr id="16" name="TextBox 15"/>
          <p:cNvSpPr txBox="1"/>
          <p:nvPr/>
        </p:nvSpPr>
        <p:spPr>
          <a:xfrm>
            <a:off x="3588843" y="3840139"/>
            <a:ext cx="901269" cy="369332"/>
          </a:xfrm>
          <a:prstGeom prst="rect">
            <a:avLst/>
          </a:prstGeom>
          <a:solidFill>
            <a:srgbClr val="FF0000">
              <a:alpha val="40000"/>
            </a:srgbClr>
          </a:solidFill>
        </p:spPr>
        <p:txBody>
          <a:bodyPr wrap="square" rtlCol="0">
            <a:spAutoFit/>
          </a:bodyPr>
          <a:lstStyle/>
          <a:p>
            <a:endParaRPr lang="en-GB" dirty="0"/>
          </a:p>
        </p:txBody>
      </p:sp>
      <p:sp>
        <p:nvSpPr>
          <p:cNvPr id="17" name="TextBox 16"/>
          <p:cNvSpPr txBox="1"/>
          <p:nvPr/>
        </p:nvSpPr>
        <p:spPr>
          <a:xfrm>
            <a:off x="1584224" y="3891040"/>
            <a:ext cx="763191" cy="369332"/>
          </a:xfrm>
          <a:prstGeom prst="rect">
            <a:avLst/>
          </a:prstGeom>
          <a:solidFill>
            <a:srgbClr val="FF0000">
              <a:alpha val="40000"/>
            </a:srgbClr>
          </a:solidFill>
        </p:spPr>
        <p:txBody>
          <a:bodyPr wrap="square" rtlCol="0">
            <a:spAutoFit/>
          </a:bodyPr>
          <a:lstStyle/>
          <a:p>
            <a:endParaRPr lang="en-GB" dirty="0"/>
          </a:p>
        </p:txBody>
      </p:sp>
      <p:sp>
        <p:nvSpPr>
          <p:cNvPr id="18" name="TextBox 17"/>
          <p:cNvSpPr txBox="1"/>
          <p:nvPr/>
        </p:nvSpPr>
        <p:spPr>
          <a:xfrm>
            <a:off x="3588843" y="4470159"/>
            <a:ext cx="901269" cy="369332"/>
          </a:xfrm>
          <a:prstGeom prst="rect">
            <a:avLst/>
          </a:prstGeom>
          <a:solidFill>
            <a:srgbClr val="FF0000">
              <a:alpha val="40000"/>
            </a:srgbClr>
          </a:solidFill>
        </p:spPr>
        <p:txBody>
          <a:bodyPr wrap="square" rtlCol="0">
            <a:spAutoFit/>
          </a:bodyPr>
          <a:lstStyle/>
          <a:p>
            <a:endParaRPr lang="en-GB" dirty="0"/>
          </a:p>
        </p:txBody>
      </p:sp>
      <p:sp>
        <p:nvSpPr>
          <p:cNvPr id="19" name="TextBox 18"/>
          <p:cNvSpPr txBox="1"/>
          <p:nvPr/>
        </p:nvSpPr>
        <p:spPr>
          <a:xfrm>
            <a:off x="5080083" y="4762624"/>
            <a:ext cx="1102353" cy="369332"/>
          </a:xfrm>
          <a:prstGeom prst="rect">
            <a:avLst/>
          </a:prstGeom>
          <a:solidFill>
            <a:srgbClr val="FF0000">
              <a:alpha val="40000"/>
            </a:srgbClr>
          </a:solidFill>
        </p:spPr>
        <p:txBody>
          <a:bodyPr wrap="square" rtlCol="0">
            <a:spAutoFit/>
          </a:bodyPr>
          <a:lstStyle/>
          <a:p>
            <a:endParaRPr lang="en-GB" dirty="0"/>
          </a:p>
        </p:txBody>
      </p:sp>
      <p:sp>
        <p:nvSpPr>
          <p:cNvPr id="20" name="TextBox 19"/>
          <p:cNvSpPr txBox="1"/>
          <p:nvPr/>
        </p:nvSpPr>
        <p:spPr>
          <a:xfrm>
            <a:off x="2734755" y="5636436"/>
            <a:ext cx="826793" cy="369332"/>
          </a:xfrm>
          <a:prstGeom prst="rect">
            <a:avLst/>
          </a:prstGeom>
          <a:solidFill>
            <a:srgbClr val="FF0000">
              <a:alpha val="40000"/>
            </a:srgbClr>
          </a:solidFill>
        </p:spPr>
        <p:txBody>
          <a:bodyPr wrap="square" rtlCol="0">
            <a:spAutoFit/>
          </a:bodyPr>
          <a:lstStyle/>
          <a:p>
            <a:endParaRPr lang="en-GB" dirty="0"/>
          </a:p>
        </p:txBody>
      </p:sp>
      <p:sp>
        <p:nvSpPr>
          <p:cNvPr id="25" name="TextBox 24"/>
          <p:cNvSpPr txBox="1"/>
          <p:nvPr/>
        </p:nvSpPr>
        <p:spPr>
          <a:xfrm>
            <a:off x="5988575" y="1933408"/>
            <a:ext cx="1398346" cy="369332"/>
          </a:xfrm>
          <a:prstGeom prst="rect">
            <a:avLst/>
          </a:prstGeom>
          <a:solidFill>
            <a:srgbClr val="FF0000">
              <a:alpha val="40000"/>
            </a:srgbClr>
          </a:solidFill>
        </p:spPr>
        <p:txBody>
          <a:bodyPr wrap="square" rtlCol="0">
            <a:spAutoFit/>
          </a:bodyPr>
          <a:lstStyle/>
          <a:p>
            <a:endParaRPr lang="en-GB" dirty="0"/>
          </a:p>
        </p:txBody>
      </p:sp>
      <p:sp>
        <p:nvSpPr>
          <p:cNvPr id="27" name="TextBox 26"/>
          <p:cNvSpPr txBox="1"/>
          <p:nvPr/>
        </p:nvSpPr>
        <p:spPr>
          <a:xfrm>
            <a:off x="1596786" y="2260744"/>
            <a:ext cx="1137969" cy="369332"/>
          </a:xfrm>
          <a:prstGeom prst="rect">
            <a:avLst/>
          </a:prstGeom>
          <a:solidFill>
            <a:srgbClr val="FF0000">
              <a:alpha val="40000"/>
            </a:srgbClr>
          </a:solidFill>
        </p:spPr>
        <p:txBody>
          <a:bodyPr wrap="square" rtlCol="0">
            <a:spAutoFit/>
          </a:bodyPr>
          <a:lstStyle/>
          <a:p>
            <a:endParaRPr lang="en-GB" dirty="0"/>
          </a:p>
        </p:txBody>
      </p:sp>
      <p:sp>
        <p:nvSpPr>
          <p:cNvPr id="28" name="TextBox 27"/>
          <p:cNvSpPr txBox="1"/>
          <p:nvPr/>
        </p:nvSpPr>
        <p:spPr>
          <a:xfrm>
            <a:off x="4352532" y="1922129"/>
            <a:ext cx="775165" cy="369332"/>
          </a:xfrm>
          <a:prstGeom prst="rect">
            <a:avLst/>
          </a:prstGeom>
          <a:solidFill>
            <a:srgbClr val="FF0000">
              <a:alpha val="40000"/>
            </a:srgbClr>
          </a:solidFill>
        </p:spPr>
        <p:txBody>
          <a:bodyPr wrap="square" rtlCol="0">
            <a:spAutoFit/>
          </a:bodyPr>
          <a:lstStyle/>
          <a:p>
            <a:endParaRPr lang="en-GB" dirty="0"/>
          </a:p>
        </p:txBody>
      </p:sp>
      <p:sp>
        <p:nvSpPr>
          <p:cNvPr id="29" name="TextBox 28"/>
          <p:cNvSpPr txBox="1"/>
          <p:nvPr/>
        </p:nvSpPr>
        <p:spPr>
          <a:xfrm>
            <a:off x="8679976" y="3712191"/>
            <a:ext cx="1736373" cy="369332"/>
          </a:xfrm>
          <a:prstGeom prst="rect">
            <a:avLst/>
          </a:prstGeom>
          <a:noFill/>
        </p:spPr>
        <p:txBody>
          <a:bodyPr wrap="none" rtlCol="0">
            <a:spAutoFit/>
          </a:bodyPr>
          <a:lstStyle/>
          <a:p>
            <a:r>
              <a:rPr lang="en-US" dirty="0" smtClean="0"/>
              <a:t>Red words: 19/</a:t>
            </a:r>
            <a:endParaRPr lang="en-GB" dirty="0"/>
          </a:p>
        </p:txBody>
      </p:sp>
      <p:sp>
        <p:nvSpPr>
          <p:cNvPr id="30" name="TextBox 29"/>
          <p:cNvSpPr txBox="1"/>
          <p:nvPr/>
        </p:nvSpPr>
        <p:spPr>
          <a:xfrm>
            <a:off x="2926048" y="1634308"/>
            <a:ext cx="1064526" cy="369332"/>
          </a:xfrm>
          <a:prstGeom prst="rect">
            <a:avLst/>
          </a:prstGeom>
          <a:solidFill>
            <a:srgbClr val="FF0000">
              <a:alpha val="40000"/>
            </a:srgbClr>
          </a:solidFill>
        </p:spPr>
        <p:txBody>
          <a:bodyPr wrap="square" rtlCol="0">
            <a:spAutoFit/>
          </a:bodyPr>
          <a:lstStyle/>
          <a:p>
            <a:endParaRPr lang="en-GB" dirty="0"/>
          </a:p>
        </p:txBody>
      </p:sp>
      <p:sp>
        <p:nvSpPr>
          <p:cNvPr id="31" name="TextBox 30"/>
          <p:cNvSpPr txBox="1"/>
          <p:nvPr/>
        </p:nvSpPr>
        <p:spPr>
          <a:xfrm>
            <a:off x="5576244" y="4140152"/>
            <a:ext cx="905925" cy="369332"/>
          </a:xfrm>
          <a:prstGeom prst="rect">
            <a:avLst/>
          </a:prstGeom>
          <a:solidFill>
            <a:srgbClr val="FF0000">
              <a:alpha val="40000"/>
            </a:srgbClr>
          </a:solidFill>
        </p:spPr>
        <p:txBody>
          <a:bodyPr wrap="square" rtlCol="0">
            <a:spAutoFit/>
          </a:bodyPr>
          <a:lstStyle/>
          <a:p>
            <a:endParaRPr lang="en-GB" dirty="0"/>
          </a:p>
        </p:txBody>
      </p:sp>
      <p:sp>
        <p:nvSpPr>
          <p:cNvPr id="32" name="TextBox 31"/>
          <p:cNvSpPr txBox="1"/>
          <p:nvPr/>
        </p:nvSpPr>
        <p:spPr>
          <a:xfrm>
            <a:off x="7541521" y="1356875"/>
            <a:ext cx="582910" cy="369332"/>
          </a:xfrm>
          <a:prstGeom prst="rect">
            <a:avLst/>
          </a:prstGeom>
          <a:solidFill>
            <a:srgbClr val="FF0000">
              <a:alpha val="40000"/>
            </a:srgbClr>
          </a:solidFill>
        </p:spPr>
        <p:txBody>
          <a:bodyPr wrap="square" rtlCol="0">
            <a:spAutoFit/>
          </a:bodyPr>
          <a:lstStyle/>
          <a:p>
            <a:endParaRPr lang="en-GB" dirty="0"/>
          </a:p>
        </p:txBody>
      </p:sp>
      <p:sp>
        <p:nvSpPr>
          <p:cNvPr id="33" name="TextBox 32"/>
          <p:cNvSpPr txBox="1"/>
          <p:nvPr/>
        </p:nvSpPr>
        <p:spPr>
          <a:xfrm>
            <a:off x="4158597" y="5636436"/>
            <a:ext cx="742083" cy="369332"/>
          </a:xfrm>
          <a:prstGeom prst="rect">
            <a:avLst/>
          </a:prstGeom>
          <a:solidFill>
            <a:srgbClr val="FF0000">
              <a:alpha val="40000"/>
            </a:srgbClr>
          </a:solidFill>
        </p:spPr>
        <p:txBody>
          <a:bodyPr wrap="square" rtlCol="0">
            <a:spAutoFit/>
          </a:bodyPr>
          <a:lstStyle/>
          <a:p>
            <a:endParaRPr lang="en-GB" dirty="0"/>
          </a:p>
        </p:txBody>
      </p:sp>
      <p:sp>
        <p:nvSpPr>
          <p:cNvPr id="34" name="Rectangle 33"/>
          <p:cNvSpPr/>
          <p:nvPr/>
        </p:nvSpPr>
        <p:spPr>
          <a:xfrm>
            <a:off x="6482169" y="3316406"/>
            <a:ext cx="4204097" cy="33763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7122992" y="2856467"/>
            <a:ext cx="619840" cy="369332"/>
          </a:xfrm>
          <a:prstGeom prst="rect">
            <a:avLst/>
          </a:prstGeom>
          <a:solidFill>
            <a:srgbClr val="FF0000">
              <a:alpha val="40000"/>
            </a:srgbClr>
          </a:solidFill>
        </p:spPr>
        <p:txBody>
          <a:bodyPr wrap="square" rtlCol="0">
            <a:spAutoFit/>
          </a:bodyPr>
          <a:lstStyle/>
          <a:p>
            <a:endParaRPr lang="en-GB" dirty="0"/>
          </a:p>
        </p:txBody>
      </p:sp>
      <p:sp>
        <p:nvSpPr>
          <p:cNvPr id="36" name="TextBox 35"/>
          <p:cNvSpPr txBox="1"/>
          <p:nvPr/>
        </p:nvSpPr>
        <p:spPr>
          <a:xfrm>
            <a:off x="2509217" y="4203509"/>
            <a:ext cx="575177" cy="329343"/>
          </a:xfrm>
          <a:prstGeom prst="rect">
            <a:avLst/>
          </a:prstGeom>
          <a:solidFill>
            <a:srgbClr val="FF0000">
              <a:alpha val="40000"/>
            </a:srgbClr>
          </a:solidFill>
        </p:spPr>
        <p:txBody>
          <a:bodyPr wrap="square" rtlCol="0">
            <a:spAutoFit/>
          </a:bodyPr>
          <a:lstStyle/>
          <a:p>
            <a:endParaRPr lang="en-GB" dirty="0"/>
          </a:p>
        </p:txBody>
      </p:sp>
      <p:sp>
        <p:nvSpPr>
          <p:cNvPr id="37" name="TextBox 36"/>
          <p:cNvSpPr txBox="1"/>
          <p:nvPr/>
        </p:nvSpPr>
        <p:spPr>
          <a:xfrm>
            <a:off x="8548354" y="1944153"/>
            <a:ext cx="732123" cy="369332"/>
          </a:xfrm>
          <a:prstGeom prst="rect">
            <a:avLst/>
          </a:prstGeom>
          <a:solidFill>
            <a:srgbClr val="FF0000">
              <a:alpha val="40000"/>
            </a:srgbClr>
          </a:solidFill>
        </p:spPr>
        <p:txBody>
          <a:bodyPr wrap="square" rtlCol="0">
            <a:spAutoFit/>
          </a:bodyPr>
          <a:lstStyle/>
          <a:p>
            <a:endParaRPr lang="en-GB" dirty="0"/>
          </a:p>
        </p:txBody>
      </p:sp>
      <p:sp>
        <p:nvSpPr>
          <p:cNvPr id="38" name="TextBox 37"/>
          <p:cNvSpPr txBox="1"/>
          <p:nvPr/>
        </p:nvSpPr>
        <p:spPr>
          <a:xfrm>
            <a:off x="7568301" y="4140152"/>
            <a:ext cx="3622414" cy="1477328"/>
          </a:xfrm>
          <a:prstGeom prst="rect">
            <a:avLst/>
          </a:prstGeom>
          <a:noFill/>
        </p:spPr>
        <p:txBody>
          <a:bodyPr wrap="square" rtlCol="0">
            <a:spAutoFit/>
          </a:bodyPr>
          <a:lstStyle/>
          <a:p>
            <a:r>
              <a:rPr lang="en-US" dirty="0" smtClean="0"/>
              <a:t>26/166 = 16%</a:t>
            </a:r>
          </a:p>
          <a:p>
            <a:endParaRPr lang="en-US" dirty="0"/>
          </a:p>
          <a:p>
            <a:r>
              <a:rPr lang="en-US" dirty="0" smtClean="0"/>
              <a:t>So 84% known words.</a:t>
            </a:r>
          </a:p>
          <a:p>
            <a:endParaRPr lang="en-US" dirty="0"/>
          </a:p>
          <a:p>
            <a:endParaRPr lang="en-GB" dirty="0"/>
          </a:p>
        </p:txBody>
      </p:sp>
      <p:pic>
        <p:nvPicPr>
          <p:cNvPr id="39"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6023" y="6252401"/>
            <a:ext cx="1842357" cy="550232"/>
          </a:xfrm>
          <a:prstGeom prst="rect">
            <a:avLst/>
          </a:prstGeom>
          <a:solidFill>
            <a:schemeClr val="bg1"/>
          </a:solidFill>
          <a:ln>
            <a:noFill/>
          </a:ln>
        </p:spPr>
      </p:pic>
    </p:spTree>
    <p:extLst>
      <p:ext uri="{BB962C8B-B14F-4D97-AF65-F5344CB8AC3E}">
        <p14:creationId xmlns:p14="http://schemas.microsoft.com/office/powerpoint/2010/main" val="31624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3" y="-195022"/>
            <a:ext cx="10515600" cy="1325563"/>
          </a:xfrm>
        </p:spPr>
        <p:txBody>
          <a:bodyPr/>
          <a:lstStyle/>
          <a:p>
            <a:r>
              <a:rPr lang="en-US" b="1" dirty="0" smtClean="0"/>
              <a:t>Look at the expectations…</a:t>
            </a:r>
            <a:endParaRPr lang="en-GB" b="1" dirty="0"/>
          </a:p>
        </p:txBody>
      </p:sp>
      <p:pic>
        <p:nvPicPr>
          <p:cNvPr id="3" name="Picture 2"/>
          <p:cNvPicPr>
            <a:picLocks noChangeAspect="1"/>
          </p:cNvPicPr>
          <p:nvPr/>
        </p:nvPicPr>
        <p:blipFill>
          <a:blip r:embed="rId2"/>
          <a:stretch>
            <a:fillRect/>
          </a:stretch>
        </p:blipFill>
        <p:spPr>
          <a:xfrm>
            <a:off x="1460244" y="900611"/>
            <a:ext cx="4719331" cy="5957389"/>
          </a:xfrm>
          <a:prstGeom prst="rect">
            <a:avLst/>
          </a:prstGeom>
        </p:spPr>
      </p:pic>
      <p:pic>
        <p:nvPicPr>
          <p:cNvPr id="4" name="Picture 3"/>
          <p:cNvPicPr>
            <a:picLocks noChangeAspect="1"/>
          </p:cNvPicPr>
          <p:nvPr/>
        </p:nvPicPr>
        <p:blipFill>
          <a:blip r:embed="rId3"/>
          <a:stretch>
            <a:fillRect/>
          </a:stretch>
        </p:blipFill>
        <p:spPr>
          <a:xfrm>
            <a:off x="6179575" y="900610"/>
            <a:ext cx="4159045" cy="5957253"/>
          </a:xfrm>
          <a:prstGeom prst="rect">
            <a:avLst/>
          </a:prstGeom>
        </p:spPr>
      </p:pic>
    </p:spTree>
    <p:extLst>
      <p:ext uri="{BB962C8B-B14F-4D97-AF65-F5344CB8AC3E}">
        <p14:creationId xmlns:p14="http://schemas.microsoft.com/office/powerpoint/2010/main" val="2136855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Fluency is key to comprehension</a:t>
            </a:r>
            <a:endParaRPr lang="en-GB" dirty="0"/>
          </a:p>
        </p:txBody>
      </p:sp>
      <p:sp>
        <p:nvSpPr>
          <p:cNvPr id="3" name="Content Placeholder 2"/>
          <p:cNvSpPr>
            <a:spLocks noGrp="1"/>
          </p:cNvSpPr>
          <p:nvPr>
            <p:ph idx="1"/>
          </p:nvPr>
        </p:nvSpPr>
        <p:spPr>
          <a:xfrm>
            <a:off x="838199" y="1414732"/>
            <a:ext cx="10945483" cy="4762231"/>
          </a:xfrm>
        </p:spPr>
        <p:txBody>
          <a:bodyPr>
            <a:normAutofit fontScale="92500"/>
          </a:bodyPr>
          <a:lstStyle/>
          <a:p>
            <a:pPr marL="0" indent="0">
              <a:buNone/>
            </a:pPr>
            <a:r>
              <a:rPr lang="en-GB" b="1" dirty="0" smtClean="0"/>
              <a:t>‘Fast-mapping’ (sight vocabulary) </a:t>
            </a:r>
          </a:p>
          <a:p>
            <a:r>
              <a:rPr lang="en-GB" dirty="0" smtClean="0"/>
              <a:t>more mental energy where it matters: concepts, clues and questions</a:t>
            </a:r>
          </a:p>
          <a:p>
            <a:r>
              <a:rPr lang="en-GB" dirty="0" smtClean="0"/>
              <a:t>more time where it matters</a:t>
            </a:r>
          </a:p>
          <a:p>
            <a:r>
              <a:rPr lang="en-GB" dirty="0"/>
              <a:t>n</a:t>
            </a:r>
            <a:r>
              <a:rPr lang="en-GB" dirty="0" smtClean="0"/>
              <a:t>eeds repeated exposure…</a:t>
            </a:r>
          </a:p>
          <a:p>
            <a:pPr marL="0" indent="0">
              <a:buNone/>
            </a:pPr>
            <a:r>
              <a:rPr lang="en-GB" dirty="0" smtClean="0"/>
              <a:t>…so read regularly, focussing sufficiently on the explicit teaching of words.</a:t>
            </a:r>
          </a:p>
          <a:p>
            <a:pPr marL="0" indent="0">
              <a:buNone/>
            </a:pPr>
            <a:r>
              <a:rPr lang="en-GB" b="1" dirty="0" smtClean="0"/>
              <a:t>Vocabulary</a:t>
            </a:r>
          </a:p>
          <a:p>
            <a:r>
              <a:rPr lang="en-GB" dirty="0" smtClean="0"/>
              <a:t>You slow down when you don’t know a word.</a:t>
            </a:r>
          </a:p>
          <a:p>
            <a:r>
              <a:rPr lang="en-GB" dirty="0" smtClean="0"/>
              <a:t>You re-read.</a:t>
            </a:r>
          </a:p>
          <a:p>
            <a:pPr marL="0" indent="0">
              <a:buNone/>
            </a:pPr>
            <a:r>
              <a:rPr lang="en-GB" dirty="0" smtClean="0"/>
              <a:t>… so re-read for understanding.</a:t>
            </a:r>
            <a:endParaRPr lang="en-GB" dirty="0"/>
          </a:p>
        </p:txBody>
      </p:sp>
    </p:spTree>
    <p:extLst>
      <p:ext uri="{BB962C8B-B14F-4D97-AF65-F5344CB8AC3E}">
        <p14:creationId xmlns:p14="http://schemas.microsoft.com/office/powerpoint/2010/main" val="26633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Fluency is key to comprehension</a:t>
            </a:r>
            <a:endParaRPr lang="en-GB" dirty="0"/>
          </a:p>
        </p:txBody>
      </p:sp>
      <p:sp>
        <p:nvSpPr>
          <p:cNvPr id="5" name="TextBox 4"/>
          <p:cNvSpPr txBox="1"/>
          <p:nvPr/>
        </p:nvSpPr>
        <p:spPr>
          <a:xfrm>
            <a:off x="4099836" y="2380670"/>
            <a:ext cx="3636573" cy="707886"/>
          </a:xfrm>
          <a:prstGeom prst="rect">
            <a:avLst/>
          </a:prstGeom>
          <a:noFill/>
        </p:spPr>
        <p:txBody>
          <a:bodyPr wrap="none" rtlCol="0">
            <a:spAutoFit/>
          </a:bodyPr>
          <a:lstStyle/>
          <a:p>
            <a:r>
              <a:rPr lang="en-GB" sz="4000" b="1" dirty="0" smtClean="0"/>
              <a:t>Poor vocabulary</a:t>
            </a:r>
            <a:endParaRPr lang="en-GB" sz="4000" b="1" dirty="0"/>
          </a:p>
        </p:txBody>
      </p:sp>
      <p:sp>
        <p:nvSpPr>
          <p:cNvPr id="6" name="TextBox 5"/>
          <p:cNvSpPr txBox="1"/>
          <p:nvPr/>
        </p:nvSpPr>
        <p:spPr>
          <a:xfrm>
            <a:off x="3636314" y="3914348"/>
            <a:ext cx="5052986" cy="707886"/>
          </a:xfrm>
          <a:prstGeom prst="rect">
            <a:avLst/>
          </a:prstGeom>
          <a:noFill/>
        </p:spPr>
        <p:txBody>
          <a:bodyPr wrap="none" rtlCol="0">
            <a:spAutoFit/>
          </a:bodyPr>
          <a:lstStyle/>
          <a:p>
            <a:r>
              <a:rPr lang="en-GB" sz="4000" b="1" dirty="0" smtClean="0"/>
              <a:t>Poor understanding</a:t>
            </a:r>
            <a:endParaRPr lang="en-GB" sz="4000" b="1" dirty="0"/>
          </a:p>
        </p:txBody>
      </p:sp>
      <p:sp>
        <p:nvSpPr>
          <p:cNvPr id="7" name="Curved Left Arrow 6"/>
          <p:cNvSpPr/>
          <p:nvPr/>
        </p:nvSpPr>
        <p:spPr>
          <a:xfrm rot="10800000" flipH="1">
            <a:off x="8951290" y="2734613"/>
            <a:ext cx="922571" cy="17987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Left Arrow 7"/>
          <p:cNvSpPr/>
          <p:nvPr/>
        </p:nvSpPr>
        <p:spPr>
          <a:xfrm flipH="1">
            <a:off x="2425743" y="2699454"/>
            <a:ext cx="1008000" cy="19227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12189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Shades of meaning</a:t>
            </a:r>
            <a:endParaRPr lang="en-GB" b="1" dirty="0"/>
          </a:p>
        </p:txBody>
      </p:sp>
      <p:sp>
        <p:nvSpPr>
          <p:cNvPr id="4" name="TextBox 3"/>
          <p:cNvSpPr txBox="1"/>
          <p:nvPr/>
        </p:nvSpPr>
        <p:spPr>
          <a:xfrm>
            <a:off x="1019446" y="1676036"/>
            <a:ext cx="4016789"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angry</a:t>
            </a:r>
          </a:p>
          <a:p>
            <a:pPr marL="571500" indent="-571500">
              <a:buFont typeface="Arial" panose="020B0604020202020204" pitchFamily="34" charset="0"/>
              <a:buChar char="•"/>
            </a:pPr>
            <a:r>
              <a:rPr lang="en-US" sz="3600" dirty="0" smtClean="0"/>
              <a:t>sad</a:t>
            </a:r>
          </a:p>
          <a:p>
            <a:pPr marL="571500" indent="-571500">
              <a:buFont typeface="Arial" panose="020B0604020202020204" pitchFamily="34" charset="0"/>
              <a:buChar char="•"/>
            </a:pPr>
            <a:r>
              <a:rPr lang="en-US" sz="3600" dirty="0" smtClean="0"/>
              <a:t>happy</a:t>
            </a:r>
          </a:p>
          <a:p>
            <a:pPr marL="571500" indent="-571500">
              <a:buFont typeface="Arial" panose="020B0604020202020204" pitchFamily="34" charset="0"/>
              <a:buChar char="•"/>
            </a:pPr>
            <a:r>
              <a:rPr lang="en-US" sz="3600" dirty="0" smtClean="0"/>
              <a:t>excited</a:t>
            </a:r>
          </a:p>
          <a:p>
            <a:pPr marL="571500" indent="-571500">
              <a:buFont typeface="Arial" panose="020B0604020202020204" pitchFamily="34" charset="0"/>
              <a:buChar char="•"/>
            </a:pPr>
            <a:r>
              <a:rPr lang="en-US" sz="3600" dirty="0" smtClean="0"/>
              <a:t>hot</a:t>
            </a:r>
          </a:p>
          <a:p>
            <a:pPr marL="571500" indent="-571500">
              <a:buFont typeface="Arial" panose="020B0604020202020204" pitchFamily="34" charset="0"/>
              <a:buChar char="•"/>
            </a:pPr>
            <a:r>
              <a:rPr lang="en-US" sz="3600" dirty="0" smtClean="0"/>
              <a:t>cold</a:t>
            </a:r>
          </a:p>
          <a:p>
            <a:pPr marL="571500" indent="-571500">
              <a:buFont typeface="Arial" panose="020B0604020202020204" pitchFamily="34" charset="0"/>
              <a:buChar char="•"/>
            </a:pPr>
            <a:r>
              <a:rPr lang="en-US" sz="3600" dirty="0" smtClean="0"/>
              <a:t>big</a:t>
            </a:r>
          </a:p>
          <a:p>
            <a:pPr marL="571500" indent="-571500">
              <a:buFont typeface="Arial" panose="020B0604020202020204" pitchFamily="34" charset="0"/>
              <a:buChar char="•"/>
            </a:pPr>
            <a:r>
              <a:rPr lang="en-US" sz="3600" dirty="0" smtClean="0"/>
              <a:t>small</a:t>
            </a:r>
            <a:endParaRPr lang="en-GB" sz="3600" dirty="0"/>
          </a:p>
        </p:txBody>
      </p:sp>
      <p:sp>
        <p:nvSpPr>
          <p:cNvPr id="15" name="Oval 14"/>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10</a:t>
            </a:r>
            <a:endParaRPr lang="en-GB" b="1" dirty="0"/>
          </a:p>
        </p:txBody>
      </p:sp>
      <p:pic>
        <p:nvPicPr>
          <p:cNvPr id="5" name="Picture 6" descr="Image result for thermometer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r="48741"/>
          <a:stretch/>
        </p:blipFill>
        <p:spPr bwMode="auto">
          <a:xfrm>
            <a:off x="5504695" y="1249731"/>
            <a:ext cx="2499822"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
        <p:nvSpPr>
          <p:cNvPr id="3" name="Rectangle 2"/>
          <p:cNvSpPr/>
          <p:nvPr/>
        </p:nvSpPr>
        <p:spPr>
          <a:xfrm>
            <a:off x="9144000" y="1676036"/>
            <a:ext cx="2296160" cy="4704444"/>
          </a:xfrm>
          <a:prstGeom prst="rect">
            <a:avLst/>
          </a:prstGeom>
          <a:gradFill flip="none" rotWithShape="1">
            <a:gsLst>
              <a:gs pos="0">
                <a:schemeClr val="accent5">
                  <a:lumMod val="50000"/>
                </a:schemeClr>
              </a:gs>
              <a:gs pos="48000">
                <a:schemeClr val="accent1">
                  <a:lumMod val="97000"/>
                  <a:lumOff val="3000"/>
                </a:schemeClr>
              </a:gs>
              <a:gs pos="100000">
                <a:schemeClr val="accent1">
                  <a:lumMod val="20000"/>
                  <a:lumOff val="8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6663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Shades of meaning - phrases</a:t>
            </a:r>
            <a:endParaRPr lang="en-GB" b="1" dirty="0"/>
          </a:p>
        </p:txBody>
      </p:sp>
      <p:sp>
        <p:nvSpPr>
          <p:cNvPr id="4" name="TextBox 3"/>
          <p:cNvSpPr txBox="1"/>
          <p:nvPr/>
        </p:nvSpPr>
        <p:spPr>
          <a:xfrm>
            <a:off x="839621" y="1704171"/>
            <a:ext cx="4931188" cy="3416320"/>
          </a:xfrm>
          <a:prstGeom prst="rect">
            <a:avLst/>
          </a:prstGeom>
          <a:noFill/>
        </p:spPr>
        <p:txBody>
          <a:bodyPr wrap="square" rtlCol="0">
            <a:spAutoFit/>
          </a:bodyPr>
          <a:lstStyle/>
          <a:p>
            <a:r>
              <a:rPr lang="en-US" sz="3600" dirty="0"/>
              <a:t>got my back up</a:t>
            </a:r>
          </a:p>
          <a:p>
            <a:r>
              <a:rPr lang="en-US" sz="3600" dirty="0" smtClean="0"/>
              <a:t>hot </a:t>
            </a:r>
            <a:r>
              <a:rPr lang="en-US" sz="3600" dirty="0"/>
              <a:t>under the collar</a:t>
            </a:r>
          </a:p>
          <a:p>
            <a:r>
              <a:rPr lang="en-US" sz="3600" dirty="0" smtClean="0"/>
              <a:t>see red</a:t>
            </a:r>
          </a:p>
          <a:p>
            <a:r>
              <a:rPr lang="en-US" sz="3600" dirty="0"/>
              <a:t>f</a:t>
            </a:r>
            <a:r>
              <a:rPr lang="en-US" sz="3600" dirty="0" smtClean="0"/>
              <a:t>ly off the handle</a:t>
            </a:r>
          </a:p>
          <a:p>
            <a:r>
              <a:rPr lang="en-US" sz="3600" dirty="0" smtClean="0"/>
              <a:t>blow my top</a:t>
            </a:r>
          </a:p>
          <a:p>
            <a:r>
              <a:rPr lang="en-US" sz="3600" dirty="0" smtClean="0"/>
              <a:t>hit the roof</a:t>
            </a:r>
            <a:endParaRPr lang="en-GB" sz="3600" dirty="0"/>
          </a:p>
        </p:txBody>
      </p:sp>
      <p:sp>
        <p:nvSpPr>
          <p:cNvPr id="15" name="Oval 14"/>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11</a:t>
            </a:r>
            <a:endParaRPr lang="en-GB" b="1" dirty="0"/>
          </a:p>
        </p:txBody>
      </p:sp>
      <p:pic>
        <p:nvPicPr>
          <p:cNvPr id="1030" name="Picture 6" descr="Image result for thermometer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r="48741"/>
          <a:stretch/>
        </p:blipFill>
        <p:spPr bwMode="auto">
          <a:xfrm>
            <a:off x="5504695" y="1249731"/>
            <a:ext cx="2499822"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382379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133113"/>
            <a:ext cx="10515600" cy="1325563"/>
          </a:xfrm>
        </p:spPr>
        <p:txBody>
          <a:bodyPr/>
          <a:lstStyle/>
          <a:p>
            <a:r>
              <a:rPr lang="en-US" b="1" dirty="0" smtClean="0">
                <a:latin typeface="Arial" panose="020B0604020202020204" pitchFamily="34" charset="0"/>
                <a:cs typeface="Arial" panose="020B0604020202020204" pitchFamily="34" charset="0"/>
              </a:rPr>
              <a:t>Further challenges:</a:t>
            </a:r>
            <a:endParaRPr lang="en-GB"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510654" y="1320658"/>
            <a:ext cx="10789693" cy="1703896"/>
          </a:xfrm>
        </p:spPr>
        <p:txBody>
          <a:bodyPr>
            <a:normAutofit fontScale="92500" lnSpcReduction="20000"/>
          </a:bodyPr>
          <a:lstStyle/>
          <a:p>
            <a:pPr marL="0" indent="0">
              <a:buNone/>
            </a:pPr>
            <a:r>
              <a:rPr lang="en-US" b="1" dirty="0" smtClean="0"/>
              <a:t>When English is not their first language</a:t>
            </a:r>
          </a:p>
          <a:p>
            <a:r>
              <a:rPr lang="en-US" dirty="0" smtClean="0"/>
              <a:t>sometimes much more superficial language understanding</a:t>
            </a:r>
          </a:p>
          <a:p>
            <a:r>
              <a:rPr lang="en-US" dirty="0" smtClean="0"/>
              <a:t>can be invisible</a:t>
            </a:r>
          </a:p>
          <a:p>
            <a:r>
              <a:rPr lang="en-US" dirty="0"/>
              <a:t>w</a:t>
            </a:r>
            <a:r>
              <a:rPr lang="en-US" dirty="0" smtClean="0"/>
              <a:t>ord boundaries are tricky</a:t>
            </a:r>
            <a:endParaRPr lang="en-GB" dirty="0"/>
          </a:p>
        </p:txBody>
      </p:sp>
      <p:pic>
        <p:nvPicPr>
          <p:cNvPr id="1026" name="Picture 2" descr="Image result for eal iceberg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454" y="2172606"/>
            <a:ext cx="5923129" cy="4442348"/>
          </a:xfrm>
          <a:prstGeom prst="rect">
            <a:avLst/>
          </a:prstGeom>
          <a:noFill/>
          <a:extLst>
            <a:ext uri="{909E8E84-426E-40DD-AFC4-6F175D3DCCD1}">
              <a14:hiddenFill xmlns:a14="http://schemas.microsoft.com/office/drawing/2010/main">
                <a:solidFill>
                  <a:srgbClr val="FFFFFF"/>
                </a:solidFill>
              </a14:hiddenFill>
            </a:ext>
          </a:extLst>
        </p:spPr>
      </p:pic>
      <p:pic>
        <p:nvPicPr>
          <p:cNvPr id="5"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888871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41" y="182441"/>
            <a:ext cx="11049000" cy="1218015"/>
          </a:xfrm>
        </p:spPr>
        <p:txBody>
          <a:bodyPr>
            <a:normAutofit/>
          </a:bodyPr>
          <a:lstStyle/>
          <a:p>
            <a:pPr algn="ctr"/>
            <a:r>
              <a:rPr lang="en-US" b="1" dirty="0" smtClean="0">
                <a:latin typeface="Arial" panose="020B0604020202020204" pitchFamily="34" charset="0"/>
                <a:cs typeface="Arial" panose="020B0604020202020204" pitchFamily="34" charset="0"/>
              </a:rPr>
              <a:t>The wider curriculum</a:t>
            </a:r>
            <a:endParaRPr lang="en-GB" b="1" dirty="0">
              <a:latin typeface="Arial" panose="020B0604020202020204" pitchFamily="34" charset="0"/>
              <a:cs typeface="Arial" panose="020B0604020202020204" pitchFamily="34" charset="0"/>
            </a:endParaRPr>
          </a:p>
        </p:txBody>
      </p:sp>
      <p:sp>
        <p:nvSpPr>
          <p:cNvPr id="7" name="Content Placeholder 5"/>
          <p:cNvSpPr txBox="1">
            <a:spLocks/>
          </p:cNvSpPr>
          <p:nvPr/>
        </p:nvSpPr>
        <p:spPr>
          <a:xfrm>
            <a:off x="308213" y="2360162"/>
            <a:ext cx="5057632" cy="2937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200" dirty="0"/>
          </a:p>
        </p:txBody>
      </p:sp>
      <p:sp>
        <p:nvSpPr>
          <p:cNvPr id="9" name="TextBox 8"/>
          <p:cNvSpPr txBox="1"/>
          <p:nvPr/>
        </p:nvSpPr>
        <p:spPr>
          <a:xfrm>
            <a:off x="1607685" y="2778007"/>
            <a:ext cx="8603591" cy="707886"/>
          </a:xfrm>
          <a:prstGeom prst="rect">
            <a:avLst/>
          </a:prstGeom>
          <a:solidFill>
            <a:schemeClr val="accent2">
              <a:lumMod val="60000"/>
              <a:lumOff val="40000"/>
            </a:schemeClr>
          </a:solidFill>
        </p:spPr>
        <p:txBody>
          <a:bodyPr wrap="square" rtlCol="0">
            <a:spAutoFit/>
          </a:bodyPr>
          <a:lstStyle/>
          <a:p>
            <a:r>
              <a:rPr lang="en-US" sz="4000" b="1" dirty="0" smtClean="0"/>
              <a:t>Learn to read. Then, read to learn.</a:t>
            </a:r>
            <a:endParaRPr lang="en-GB" sz="4000" dirty="0"/>
          </a:p>
        </p:txBody>
      </p:sp>
      <p:pic>
        <p:nvPicPr>
          <p:cNvPr id="6146" name="Picture 2" descr="Image result for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13" y="440751"/>
            <a:ext cx="1919410" cy="1919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e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5117" y="640733"/>
            <a:ext cx="1519445" cy="15194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cienc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7250">
            <a:off x="9208573" y="4537313"/>
            <a:ext cx="3244454" cy="182500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design technolog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36804">
            <a:off x="651674" y="4127820"/>
            <a:ext cx="1377364" cy="196131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45469">
            <a:off x="6130150" y="4215775"/>
            <a:ext cx="2772945" cy="122286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PE"/>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1077" y="4958740"/>
            <a:ext cx="3713203" cy="1122802"/>
          </a:xfrm>
          <a:prstGeom prst="rect">
            <a:avLst/>
          </a:prstGeom>
          <a:noFill/>
          <a:extLst>
            <a:ext uri="{909E8E84-426E-40DD-AFC4-6F175D3DCCD1}">
              <a14:hiddenFill xmlns:a14="http://schemas.microsoft.com/office/drawing/2010/main">
                <a:solidFill>
                  <a:srgbClr val="FFFFFF"/>
                </a:solidFill>
              </a14:hiddenFill>
            </a:ext>
          </a:extLst>
        </p:spPr>
      </p:pic>
      <p:pic>
        <p:nvPicPr>
          <p:cNvPr id="11" name="Shape 103" descr="Noctua Logo 16.png"/>
          <p:cNvPicPr>
            <a:picLocks noChangeAspect="1"/>
          </p:cNvPicPr>
          <p:nvPr/>
        </p:nvPicPr>
        <p:blipFill>
          <a:blip r:embed="rId9"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1451872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133113"/>
            <a:ext cx="11049000" cy="1218015"/>
          </a:xfrm>
        </p:spPr>
        <p:txBody>
          <a:bodyPr/>
          <a:lstStyle/>
          <a:p>
            <a:pPr algn="ctr"/>
            <a:r>
              <a:rPr lang="en-US" b="1" dirty="0" smtClean="0">
                <a:latin typeface="Arial" panose="020B0604020202020204" pitchFamily="34" charset="0"/>
                <a:cs typeface="Arial" panose="020B0604020202020204" pitchFamily="34" charset="0"/>
              </a:rPr>
              <a:t>Incidental and explicit teaching</a:t>
            </a:r>
            <a:endParaRPr lang="en-GB"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624852" y="2360162"/>
            <a:ext cx="5057632" cy="1009232"/>
          </a:xfrm>
        </p:spPr>
        <p:txBody>
          <a:bodyPr>
            <a:normAutofit/>
          </a:bodyPr>
          <a:lstStyle/>
          <a:p>
            <a:pPr marL="0" indent="0" algn="ctr">
              <a:buNone/>
            </a:pPr>
            <a:r>
              <a:rPr lang="en-US" sz="3200" b="1" dirty="0" smtClean="0"/>
              <a:t>explicit teaching of vocabulary </a:t>
            </a:r>
          </a:p>
        </p:txBody>
      </p:sp>
      <p:sp>
        <p:nvSpPr>
          <p:cNvPr id="7" name="Content Placeholder 5"/>
          <p:cNvSpPr txBox="1">
            <a:spLocks/>
          </p:cNvSpPr>
          <p:nvPr/>
        </p:nvSpPr>
        <p:spPr>
          <a:xfrm>
            <a:off x="308213" y="2360162"/>
            <a:ext cx="5057632" cy="100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t>Incidental teaching of vocabulary </a:t>
            </a:r>
          </a:p>
        </p:txBody>
      </p:sp>
      <p:sp>
        <p:nvSpPr>
          <p:cNvPr id="3" name="TextBox 2"/>
          <p:cNvSpPr txBox="1"/>
          <p:nvPr/>
        </p:nvSpPr>
        <p:spPr>
          <a:xfrm>
            <a:off x="5682018" y="2977837"/>
            <a:ext cx="1165345" cy="1107996"/>
          </a:xfrm>
          <a:prstGeom prst="rect">
            <a:avLst/>
          </a:prstGeom>
          <a:noFill/>
        </p:spPr>
        <p:txBody>
          <a:bodyPr wrap="square" rtlCol="0">
            <a:spAutoFit/>
          </a:bodyPr>
          <a:lstStyle/>
          <a:p>
            <a:r>
              <a:rPr lang="en-US" sz="6600" dirty="0" smtClean="0"/>
              <a:t>vs</a:t>
            </a:r>
            <a:endParaRPr lang="en-GB" sz="4000" dirty="0"/>
          </a:p>
        </p:txBody>
      </p:sp>
      <p:sp>
        <p:nvSpPr>
          <p:cNvPr id="5" name="Rectangle 4"/>
          <p:cNvSpPr/>
          <p:nvPr/>
        </p:nvSpPr>
        <p:spPr>
          <a:xfrm>
            <a:off x="510654" y="3369394"/>
            <a:ext cx="4535342" cy="2246769"/>
          </a:xfrm>
          <a:prstGeom prst="rect">
            <a:avLst/>
          </a:prstGeom>
        </p:spPr>
        <p:txBody>
          <a:bodyPr wrap="square">
            <a:spAutoFit/>
          </a:bodyPr>
          <a:lstStyle/>
          <a:p>
            <a:pPr algn="ctr"/>
            <a:r>
              <a:rPr lang="en-US" sz="2800" dirty="0"/>
              <a:t>Briefly mentioning word meanings if obviously tricky ones come up </a:t>
            </a:r>
          </a:p>
          <a:p>
            <a:pPr algn="ctr"/>
            <a:r>
              <a:rPr lang="en-US" sz="2800" dirty="0"/>
              <a:t>(</a:t>
            </a:r>
            <a:r>
              <a:rPr lang="en-US" sz="2800" dirty="0" err="1"/>
              <a:t>ie</a:t>
            </a:r>
            <a:r>
              <a:rPr lang="en-US" sz="2800" dirty="0"/>
              <a:t> class novels or topic texts)</a:t>
            </a:r>
            <a:endParaRPr lang="en-GB" sz="2800" dirty="0"/>
          </a:p>
        </p:txBody>
      </p:sp>
      <p:sp>
        <p:nvSpPr>
          <p:cNvPr id="8" name="Rectangle 7"/>
          <p:cNvSpPr/>
          <p:nvPr/>
        </p:nvSpPr>
        <p:spPr>
          <a:xfrm>
            <a:off x="6903362" y="3369393"/>
            <a:ext cx="4656292" cy="2246769"/>
          </a:xfrm>
          <a:prstGeom prst="rect">
            <a:avLst/>
          </a:prstGeom>
        </p:spPr>
        <p:txBody>
          <a:bodyPr wrap="square">
            <a:spAutoFit/>
          </a:bodyPr>
          <a:lstStyle/>
          <a:p>
            <a:pPr algn="ctr"/>
            <a:r>
              <a:rPr lang="en-US" sz="2800" dirty="0"/>
              <a:t>Deliberately teaching targeted words within context and giving children multiple opportunities to use them.</a:t>
            </a:r>
            <a:endParaRPr lang="en-GB" sz="2800" dirty="0"/>
          </a:p>
        </p:txBody>
      </p:sp>
      <p:pic>
        <p:nvPicPr>
          <p:cNvPr id="9"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14747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3"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When would you?</a:t>
            </a:r>
            <a:endParaRPr lang="en-GB" b="1" dirty="0"/>
          </a:p>
        </p:txBody>
      </p:sp>
      <p:sp>
        <p:nvSpPr>
          <p:cNvPr id="4" name="TextBox 3"/>
          <p:cNvSpPr txBox="1"/>
          <p:nvPr/>
        </p:nvSpPr>
        <p:spPr>
          <a:xfrm>
            <a:off x="1019446" y="1647901"/>
            <a:ext cx="10009163" cy="2031325"/>
          </a:xfrm>
          <a:prstGeom prst="rect">
            <a:avLst/>
          </a:prstGeom>
          <a:noFill/>
        </p:spPr>
        <p:txBody>
          <a:bodyPr wrap="square" rtlCol="0">
            <a:spAutoFit/>
          </a:bodyPr>
          <a:lstStyle/>
          <a:p>
            <a:endParaRPr lang="en-US" sz="3600" dirty="0" smtClean="0"/>
          </a:p>
          <a:p>
            <a:endParaRPr lang="en-US" sz="3600" dirty="0"/>
          </a:p>
          <a:p>
            <a:pPr algn="ctr"/>
            <a:r>
              <a:rPr lang="en-US" sz="5400" b="1" dirty="0" smtClean="0"/>
              <a:t>gulp</a:t>
            </a:r>
            <a:endParaRPr lang="en-US" sz="3600" b="1" dirty="0" smtClean="0"/>
          </a:p>
        </p:txBody>
      </p:sp>
      <p:sp>
        <p:nvSpPr>
          <p:cNvPr id="5" name="Oval 4"/>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12</a:t>
            </a:r>
            <a:endParaRPr lang="en-GB" b="1" dirty="0"/>
          </a:p>
        </p:txBody>
      </p:sp>
      <p:pic>
        <p:nvPicPr>
          <p:cNvPr id="6"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4007837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ding 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923" y="123092"/>
            <a:ext cx="975360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3"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
        <p:nvSpPr>
          <p:cNvPr id="2" name="TextBox 1"/>
          <p:cNvSpPr txBox="1"/>
          <p:nvPr/>
        </p:nvSpPr>
        <p:spPr>
          <a:xfrm>
            <a:off x="7159067" y="6349425"/>
            <a:ext cx="3685624" cy="369332"/>
          </a:xfrm>
          <a:prstGeom prst="rect">
            <a:avLst/>
          </a:prstGeom>
          <a:noFill/>
        </p:spPr>
        <p:txBody>
          <a:bodyPr wrap="none" rtlCol="0">
            <a:spAutoFit/>
          </a:bodyPr>
          <a:lstStyle/>
          <a:p>
            <a:r>
              <a:rPr lang="en-US" b="1" dirty="0" smtClean="0"/>
              <a:t>EEF - Improving Literacy at KS2</a:t>
            </a:r>
            <a:endParaRPr lang="en-GB" b="1" dirty="0"/>
          </a:p>
        </p:txBody>
      </p:sp>
    </p:spTree>
    <p:extLst>
      <p:ext uri="{BB962C8B-B14F-4D97-AF65-F5344CB8AC3E}">
        <p14:creationId xmlns:p14="http://schemas.microsoft.com/office/powerpoint/2010/main" val="2702674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Questioning</a:t>
            </a:r>
            <a:endParaRPr lang="en-GB" b="1" dirty="0"/>
          </a:p>
        </p:txBody>
      </p:sp>
      <p:sp>
        <p:nvSpPr>
          <p:cNvPr id="4" name="TextBox 3"/>
          <p:cNvSpPr txBox="1"/>
          <p:nvPr/>
        </p:nvSpPr>
        <p:spPr>
          <a:xfrm>
            <a:off x="407963" y="1676036"/>
            <a:ext cx="11211951" cy="4524315"/>
          </a:xfrm>
          <a:prstGeom prst="rect">
            <a:avLst/>
          </a:prstGeom>
          <a:noFill/>
        </p:spPr>
        <p:txBody>
          <a:bodyPr wrap="square" rtlCol="0">
            <a:spAutoFit/>
          </a:bodyPr>
          <a:lstStyle/>
          <a:p>
            <a:r>
              <a:rPr lang="en-US" sz="3600" dirty="0" smtClean="0"/>
              <a:t>When have you </a:t>
            </a:r>
            <a:r>
              <a:rPr lang="en-US" sz="3600" b="1" dirty="0" smtClean="0"/>
              <a:t>resisted</a:t>
            </a:r>
            <a:r>
              <a:rPr lang="en-US" sz="3600" dirty="0" smtClean="0"/>
              <a:t> someone or something?</a:t>
            </a:r>
          </a:p>
          <a:p>
            <a:endParaRPr lang="en-US" sz="3600" dirty="0"/>
          </a:p>
          <a:p>
            <a:r>
              <a:rPr lang="en-US" sz="3600" dirty="0" smtClean="0"/>
              <a:t>Why might you </a:t>
            </a:r>
            <a:r>
              <a:rPr lang="en-US" sz="3600" b="1" dirty="0" smtClean="0"/>
              <a:t>banish </a:t>
            </a:r>
            <a:r>
              <a:rPr lang="en-US" sz="3600" dirty="0" smtClean="0"/>
              <a:t>someone?</a:t>
            </a:r>
          </a:p>
          <a:p>
            <a:endParaRPr lang="en-US" sz="3600" dirty="0"/>
          </a:p>
          <a:p>
            <a:r>
              <a:rPr lang="en-US" sz="3600" dirty="0" smtClean="0"/>
              <a:t>Think of three things you could have a </a:t>
            </a:r>
            <a:r>
              <a:rPr lang="en-US" sz="3600" b="1" dirty="0" smtClean="0"/>
              <a:t>fragment</a:t>
            </a:r>
            <a:r>
              <a:rPr lang="en-US" sz="3600" dirty="0" smtClean="0"/>
              <a:t> of…</a:t>
            </a:r>
          </a:p>
          <a:p>
            <a:endParaRPr lang="en-US" sz="3600" dirty="0"/>
          </a:p>
          <a:p>
            <a:r>
              <a:rPr lang="en-US" sz="3600" dirty="0" smtClean="0"/>
              <a:t>What might a </a:t>
            </a:r>
            <a:r>
              <a:rPr lang="en-US" sz="3600" b="1" dirty="0" smtClean="0"/>
              <a:t>bold </a:t>
            </a:r>
            <a:r>
              <a:rPr lang="en-US" sz="3600" dirty="0" smtClean="0"/>
              <a:t>person say to someone who is </a:t>
            </a:r>
            <a:r>
              <a:rPr lang="en-US" sz="3600" b="1" dirty="0" smtClean="0"/>
              <a:t>timid</a:t>
            </a:r>
            <a:r>
              <a:rPr lang="en-US" sz="3600" dirty="0" smtClean="0"/>
              <a:t>?</a:t>
            </a:r>
            <a:endParaRPr lang="en-GB" sz="3600" dirty="0"/>
          </a:p>
        </p:txBody>
      </p:sp>
      <p:sp>
        <p:nvSpPr>
          <p:cNvPr id="15" name="Oval 14"/>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13</a:t>
            </a:r>
            <a:endParaRPr lang="en-GB" b="1" dirty="0"/>
          </a:p>
        </p:txBody>
      </p:sp>
      <p:pic>
        <p:nvPicPr>
          <p:cNvPr id="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564201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7927606" cy="1325563"/>
          </a:xfrm>
        </p:spPr>
        <p:txBody>
          <a:bodyPr/>
          <a:lstStyle/>
          <a:p>
            <a:r>
              <a:rPr lang="en-US" b="1" dirty="0" smtClean="0"/>
              <a:t>Cloze sentences</a:t>
            </a:r>
            <a:endParaRPr lang="en-GB" b="1" dirty="0"/>
          </a:p>
        </p:txBody>
      </p:sp>
      <p:sp>
        <p:nvSpPr>
          <p:cNvPr id="3" name="TextBox 2"/>
          <p:cNvSpPr txBox="1"/>
          <p:nvPr/>
        </p:nvSpPr>
        <p:spPr>
          <a:xfrm>
            <a:off x="140678" y="1455313"/>
            <a:ext cx="11844996" cy="4031873"/>
          </a:xfrm>
          <a:prstGeom prst="rect">
            <a:avLst/>
          </a:prstGeom>
          <a:noFill/>
        </p:spPr>
        <p:txBody>
          <a:bodyPr wrap="square" rtlCol="0">
            <a:spAutoFit/>
          </a:bodyPr>
          <a:lstStyle/>
          <a:p>
            <a:r>
              <a:rPr lang="en-US" sz="3200" dirty="0" smtClean="0"/>
              <a:t>The __________creature _________over me. </a:t>
            </a:r>
          </a:p>
          <a:p>
            <a:r>
              <a:rPr lang="en-US" sz="3200" i="1" dirty="0" smtClean="0"/>
              <a:t>mighty / petite			loomed /  peeked</a:t>
            </a:r>
            <a:endParaRPr lang="en-US" sz="3200" i="1" dirty="0"/>
          </a:p>
          <a:p>
            <a:endParaRPr lang="en-US" sz="3200" dirty="0" smtClean="0"/>
          </a:p>
          <a:p>
            <a:r>
              <a:rPr lang="en-US" sz="3200" dirty="0" smtClean="0"/>
              <a:t>Its _________, deadly claws stretched out towards me.</a:t>
            </a:r>
          </a:p>
          <a:p>
            <a:r>
              <a:rPr lang="en-US" sz="3200" dirty="0" smtClean="0"/>
              <a:t> </a:t>
            </a:r>
            <a:r>
              <a:rPr lang="en-US" sz="3200" i="1" dirty="0" smtClean="0"/>
              <a:t>big / huge / whining</a:t>
            </a:r>
          </a:p>
          <a:p>
            <a:endParaRPr lang="en-US" sz="3200" i="1" dirty="0" smtClean="0"/>
          </a:p>
          <a:p>
            <a:r>
              <a:rPr lang="en-US" sz="3200" dirty="0" smtClean="0"/>
              <a:t>I ________ with fear!</a:t>
            </a:r>
          </a:p>
          <a:p>
            <a:r>
              <a:rPr lang="en-US" sz="3200" i="1" dirty="0" smtClean="0"/>
              <a:t>smirked / vibrated / trembled</a:t>
            </a:r>
            <a:endParaRPr lang="en-GB" sz="3200" i="1" dirty="0"/>
          </a:p>
        </p:txBody>
      </p:sp>
      <p:sp>
        <p:nvSpPr>
          <p:cNvPr id="6" name="Oval 5"/>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13</a:t>
            </a:r>
            <a:endParaRPr lang="en-GB" b="1" dirty="0"/>
          </a:p>
        </p:txBody>
      </p:sp>
      <p:pic>
        <p:nvPicPr>
          <p:cNvPr id="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797009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133113"/>
            <a:ext cx="11049000" cy="1218015"/>
          </a:xfrm>
        </p:spPr>
        <p:txBody>
          <a:bodyPr>
            <a:normAutofit/>
          </a:bodyPr>
          <a:lstStyle/>
          <a:p>
            <a:r>
              <a:rPr lang="en-US" b="1" dirty="0" smtClean="0">
                <a:latin typeface="Arial" panose="020B0604020202020204" pitchFamily="34" charset="0"/>
                <a:cs typeface="Arial" panose="020B0604020202020204" pitchFamily="34" charset="0"/>
              </a:rPr>
              <a:t>Have a word rich environment</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510653" y="1465980"/>
            <a:ext cx="11411715" cy="1200329"/>
          </a:xfrm>
          <a:prstGeom prst="rect">
            <a:avLst/>
          </a:prstGeom>
          <a:noFill/>
        </p:spPr>
        <p:txBody>
          <a:bodyPr wrap="square" rtlCol="0">
            <a:spAutoFit/>
          </a:bodyPr>
          <a:lstStyle/>
          <a:p>
            <a:r>
              <a:rPr lang="en-US" sz="3600" dirty="0" smtClean="0"/>
              <a:t>What is around your classrooms to help children </a:t>
            </a:r>
            <a:r>
              <a:rPr lang="en-US" sz="3600" dirty="0" err="1" smtClean="0"/>
              <a:t>recognise</a:t>
            </a:r>
            <a:r>
              <a:rPr lang="en-US" sz="3600" dirty="0" smtClean="0"/>
              <a:t>, remember</a:t>
            </a:r>
            <a:r>
              <a:rPr lang="en-US" sz="3600" dirty="0"/>
              <a:t> </a:t>
            </a:r>
            <a:r>
              <a:rPr lang="en-US" sz="3600" dirty="0" smtClean="0"/>
              <a:t>and use a wide variety of words?</a:t>
            </a:r>
          </a:p>
        </p:txBody>
      </p:sp>
      <p:sp>
        <p:nvSpPr>
          <p:cNvPr id="3" name="TextBox 2"/>
          <p:cNvSpPr txBox="1"/>
          <p:nvPr/>
        </p:nvSpPr>
        <p:spPr>
          <a:xfrm>
            <a:off x="1553497" y="3774522"/>
            <a:ext cx="1515479" cy="646331"/>
          </a:xfrm>
          <a:prstGeom prst="rect">
            <a:avLst/>
          </a:prstGeom>
          <a:noFill/>
        </p:spPr>
        <p:txBody>
          <a:bodyPr wrap="none" rtlCol="0">
            <a:spAutoFit/>
          </a:bodyPr>
          <a:lstStyle/>
          <a:p>
            <a:r>
              <a:rPr lang="en-US" sz="3600" dirty="0" smtClean="0">
                <a:latin typeface="Arial Rounded MT Bold" panose="020F0704030504030204" pitchFamily="34" charset="0"/>
              </a:rPr>
              <a:t>labels</a:t>
            </a:r>
            <a:endParaRPr lang="en-GB" sz="3600" dirty="0">
              <a:latin typeface="Arial Rounded MT Bold" panose="020F0704030504030204" pitchFamily="34" charset="0"/>
            </a:endParaRPr>
          </a:p>
        </p:txBody>
      </p:sp>
      <p:sp>
        <p:nvSpPr>
          <p:cNvPr id="5" name="TextBox 4"/>
          <p:cNvSpPr txBox="1"/>
          <p:nvPr/>
        </p:nvSpPr>
        <p:spPr>
          <a:xfrm>
            <a:off x="3710354" y="5187462"/>
            <a:ext cx="1851789" cy="646331"/>
          </a:xfrm>
          <a:prstGeom prst="rect">
            <a:avLst/>
          </a:prstGeom>
          <a:noFill/>
        </p:spPr>
        <p:txBody>
          <a:bodyPr wrap="none" rtlCol="0">
            <a:spAutoFit/>
          </a:bodyPr>
          <a:lstStyle/>
          <a:p>
            <a:r>
              <a:rPr lang="en-US" sz="3600" dirty="0" smtClean="0">
                <a:latin typeface="MV Boli" panose="02000500030200090000" pitchFamily="2" charset="0"/>
                <a:cs typeface="MV Boli" panose="02000500030200090000" pitchFamily="2" charset="0"/>
              </a:rPr>
              <a:t>displays</a:t>
            </a:r>
            <a:endParaRPr lang="en-GB" sz="3600" dirty="0">
              <a:latin typeface="MV Boli" panose="02000500030200090000" pitchFamily="2" charset="0"/>
              <a:cs typeface="MV Boli" panose="02000500030200090000" pitchFamily="2" charset="0"/>
            </a:endParaRPr>
          </a:p>
        </p:txBody>
      </p:sp>
      <p:sp>
        <p:nvSpPr>
          <p:cNvPr id="6" name="TextBox 5"/>
          <p:cNvSpPr txBox="1"/>
          <p:nvPr/>
        </p:nvSpPr>
        <p:spPr>
          <a:xfrm>
            <a:off x="5961185" y="4343400"/>
            <a:ext cx="2425664" cy="646331"/>
          </a:xfrm>
          <a:prstGeom prst="rect">
            <a:avLst/>
          </a:prstGeom>
          <a:noFill/>
        </p:spPr>
        <p:txBody>
          <a:bodyPr wrap="none" rtlCol="0">
            <a:spAutoFit/>
          </a:bodyPr>
          <a:lstStyle/>
          <a:p>
            <a:r>
              <a:rPr lang="en-US" sz="3600" dirty="0" smtClean="0">
                <a:latin typeface="Bahnschrift Light" panose="020B0502040204020203" pitchFamily="34" charset="0"/>
              </a:rPr>
              <a:t>word walls</a:t>
            </a:r>
            <a:endParaRPr lang="en-GB" sz="3600" dirty="0">
              <a:latin typeface="Bahnschrift Light" panose="020B0502040204020203" pitchFamily="34" charset="0"/>
            </a:endParaRPr>
          </a:p>
        </p:txBody>
      </p:sp>
      <p:sp>
        <p:nvSpPr>
          <p:cNvPr id="7" name="TextBox 6"/>
          <p:cNvSpPr txBox="1"/>
          <p:nvPr/>
        </p:nvSpPr>
        <p:spPr>
          <a:xfrm>
            <a:off x="8487331" y="3697069"/>
            <a:ext cx="3704669" cy="646331"/>
          </a:xfrm>
          <a:prstGeom prst="rect">
            <a:avLst/>
          </a:prstGeom>
          <a:noFill/>
        </p:spPr>
        <p:txBody>
          <a:bodyPr wrap="none" rtlCol="0">
            <a:spAutoFit/>
          </a:bodyPr>
          <a:lstStyle/>
          <a:p>
            <a:r>
              <a:rPr lang="en-US" sz="3600" dirty="0">
                <a:latin typeface="Broadway" panose="04040905080B02020502" pitchFamily="82" charset="0"/>
              </a:rPr>
              <a:t>l</a:t>
            </a:r>
            <a:r>
              <a:rPr lang="en-US" sz="3600" dirty="0" smtClean="0">
                <a:latin typeface="Broadway" panose="04040905080B02020502" pitchFamily="82" charset="0"/>
              </a:rPr>
              <a:t>earning walls</a:t>
            </a:r>
            <a:endParaRPr lang="en-GB" sz="3600" dirty="0">
              <a:latin typeface="Broadway" panose="04040905080B02020502" pitchFamily="82" charset="0"/>
            </a:endParaRPr>
          </a:p>
        </p:txBody>
      </p:sp>
      <p:sp>
        <p:nvSpPr>
          <p:cNvPr id="8" name="TextBox 7"/>
          <p:cNvSpPr txBox="1"/>
          <p:nvPr/>
        </p:nvSpPr>
        <p:spPr>
          <a:xfrm flipH="1">
            <a:off x="7581205" y="5675642"/>
            <a:ext cx="4341162" cy="646331"/>
          </a:xfrm>
          <a:prstGeom prst="rect">
            <a:avLst/>
          </a:prstGeom>
          <a:noFill/>
        </p:spPr>
        <p:txBody>
          <a:bodyPr wrap="square" rtlCol="0">
            <a:spAutoFit/>
          </a:bodyPr>
          <a:lstStyle/>
          <a:p>
            <a:r>
              <a:rPr lang="en-US" sz="3600" dirty="0">
                <a:latin typeface="Snap ITC" panose="04040A07060A02020202" pitchFamily="82" charset="0"/>
              </a:rPr>
              <a:t>w</a:t>
            </a:r>
            <a:r>
              <a:rPr lang="en-US" sz="3600" dirty="0" smtClean="0">
                <a:latin typeface="Snap ITC" panose="04040A07060A02020202" pitchFamily="82" charset="0"/>
              </a:rPr>
              <a:t>ord bookmarks</a:t>
            </a:r>
            <a:endParaRPr lang="en-GB" sz="3600" dirty="0">
              <a:latin typeface="Snap ITC" panose="04040A07060A02020202" pitchFamily="82" charset="0"/>
            </a:endParaRPr>
          </a:p>
        </p:txBody>
      </p:sp>
      <p:sp>
        <p:nvSpPr>
          <p:cNvPr id="9" name="TextBox 8"/>
          <p:cNvSpPr txBox="1"/>
          <p:nvPr/>
        </p:nvSpPr>
        <p:spPr>
          <a:xfrm>
            <a:off x="281354" y="5556794"/>
            <a:ext cx="3095719" cy="646331"/>
          </a:xfrm>
          <a:prstGeom prst="rect">
            <a:avLst/>
          </a:prstGeom>
          <a:noFill/>
        </p:spPr>
        <p:txBody>
          <a:bodyPr wrap="none" rtlCol="0">
            <a:spAutoFit/>
          </a:bodyPr>
          <a:lstStyle/>
          <a:p>
            <a:r>
              <a:rPr lang="en-US" sz="3600" dirty="0" smtClean="0">
                <a:latin typeface="Stencil" panose="040409050D0802020404" pitchFamily="82" charset="0"/>
              </a:rPr>
              <a:t>word banks</a:t>
            </a:r>
            <a:endParaRPr lang="en-GB" sz="3600" dirty="0">
              <a:latin typeface="Stencil" panose="040409050D0802020404" pitchFamily="82" charset="0"/>
            </a:endParaRPr>
          </a:p>
        </p:txBody>
      </p:sp>
      <p:pic>
        <p:nvPicPr>
          <p:cNvPr id="10"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367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6" y="1192579"/>
            <a:ext cx="10515600" cy="5401652"/>
          </a:xfrm>
        </p:spPr>
        <p:txBody>
          <a:bodyPr>
            <a:normAutofit/>
          </a:bodyPr>
          <a:lstStyle/>
          <a:p>
            <a:pPr marL="0" indent="0">
              <a:buNone/>
            </a:pPr>
            <a:r>
              <a:rPr lang="en-US" b="1" dirty="0" smtClean="0"/>
              <a:t>When thinking about teaching vocabulary, teachers should think about:</a:t>
            </a:r>
          </a:p>
          <a:p>
            <a:pPr marL="0" indent="0">
              <a:buNone/>
            </a:pPr>
            <a:endParaRPr lang="en-US" b="1" i="1" dirty="0" smtClean="0"/>
          </a:p>
          <a:p>
            <a:r>
              <a:rPr lang="en-US" dirty="0" smtClean="0"/>
              <a:t>the students they’re teaching</a:t>
            </a:r>
          </a:p>
          <a:p>
            <a:r>
              <a:rPr lang="en-US" dirty="0" smtClean="0"/>
              <a:t>the nature of the words they decide to teach</a:t>
            </a:r>
          </a:p>
          <a:p>
            <a:r>
              <a:rPr lang="en-US" dirty="0" smtClean="0"/>
              <a:t>why they’re choosing </a:t>
            </a:r>
            <a:r>
              <a:rPr lang="en-US" i="1" dirty="0" smtClean="0"/>
              <a:t>those</a:t>
            </a:r>
            <a:r>
              <a:rPr lang="en-US" dirty="0" smtClean="0"/>
              <a:t> words</a:t>
            </a:r>
          </a:p>
          <a:p>
            <a:r>
              <a:rPr lang="en-US" dirty="0" smtClean="0"/>
              <a:t>the way they teach the words</a:t>
            </a:r>
          </a:p>
          <a:p>
            <a:pPr marL="0" indent="0">
              <a:buNone/>
            </a:pPr>
            <a:r>
              <a:rPr lang="en-US" i="1" dirty="0" err="1" smtClean="0"/>
              <a:t>Flanigan</a:t>
            </a:r>
            <a:r>
              <a:rPr lang="en-US" i="1" dirty="0" smtClean="0"/>
              <a:t> and Greenwood, 2007</a:t>
            </a:r>
            <a:endParaRPr lang="en-GB" i="1" dirty="0"/>
          </a:p>
        </p:txBody>
      </p:sp>
      <p:pic>
        <p:nvPicPr>
          <p:cNvPr id="4"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635652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94" y="184820"/>
            <a:ext cx="10515600" cy="1325563"/>
          </a:xfrm>
        </p:spPr>
        <p:txBody>
          <a:bodyPr/>
          <a:lstStyle/>
          <a:p>
            <a:pPr algn="ctr"/>
            <a:r>
              <a:rPr lang="en-US" b="1" dirty="0" smtClean="0"/>
              <a:t>What words should we focus on?</a:t>
            </a:r>
            <a:endParaRPr lang="en-GB" b="1" dirty="0"/>
          </a:p>
        </p:txBody>
      </p:sp>
      <p:sp>
        <p:nvSpPr>
          <p:cNvPr id="4" name="Rectangle 3"/>
          <p:cNvSpPr/>
          <p:nvPr/>
        </p:nvSpPr>
        <p:spPr>
          <a:xfrm>
            <a:off x="7968989" y="5477060"/>
            <a:ext cx="3801041" cy="369332"/>
          </a:xfrm>
          <a:prstGeom prst="rect">
            <a:avLst/>
          </a:prstGeom>
        </p:spPr>
        <p:txBody>
          <a:bodyPr wrap="none">
            <a:spAutoFit/>
          </a:bodyPr>
          <a:lstStyle/>
          <a:p>
            <a:r>
              <a:rPr lang="en-US" b="0" i="0" dirty="0" smtClean="0">
                <a:solidFill>
                  <a:srgbClr val="545454"/>
                </a:solidFill>
                <a:effectLst/>
                <a:latin typeface="arial" panose="020B0604020202020204" pitchFamily="34" charset="0"/>
              </a:rPr>
              <a:t>Beck, McKeown, and </a:t>
            </a:r>
            <a:r>
              <a:rPr lang="en-US" b="0" i="0" dirty="0" err="1" smtClean="0">
                <a:solidFill>
                  <a:srgbClr val="545454"/>
                </a:solidFill>
                <a:effectLst/>
                <a:latin typeface="arial" panose="020B0604020202020204" pitchFamily="34" charset="0"/>
              </a:rPr>
              <a:t>Kucan</a:t>
            </a:r>
            <a:r>
              <a:rPr lang="en-US" b="0" i="0" dirty="0" smtClean="0">
                <a:solidFill>
                  <a:srgbClr val="545454"/>
                </a:solidFill>
                <a:effectLst/>
                <a:latin typeface="arial" panose="020B0604020202020204" pitchFamily="34" charset="0"/>
              </a:rPr>
              <a:t> (2013)</a:t>
            </a:r>
            <a:endParaRPr lang="en-GB" dirty="0"/>
          </a:p>
        </p:txBody>
      </p:sp>
      <p:sp>
        <p:nvSpPr>
          <p:cNvPr id="5" name="TextBox 4"/>
          <p:cNvSpPr txBox="1"/>
          <p:nvPr/>
        </p:nvSpPr>
        <p:spPr>
          <a:xfrm>
            <a:off x="8493761" y="1635617"/>
            <a:ext cx="3599502" cy="1015663"/>
          </a:xfrm>
          <a:prstGeom prst="rect">
            <a:avLst/>
          </a:prstGeom>
          <a:noFill/>
        </p:spPr>
        <p:txBody>
          <a:bodyPr wrap="square" rtlCol="0">
            <a:spAutoFit/>
          </a:bodyPr>
          <a:lstStyle/>
          <a:p>
            <a:r>
              <a:rPr lang="en-US" sz="2000" dirty="0" smtClean="0"/>
              <a:t>Tier 4 –words that you think are too difficult for this age of child – don’t teach them</a:t>
            </a:r>
            <a:endParaRPr lang="en-GB" sz="2000" dirty="0"/>
          </a:p>
        </p:txBody>
      </p:sp>
      <p:pic>
        <p:nvPicPr>
          <p:cNvPr id="6"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
        <p:nvSpPr>
          <p:cNvPr id="3" name="Isosceles Triangle 2"/>
          <p:cNvSpPr/>
          <p:nvPr/>
        </p:nvSpPr>
        <p:spPr>
          <a:xfrm>
            <a:off x="163948" y="1536443"/>
            <a:ext cx="7220956" cy="43099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1249652" y="4647233"/>
            <a:ext cx="50495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16480" y="3290069"/>
            <a:ext cx="2966720" cy="162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0596" y="5046758"/>
            <a:ext cx="5767660" cy="400110"/>
          </a:xfrm>
          <a:prstGeom prst="rect">
            <a:avLst/>
          </a:prstGeom>
          <a:noFill/>
        </p:spPr>
        <p:txBody>
          <a:bodyPr wrap="square" rtlCol="0">
            <a:spAutoFit/>
          </a:bodyPr>
          <a:lstStyle/>
          <a:p>
            <a:pPr algn="ctr"/>
            <a:r>
              <a:rPr lang="en-US" sz="2000" dirty="0" smtClean="0"/>
              <a:t>Tier 1 – everyday, conversational words</a:t>
            </a:r>
            <a:endParaRPr lang="en-GB" sz="2000" dirty="0"/>
          </a:p>
        </p:txBody>
      </p:sp>
      <p:sp>
        <p:nvSpPr>
          <p:cNvPr id="14" name="TextBox 13"/>
          <p:cNvSpPr txBox="1"/>
          <p:nvPr/>
        </p:nvSpPr>
        <p:spPr>
          <a:xfrm>
            <a:off x="2133600" y="3419715"/>
            <a:ext cx="3434080" cy="1015663"/>
          </a:xfrm>
          <a:prstGeom prst="rect">
            <a:avLst/>
          </a:prstGeom>
          <a:noFill/>
        </p:spPr>
        <p:txBody>
          <a:bodyPr wrap="square" rtlCol="0">
            <a:spAutoFit/>
          </a:bodyPr>
          <a:lstStyle/>
          <a:p>
            <a:pPr algn="ctr"/>
            <a:r>
              <a:rPr lang="en-US" sz="2000" dirty="0" smtClean="0"/>
              <a:t>Tier 2 – widely used, academic words, useful in lots of different situations</a:t>
            </a:r>
            <a:endParaRPr lang="en-GB" sz="2000" dirty="0"/>
          </a:p>
        </p:txBody>
      </p:sp>
      <p:sp>
        <p:nvSpPr>
          <p:cNvPr id="15" name="TextBox 14"/>
          <p:cNvSpPr txBox="1"/>
          <p:nvPr/>
        </p:nvSpPr>
        <p:spPr>
          <a:xfrm>
            <a:off x="2556775" y="2301490"/>
            <a:ext cx="2479040" cy="1015663"/>
          </a:xfrm>
          <a:prstGeom prst="rect">
            <a:avLst/>
          </a:prstGeom>
          <a:noFill/>
        </p:spPr>
        <p:txBody>
          <a:bodyPr wrap="square" rtlCol="0">
            <a:spAutoFit/>
          </a:bodyPr>
          <a:lstStyle/>
          <a:p>
            <a:pPr algn="ctr"/>
            <a:r>
              <a:rPr lang="en-US" sz="2000" dirty="0" smtClean="0"/>
              <a:t>Tier 3 – very subject-</a:t>
            </a:r>
            <a:r>
              <a:rPr lang="en-US" sz="2000" dirty="0" err="1" smtClean="0"/>
              <a:t>specifc</a:t>
            </a:r>
            <a:r>
              <a:rPr lang="en-US" sz="2000" dirty="0" smtClean="0"/>
              <a:t> words</a:t>
            </a:r>
            <a:endParaRPr lang="en-GB" sz="2000" dirty="0"/>
          </a:p>
        </p:txBody>
      </p:sp>
    </p:spTree>
    <p:extLst>
      <p:ext uri="{BB962C8B-B14F-4D97-AF65-F5344CB8AC3E}">
        <p14:creationId xmlns:p14="http://schemas.microsoft.com/office/powerpoint/2010/main" val="152355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94" y="184820"/>
            <a:ext cx="10515600" cy="1325563"/>
          </a:xfrm>
        </p:spPr>
        <p:txBody>
          <a:bodyPr/>
          <a:lstStyle/>
          <a:p>
            <a:pPr algn="ctr"/>
            <a:r>
              <a:rPr lang="en-US" b="1" dirty="0" smtClean="0"/>
              <a:t>What words should we focus on?</a:t>
            </a:r>
            <a:endParaRPr lang="en-GB" b="1" dirty="0"/>
          </a:p>
        </p:txBody>
      </p:sp>
      <p:sp>
        <p:nvSpPr>
          <p:cNvPr id="5" name="TextBox 4"/>
          <p:cNvSpPr txBox="1"/>
          <p:nvPr/>
        </p:nvSpPr>
        <p:spPr>
          <a:xfrm>
            <a:off x="474042" y="1510383"/>
            <a:ext cx="11202143" cy="3293209"/>
          </a:xfrm>
          <a:prstGeom prst="rect">
            <a:avLst/>
          </a:prstGeom>
          <a:noFill/>
        </p:spPr>
        <p:txBody>
          <a:bodyPr wrap="square" rtlCol="0">
            <a:spAutoFit/>
          </a:bodyPr>
          <a:lstStyle/>
          <a:p>
            <a:pPr>
              <a:spcBef>
                <a:spcPts val="600"/>
              </a:spcBef>
              <a:spcAft>
                <a:spcPts val="600"/>
              </a:spcAft>
            </a:pPr>
            <a:r>
              <a:rPr lang="en-US" sz="2800" dirty="0" smtClean="0"/>
              <a:t>Select words that:</a:t>
            </a:r>
          </a:p>
          <a:p>
            <a:pPr marL="285750" indent="-285750">
              <a:spcBef>
                <a:spcPts val="600"/>
              </a:spcBef>
              <a:spcAft>
                <a:spcPts val="600"/>
              </a:spcAft>
              <a:buFont typeface="Arial" panose="020B0604020202020204" pitchFamily="34" charset="0"/>
              <a:buChar char="•"/>
            </a:pPr>
            <a:r>
              <a:rPr lang="en-US" sz="2800" dirty="0" smtClean="0"/>
              <a:t>Are crucial to understand the text</a:t>
            </a:r>
          </a:p>
          <a:p>
            <a:pPr marL="285750" indent="-285750">
              <a:spcBef>
                <a:spcPts val="600"/>
              </a:spcBef>
              <a:spcAft>
                <a:spcPts val="600"/>
              </a:spcAft>
              <a:buFont typeface="Arial" panose="020B0604020202020204" pitchFamily="34" charset="0"/>
              <a:buChar char="•"/>
            </a:pPr>
            <a:r>
              <a:rPr lang="en-US" sz="2800" dirty="0" smtClean="0"/>
              <a:t>Not a part of the children’s prior knowledge (not tier 1)</a:t>
            </a:r>
          </a:p>
          <a:p>
            <a:pPr marL="285750" indent="-285750">
              <a:spcBef>
                <a:spcPts val="600"/>
              </a:spcBef>
              <a:spcAft>
                <a:spcPts val="600"/>
              </a:spcAft>
              <a:buFont typeface="Arial" panose="020B0604020202020204" pitchFamily="34" charset="0"/>
              <a:buChar char="•"/>
            </a:pPr>
            <a:r>
              <a:rPr lang="en-US" sz="2800" dirty="0" smtClean="0"/>
              <a:t>Unlikely to be learned independently through reading, or context</a:t>
            </a:r>
          </a:p>
          <a:p>
            <a:pPr marL="285750" indent="-285750">
              <a:spcBef>
                <a:spcPts val="600"/>
              </a:spcBef>
              <a:spcAft>
                <a:spcPts val="600"/>
              </a:spcAft>
              <a:buFont typeface="Arial" panose="020B0604020202020204" pitchFamily="34" charset="0"/>
              <a:buChar char="•"/>
            </a:pPr>
            <a:r>
              <a:rPr lang="en-US" sz="2800" dirty="0" smtClean="0"/>
              <a:t>Are likely to be encountered in the future and are generally useful – could be used in discussion, writing, other curriculum areas</a:t>
            </a:r>
            <a:endParaRPr lang="en-GB" sz="2800" dirty="0"/>
          </a:p>
        </p:txBody>
      </p:sp>
      <p:pic>
        <p:nvPicPr>
          <p:cNvPr id="4"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65019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38" y="371273"/>
            <a:ext cx="11487955" cy="749189"/>
          </a:xfrm>
        </p:spPr>
        <p:txBody>
          <a:bodyPr/>
          <a:lstStyle/>
          <a:p>
            <a:r>
              <a:rPr lang="en-US" b="1" dirty="0" smtClean="0"/>
              <a:t>Whole-school strategies</a:t>
            </a:r>
            <a:endParaRPr lang="en-GB" b="1" dirty="0"/>
          </a:p>
        </p:txBody>
      </p:sp>
      <p:sp>
        <p:nvSpPr>
          <p:cNvPr id="3" name="Content Placeholder 2"/>
          <p:cNvSpPr>
            <a:spLocks noGrp="1"/>
          </p:cNvSpPr>
          <p:nvPr>
            <p:ph idx="1"/>
          </p:nvPr>
        </p:nvSpPr>
        <p:spPr>
          <a:xfrm>
            <a:off x="387438" y="1439259"/>
            <a:ext cx="11358093" cy="5038814"/>
          </a:xfrm>
        </p:spPr>
        <p:txBody>
          <a:bodyPr>
            <a:normAutofit/>
          </a:bodyPr>
          <a:lstStyle/>
          <a:p>
            <a:pPr marL="0" indent="0">
              <a:buNone/>
            </a:pPr>
            <a:r>
              <a:rPr lang="en-US" sz="3200" b="1" dirty="0" smtClean="0"/>
              <a:t>Develop pupils’ oral language</a:t>
            </a:r>
            <a:r>
              <a:rPr lang="en-US" sz="3200" dirty="0" smtClean="0"/>
              <a:t> </a:t>
            </a:r>
          </a:p>
          <a:p>
            <a:pPr marL="457200" lvl="1" indent="0">
              <a:buNone/>
            </a:pPr>
            <a:r>
              <a:rPr lang="en-US" sz="2800" dirty="0" smtClean="0"/>
              <a:t>- expect answers in full sentences</a:t>
            </a:r>
          </a:p>
          <a:p>
            <a:pPr lvl="1">
              <a:buFontTx/>
              <a:buChar char="-"/>
            </a:pPr>
            <a:r>
              <a:rPr lang="en-US" sz="2800" dirty="0" smtClean="0"/>
              <a:t>scaffold pupils’ answers</a:t>
            </a:r>
          </a:p>
          <a:p>
            <a:pPr lvl="1">
              <a:buFontTx/>
              <a:buChar char="-"/>
            </a:pPr>
            <a:r>
              <a:rPr lang="en-US" sz="2800" dirty="0" smtClean="0"/>
              <a:t>allow pupils time to rehearse their thoughts</a:t>
            </a:r>
          </a:p>
          <a:p>
            <a:pPr lvl="1">
              <a:buFontTx/>
              <a:buChar char="-"/>
            </a:pPr>
            <a:r>
              <a:rPr lang="en-US" sz="2800" dirty="0" smtClean="0"/>
              <a:t>encourage pupils to think about their use of fillers, such as “like”</a:t>
            </a:r>
          </a:p>
          <a:p>
            <a:pPr lvl="1">
              <a:buFontTx/>
              <a:buChar char="-"/>
            </a:pPr>
            <a:r>
              <a:rPr lang="en-US" sz="2800" dirty="0" smtClean="0"/>
              <a:t>repeat pupils’ answers using synonyms, especially more academic ones</a:t>
            </a:r>
            <a:endParaRPr lang="en-GB" sz="2800" dirty="0"/>
          </a:p>
        </p:txBody>
      </p:sp>
      <p:sp>
        <p:nvSpPr>
          <p:cNvPr id="4" name="Oval 3"/>
          <p:cNvSpPr/>
          <p:nvPr/>
        </p:nvSpPr>
        <p:spPr>
          <a:xfrm>
            <a:off x="10831131" y="1519727"/>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a:t>
            </a:r>
            <a:endParaRPr lang="en-GB" b="1" dirty="0"/>
          </a:p>
        </p:txBody>
      </p:sp>
      <p:sp>
        <p:nvSpPr>
          <p:cNvPr id="5" name="Rectangle 4"/>
          <p:cNvSpPr/>
          <p:nvPr/>
        </p:nvSpPr>
        <p:spPr>
          <a:xfrm>
            <a:off x="472837" y="4662191"/>
            <a:ext cx="11358093" cy="1815882"/>
          </a:xfrm>
          <a:prstGeom prst="rect">
            <a:avLst/>
          </a:prstGeom>
        </p:spPr>
        <p:txBody>
          <a:bodyPr wrap="square">
            <a:spAutoFit/>
          </a:bodyPr>
          <a:lstStyle/>
          <a:p>
            <a:r>
              <a:rPr lang="en-US" sz="2800" b="1" dirty="0"/>
              <a:t>Create an excitement about discovering new words. </a:t>
            </a:r>
          </a:p>
          <a:p>
            <a:r>
              <a:rPr lang="en-US" sz="2800" dirty="0"/>
              <a:t>Talk about how everyone continues to learn new words throughout life from reading, television, conversations. It is OK not to know what a word means – we can find out. Model this!</a:t>
            </a:r>
          </a:p>
        </p:txBody>
      </p:sp>
      <p:sp>
        <p:nvSpPr>
          <p:cNvPr id="6" name="Oval 5"/>
          <p:cNvSpPr/>
          <p:nvPr/>
        </p:nvSpPr>
        <p:spPr>
          <a:xfrm>
            <a:off x="10831131" y="4204991"/>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en-GB" b="1" dirty="0"/>
          </a:p>
        </p:txBody>
      </p:sp>
      <p:pic>
        <p:nvPicPr>
          <p:cNvPr id="7"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10188107" y="161045"/>
            <a:ext cx="1842357" cy="550232"/>
          </a:xfrm>
          <a:prstGeom prst="rect">
            <a:avLst/>
          </a:prstGeom>
          <a:solidFill>
            <a:schemeClr val="bg1"/>
          </a:solidFill>
          <a:ln>
            <a:noFill/>
          </a:ln>
        </p:spPr>
      </p:pic>
    </p:spTree>
    <p:extLst>
      <p:ext uri="{BB962C8B-B14F-4D97-AF65-F5344CB8AC3E}">
        <p14:creationId xmlns:p14="http://schemas.microsoft.com/office/powerpoint/2010/main" val="3498608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262" y="539804"/>
            <a:ext cx="11654306" cy="6262308"/>
          </a:xfrm>
        </p:spPr>
        <p:txBody>
          <a:bodyPr>
            <a:normAutofit/>
          </a:bodyPr>
          <a:lstStyle/>
          <a:p>
            <a:pPr marL="0" indent="0">
              <a:buNone/>
            </a:pPr>
            <a:endParaRPr lang="en-US" b="1" dirty="0" smtClean="0"/>
          </a:p>
          <a:p>
            <a:pPr marL="0" indent="0">
              <a:buNone/>
            </a:pPr>
            <a:r>
              <a:rPr lang="en-US" b="1" dirty="0" smtClean="0"/>
              <a:t>Pre-teach vocabulary – </a:t>
            </a:r>
            <a:r>
              <a:rPr lang="en-US" dirty="0" smtClean="0"/>
              <a:t>this allows for much greater understanding when reading or accessing other areas of the curriculum. </a:t>
            </a:r>
          </a:p>
        </p:txBody>
      </p:sp>
      <p:sp>
        <p:nvSpPr>
          <p:cNvPr id="4" name="Title 1"/>
          <p:cNvSpPr>
            <a:spLocks noGrp="1"/>
          </p:cNvSpPr>
          <p:nvPr>
            <p:ph type="title"/>
          </p:nvPr>
        </p:nvSpPr>
        <p:spPr>
          <a:xfrm>
            <a:off x="304262" y="165210"/>
            <a:ext cx="11487955" cy="749189"/>
          </a:xfrm>
        </p:spPr>
        <p:txBody>
          <a:bodyPr/>
          <a:lstStyle/>
          <a:p>
            <a:r>
              <a:rPr lang="en-US" b="1" dirty="0" smtClean="0"/>
              <a:t>Whole-school strategies</a:t>
            </a:r>
            <a:endParaRPr lang="en-GB" b="1" dirty="0"/>
          </a:p>
        </p:txBody>
      </p:sp>
      <p:sp>
        <p:nvSpPr>
          <p:cNvPr id="5" name="Oval 4"/>
          <p:cNvSpPr/>
          <p:nvPr/>
        </p:nvSpPr>
        <p:spPr>
          <a:xfrm>
            <a:off x="10916530" y="335331"/>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en-GB" b="1" dirty="0"/>
          </a:p>
        </p:txBody>
      </p:sp>
      <p:sp>
        <p:nvSpPr>
          <p:cNvPr id="2" name="Rectangle 1"/>
          <p:cNvSpPr/>
          <p:nvPr/>
        </p:nvSpPr>
        <p:spPr>
          <a:xfrm>
            <a:off x="304262" y="2193630"/>
            <a:ext cx="11654306" cy="1815882"/>
          </a:xfrm>
          <a:prstGeom prst="rect">
            <a:avLst/>
          </a:prstGeom>
        </p:spPr>
        <p:txBody>
          <a:bodyPr wrap="square">
            <a:spAutoFit/>
          </a:bodyPr>
          <a:lstStyle/>
          <a:p>
            <a:r>
              <a:rPr lang="en-US" sz="2800" b="1" dirty="0"/>
              <a:t>Plan for plenty of shared reading with the class</a:t>
            </a:r>
          </a:p>
          <a:p>
            <a:pPr marL="457200" indent="-457200">
              <a:buFont typeface="Arial" panose="020B0604020202020204" pitchFamily="34" charset="0"/>
              <a:buChar char="•"/>
            </a:pPr>
            <a:r>
              <a:rPr lang="en-US" sz="2800" dirty="0"/>
              <a:t>good quality texts slightly above their reading age</a:t>
            </a:r>
          </a:p>
          <a:p>
            <a:pPr marL="457200" indent="-457200">
              <a:buFont typeface="Arial" panose="020B0604020202020204" pitchFamily="34" charset="0"/>
              <a:buChar char="•"/>
            </a:pPr>
            <a:r>
              <a:rPr lang="en-US" sz="2800" dirty="0"/>
              <a:t>have copies available for children to read again</a:t>
            </a:r>
          </a:p>
          <a:p>
            <a:pPr marL="457200" indent="-457200">
              <a:buFont typeface="Arial" panose="020B0604020202020204" pitchFamily="34" charset="0"/>
              <a:buChar char="•"/>
            </a:pPr>
            <a:r>
              <a:rPr lang="en-US" sz="2800" dirty="0"/>
              <a:t>give occasional pauses for </a:t>
            </a:r>
            <a:r>
              <a:rPr lang="en-US" sz="2800" dirty="0" smtClean="0"/>
              <a:t>reminders of word meanings</a:t>
            </a:r>
            <a:endParaRPr lang="en-US" sz="2800" dirty="0"/>
          </a:p>
        </p:txBody>
      </p:sp>
      <p:sp>
        <p:nvSpPr>
          <p:cNvPr id="6" name="Oval 5"/>
          <p:cNvSpPr/>
          <p:nvPr/>
        </p:nvSpPr>
        <p:spPr>
          <a:xfrm>
            <a:off x="10916530" y="2188831"/>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en-GB" b="1" dirty="0"/>
          </a:p>
        </p:txBody>
      </p:sp>
      <p:sp>
        <p:nvSpPr>
          <p:cNvPr id="7" name="Rectangle 6"/>
          <p:cNvSpPr/>
          <p:nvPr/>
        </p:nvSpPr>
        <p:spPr>
          <a:xfrm>
            <a:off x="304261" y="4009512"/>
            <a:ext cx="10612269" cy="2246769"/>
          </a:xfrm>
          <a:prstGeom prst="rect">
            <a:avLst/>
          </a:prstGeom>
        </p:spPr>
        <p:txBody>
          <a:bodyPr wrap="square">
            <a:spAutoFit/>
          </a:bodyPr>
          <a:lstStyle/>
          <a:p>
            <a:r>
              <a:rPr lang="en-US" sz="2800" b="1" dirty="0"/>
              <a:t>Discover and explore words in context </a:t>
            </a:r>
          </a:p>
          <a:p>
            <a:pPr marL="457200" indent="-457200">
              <a:buFont typeface="Arial" panose="020B0604020202020204" pitchFamily="34" charset="0"/>
              <a:buChar char="•"/>
            </a:pPr>
            <a:r>
              <a:rPr lang="en-US" sz="2800" dirty="0"/>
              <a:t>books, stories, and common or current events in pupils’ lives, rather than in isolation. </a:t>
            </a:r>
          </a:p>
          <a:p>
            <a:pPr marL="457200" indent="-457200">
              <a:buFont typeface="Arial" panose="020B0604020202020204" pitchFamily="34" charset="0"/>
              <a:buChar char="•"/>
            </a:pPr>
            <a:r>
              <a:rPr lang="en-US" sz="2800" dirty="0" smtClean="0"/>
              <a:t>involve </a:t>
            </a:r>
            <a:r>
              <a:rPr lang="en-US" sz="2800" dirty="0"/>
              <a:t>pupils in working out the meaning of a word from the context or in developing a definition. </a:t>
            </a:r>
          </a:p>
        </p:txBody>
      </p:sp>
      <p:sp>
        <p:nvSpPr>
          <p:cNvPr id="8" name="Oval 7"/>
          <p:cNvSpPr/>
          <p:nvPr/>
        </p:nvSpPr>
        <p:spPr>
          <a:xfrm>
            <a:off x="10916530" y="4114212"/>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en-GB" b="1" dirty="0"/>
          </a:p>
        </p:txBody>
      </p:sp>
      <p:pic>
        <p:nvPicPr>
          <p:cNvPr id="9"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875911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7" y="383191"/>
            <a:ext cx="11654306" cy="3156913"/>
          </a:xfrm>
        </p:spPr>
        <p:txBody>
          <a:bodyPr>
            <a:normAutofit/>
          </a:bodyPr>
          <a:lstStyle/>
          <a:p>
            <a:pPr marL="0" indent="0">
              <a:buNone/>
            </a:pPr>
            <a:endParaRPr lang="en-US" b="1" dirty="0" smtClean="0"/>
          </a:p>
          <a:p>
            <a:pPr marL="0" indent="0">
              <a:buNone/>
            </a:pPr>
            <a:r>
              <a:rPr lang="en-US" b="1" dirty="0" smtClean="0"/>
              <a:t>Provide visual aids to understanding</a:t>
            </a:r>
          </a:p>
          <a:p>
            <a:pPr marL="0" indent="0">
              <a:buNone/>
            </a:pPr>
            <a:r>
              <a:rPr lang="en-US" dirty="0" smtClean="0"/>
              <a:t>Show video clips or pictures to illustrate words or phrases that occur in the book you’re reading. </a:t>
            </a:r>
            <a:r>
              <a:rPr lang="en-US" dirty="0"/>
              <a:t>For example, for </a:t>
            </a:r>
            <a:r>
              <a:rPr lang="en-US" i="1" dirty="0"/>
              <a:t>bitterly cold</a:t>
            </a:r>
            <a:r>
              <a:rPr lang="en-US" dirty="0"/>
              <a:t>: watch a video of a snowstorm, handle some ice cubes, act out being “bitterly cold”, draw a picture of people on a bitterly cold day (What are they wearing? How can we show the wind?). </a:t>
            </a:r>
            <a:endParaRPr lang="en-US" dirty="0" smtClean="0"/>
          </a:p>
        </p:txBody>
      </p:sp>
      <p:sp>
        <p:nvSpPr>
          <p:cNvPr id="4" name="Title 1"/>
          <p:cNvSpPr>
            <a:spLocks noGrp="1"/>
          </p:cNvSpPr>
          <p:nvPr>
            <p:ph type="title"/>
          </p:nvPr>
        </p:nvSpPr>
        <p:spPr>
          <a:xfrm>
            <a:off x="310167" y="113696"/>
            <a:ext cx="11487955" cy="749189"/>
          </a:xfrm>
        </p:spPr>
        <p:txBody>
          <a:bodyPr/>
          <a:lstStyle/>
          <a:p>
            <a:r>
              <a:rPr lang="en-US" b="1" dirty="0" smtClean="0"/>
              <a:t>Whole-school strategies</a:t>
            </a:r>
            <a:endParaRPr lang="en-GB" b="1" dirty="0"/>
          </a:p>
        </p:txBody>
      </p:sp>
      <p:sp>
        <p:nvSpPr>
          <p:cNvPr id="5" name="Oval 4"/>
          <p:cNvSpPr/>
          <p:nvPr/>
        </p:nvSpPr>
        <p:spPr>
          <a:xfrm>
            <a:off x="10916530" y="335331"/>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endParaRPr lang="en-GB" b="1" dirty="0"/>
          </a:p>
        </p:txBody>
      </p:sp>
      <p:sp>
        <p:nvSpPr>
          <p:cNvPr id="2" name="Rectangle 1"/>
          <p:cNvSpPr/>
          <p:nvPr/>
        </p:nvSpPr>
        <p:spPr>
          <a:xfrm>
            <a:off x="310167" y="4161817"/>
            <a:ext cx="10606363" cy="1384995"/>
          </a:xfrm>
          <a:prstGeom prst="rect">
            <a:avLst/>
          </a:prstGeom>
        </p:spPr>
        <p:txBody>
          <a:bodyPr wrap="square">
            <a:spAutoFit/>
          </a:bodyPr>
          <a:lstStyle/>
          <a:p>
            <a:r>
              <a:rPr lang="en-US" sz="2800" b="1" dirty="0"/>
              <a:t>Revisit words often</a:t>
            </a:r>
          </a:p>
          <a:p>
            <a:r>
              <a:rPr lang="en-US" sz="2800" dirty="0"/>
              <a:t>Build a depth of knowledge of new words by revisiting them, in different ways, and in different contexts. </a:t>
            </a:r>
          </a:p>
        </p:txBody>
      </p:sp>
      <p:sp>
        <p:nvSpPr>
          <p:cNvPr id="6" name="Oval 5"/>
          <p:cNvSpPr/>
          <p:nvPr/>
        </p:nvSpPr>
        <p:spPr>
          <a:xfrm>
            <a:off x="10883722" y="4161817"/>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endParaRPr lang="en-GB" b="1" dirty="0"/>
          </a:p>
        </p:txBody>
      </p:sp>
      <p:pic>
        <p:nvPicPr>
          <p:cNvPr id="7" name="Shape 103" descr="Noctua Logo 16.png"/>
          <p:cNvPicPr>
            <a:picLocks noChangeAspect="1"/>
          </p:cNvPicPr>
          <p:nvPr/>
        </p:nvPicPr>
        <p:blipFill>
          <a:blip r:embed="rId2"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488157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38" y="595692"/>
            <a:ext cx="11654306" cy="6262308"/>
          </a:xfrm>
        </p:spPr>
        <p:txBody>
          <a:bodyPr>
            <a:normAutofit/>
          </a:bodyPr>
          <a:lstStyle/>
          <a:p>
            <a:pPr marL="0" indent="0">
              <a:buNone/>
            </a:pPr>
            <a:endParaRPr lang="en-US" b="1" dirty="0" smtClean="0"/>
          </a:p>
          <a:p>
            <a:pPr marL="0" indent="0">
              <a:buNone/>
            </a:pPr>
            <a:r>
              <a:rPr lang="en-US" b="1" dirty="0" smtClean="0"/>
              <a:t>Encourage recording and using of unfamiliar words</a:t>
            </a:r>
          </a:p>
          <a:p>
            <a:pPr marL="0" indent="0">
              <a:buNone/>
            </a:pPr>
            <a:r>
              <a:rPr lang="en-US" dirty="0" smtClean="0"/>
              <a:t>Provide a cardboard bookmark, or personal word banks in the back of books for each pupil to record unfamiliar words as they read independently. Share frequently to discuss meanings and consider how to use them. </a:t>
            </a:r>
          </a:p>
        </p:txBody>
      </p:sp>
      <p:sp>
        <p:nvSpPr>
          <p:cNvPr id="4" name="Title 1"/>
          <p:cNvSpPr>
            <a:spLocks noGrp="1"/>
          </p:cNvSpPr>
          <p:nvPr>
            <p:ph type="title"/>
          </p:nvPr>
        </p:nvSpPr>
        <p:spPr>
          <a:xfrm>
            <a:off x="387438" y="221097"/>
            <a:ext cx="11487955" cy="749189"/>
          </a:xfrm>
        </p:spPr>
        <p:txBody>
          <a:bodyPr/>
          <a:lstStyle/>
          <a:p>
            <a:r>
              <a:rPr lang="en-US" b="1" dirty="0" smtClean="0"/>
              <a:t>Whole-school strategies</a:t>
            </a:r>
            <a:endParaRPr lang="en-GB" b="1" dirty="0"/>
          </a:p>
        </p:txBody>
      </p:sp>
      <p:sp>
        <p:nvSpPr>
          <p:cNvPr id="5" name="Oval 4"/>
          <p:cNvSpPr/>
          <p:nvPr/>
        </p:nvSpPr>
        <p:spPr>
          <a:xfrm>
            <a:off x="10916530" y="335331"/>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endParaRPr lang="en-GB" b="1" dirty="0"/>
          </a:p>
        </p:txBody>
      </p:sp>
      <p:sp>
        <p:nvSpPr>
          <p:cNvPr id="6" name="Rectangle 5"/>
          <p:cNvSpPr/>
          <p:nvPr/>
        </p:nvSpPr>
        <p:spPr>
          <a:xfrm>
            <a:off x="387438" y="3410679"/>
            <a:ext cx="11443492" cy="2544286"/>
          </a:xfrm>
          <a:prstGeom prst="rect">
            <a:avLst/>
          </a:prstGeom>
        </p:spPr>
        <p:txBody>
          <a:bodyPr wrap="square">
            <a:spAutoFit/>
          </a:bodyPr>
          <a:lstStyle/>
          <a:p>
            <a:pPr lvl="0">
              <a:lnSpc>
                <a:spcPct val="90000"/>
              </a:lnSpc>
              <a:spcBef>
                <a:spcPts val="1000"/>
              </a:spcBef>
            </a:pPr>
            <a:r>
              <a:rPr lang="en-US" sz="2800" b="1" dirty="0">
                <a:solidFill>
                  <a:prstClr val="black"/>
                </a:solidFill>
              </a:rPr>
              <a:t>Plan the vocabulary to teach</a:t>
            </a:r>
          </a:p>
          <a:p>
            <a:pPr marL="228600" lvl="0" indent="-228600">
              <a:lnSpc>
                <a:spcPct val="90000"/>
              </a:lnSpc>
              <a:spcBef>
                <a:spcPts val="1000"/>
              </a:spcBef>
              <a:buFont typeface="Arial" panose="020B0604020202020204" pitchFamily="34" charset="0"/>
              <a:buChar char="•"/>
            </a:pPr>
            <a:r>
              <a:rPr lang="en-US" sz="2800" dirty="0">
                <a:solidFill>
                  <a:prstClr val="black"/>
                </a:solidFill>
              </a:rPr>
              <a:t>Make a list of vocabulary that pupils will need to know.</a:t>
            </a:r>
          </a:p>
          <a:p>
            <a:pPr marL="228600" lvl="0" indent="-228600">
              <a:lnSpc>
                <a:spcPct val="90000"/>
              </a:lnSpc>
              <a:spcBef>
                <a:spcPts val="1000"/>
              </a:spcBef>
              <a:buFont typeface="Arial" panose="020B0604020202020204" pitchFamily="34" charset="0"/>
              <a:buChar char="•"/>
            </a:pPr>
            <a:r>
              <a:rPr lang="en-US" sz="2800" dirty="0">
                <a:solidFill>
                  <a:prstClr val="black"/>
                </a:solidFill>
              </a:rPr>
              <a:t>Display, refer to, and revisit this list often. </a:t>
            </a:r>
          </a:p>
          <a:p>
            <a:pPr marL="228600" lvl="0" indent="-228600">
              <a:lnSpc>
                <a:spcPct val="90000"/>
              </a:lnSpc>
              <a:spcBef>
                <a:spcPts val="1000"/>
              </a:spcBef>
              <a:buFont typeface="Arial" panose="020B0604020202020204" pitchFamily="34" charset="0"/>
              <a:buChar char="•"/>
            </a:pPr>
            <a:r>
              <a:rPr lang="en-US" sz="2800" dirty="0">
                <a:solidFill>
                  <a:prstClr val="black"/>
                </a:solidFill>
              </a:rPr>
              <a:t>Share pictures for as many of the words as possible.</a:t>
            </a:r>
          </a:p>
          <a:p>
            <a:pPr marL="228600" lvl="0" indent="-228600">
              <a:lnSpc>
                <a:spcPct val="90000"/>
              </a:lnSpc>
              <a:spcBef>
                <a:spcPts val="1000"/>
              </a:spcBef>
              <a:buFont typeface="Arial" panose="020B0604020202020204" pitchFamily="34" charset="0"/>
              <a:buChar char="•"/>
            </a:pPr>
            <a:r>
              <a:rPr lang="en-US" sz="2800" dirty="0">
                <a:solidFill>
                  <a:prstClr val="black"/>
                </a:solidFill>
              </a:rPr>
              <a:t>Plan opportunities to read aloud.</a:t>
            </a:r>
          </a:p>
        </p:txBody>
      </p:sp>
      <p:sp>
        <p:nvSpPr>
          <p:cNvPr id="7" name="Oval 6"/>
          <p:cNvSpPr/>
          <p:nvPr/>
        </p:nvSpPr>
        <p:spPr>
          <a:xfrm>
            <a:off x="10916530" y="3429487"/>
            <a:ext cx="9144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9</a:t>
            </a:r>
            <a:endParaRPr lang="en-GB" b="1" dirty="0"/>
          </a:p>
        </p:txBody>
      </p:sp>
      <p:pic>
        <p:nvPicPr>
          <p:cNvPr id="8"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154029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Why is vocabulary important?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480847"/>
          </a:xfrm>
        </p:spPr>
        <p:txBody>
          <a:bodyPr>
            <a:normAutofit/>
          </a:bodyPr>
          <a:lstStyle/>
          <a:p>
            <a:pPr marL="0" indent="0">
              <a:buNone/>
            </a:pPr>
            <a:r>
              <a:rPr lang="en-US" dirty="0" smtClean="0"/>
              <a:t>Q: How many words do you know?</a:t>
            </a:r>
          </a:p>
        </p:txBody>
      </p:sp>
      <p:sp>
        <p:nvSpPr>
          <p:cNvPr id="4" name="Rectangle 3"/>
          <p:cNvSpPr/>
          <p:nvPr/>
        </p:nvSpPr>
        <p:spPr>
          <a:xfrm>
            <a:off x="838200" y="2441408"/>
            <a:ext cx="10515600" cy="523220"/>
          </a:xfrm>
          <a:prstGeom prst="rect">
            <a:avLst/>
          </a:prstGeom>
        </p:spPr>
        <p:txBody>
          <a:bodyPr wrap="square">
            <a:spAutoFit/>
          </a:bodyPr>
          <a:lstStyle/>
          <a:p>
            <a:r>
              <a:rPr lang="en-US" sz="2800" dirty="0"/>
              <a:t>A: Likely to be 50,000 to </a:t>
            </a:r>
            <a:r>
              <a:rPr lang="en-US" sz="2800" dirty="0" smtClean="0"/>
              <a:t>60,000.</a:t>
            </a:r>
            <a:endParaRPr lang="en-US" sz="2800" dirty="0"/>
          </a:p>
        </p:txBody>
      </p:sp>
      <p:sp>
        <p:nvSpPr>
          <p:cNvPr id="5" name="Rectangle 4"/>
          <p:cNvSpPr/>
          <p:nvPr/>
        </p:nvSpPr>
        <p:spPr>
          <a:xfrm>
            <a:off x="838200" y="3443923"/>
            <a:ext cx="5392128" cy="1384995"/>
          </a:xfrm>
          <a:prstGeom prst="rect">
            <a:avLst/>
          </a:prstGeom>
        </p:spPr>
        <p:txBody>
          <a:bodyPr wrap="square">
            <a:spAutoFit/>
          </a:bodyPr>
          <a:lstStyle/>
          <a:p>
            <a:r>
              <a:rPr lang="en-US" sz="2800" b="1" dirty="0"/>
              <a:t>There’s a lot of words.</a:t>
            </a:r>
          </a:p>
          <a:p>
            <a:r>
              <a:rPr lang="en-US" sz="2800" dirty="0"/>
              <a:t>There are </a:t>
            </a:r>
            <a:r>
              <a:rPr lang="en-US" sz="2800" dirty="0" smtClean="0"/>
              <a:t>more than 1 million words in the English language.</a:t>
            </a:r>
            <a:endParaRPr lang="en-US" sz="2800" dirty="0"/>
          </a:p>
        </p:txBody>
      </p:sp>
      <p:pic>
        <p:nvPicPr>
          <p:cNvPr id="2050" name="Picture 2" descr="Image result for words"/>
          <p:cNvPicPr>
            <a:picLocks noChangeAspect="1" noChangeArrowheads="1"/>
          </p:cNvPicPr>
          <p:nvPr/>
        </p:nvPicPr>
        <p:blipFill>
          <a:blip r:embed="rId3" cstate="print">
            <a:clrChange>
              <a:clrFrom>
                <a:srgbClr val="686465"/>
              </a:clrFrom>
              <a:clrTo>
                <a:srgbClr val="686465">
                  <a:alpha val="0"/>
                </a:srgbClr>
              </a:clrTo>
            </a:clrChange>
            <a:extLst>
              <a:ext uri="{28A0092B-C50C-407E-A947-70E740481C1C}">
                <a14:useLocalDpi xmlns:a14="http://schemas.microsoft.com/office/drawing/2010/main" val="0"/>
              </a:ext>
            </a:extLst>
          </a:blip>
          <a:srcRect/>
          <a:stretch>
            <a:fillRect/>
          </a:stretch>
        </p:blipFill>
        <p:spPr bwMode="auto">
          <a:xfrm>
            <a:off x="6516697" y="2795954"/>
            <a:ext cx="5675303" cy="4065929"/>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225315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Word association</a:t>
            </a:r>
            <a:endParaRPr lang="en-GB" b="1" dirty="0"/>
          </a:p>
        </p:txBody>
      </p:sp>
      <p:sp>
        <p:nvSpPr>
          <p:cNvPr id="4" name="TextBox 3"/>
          <p:cNvSpPr txBox="1"/>
          <p:nvPr/>
        </p:nvSpPr>
        <p:spPr>
          <a:xfrm>
            <a:off x="513009" y="1929255"/>
            <a:ext cx="11165982" cy="4308872"/>
          </a:xfrm>
          <a:prstGeom prst="rect">
            <a:avLst/>
          </a:prstGeom>
          <a:noFill/>
        </p:spPr>
        <p:txBody>
          <a:bodyPr wrap="square" rtlCol="0">
            <a:spAutoFit/>
          </a:bodyPr>
          <a:lstStyle/>
          <a:p>
            <a:r>
              <a:rPr lang="en-US" sz="4400" dirty="0" smtClean="0"/>
              <a:t>	plan			reveal			construct</a:t>
            </a:r>
          </a:p>
          <a:p>
            <a:endParaRPr lang="en-US" sz="4400" dirty="0" smtClean="0"/>
          </a:p>
          <a:p>
            <a:endParaRPr lang="en-US" sz="2800" dirty="0"/>
          </a:p>
          <a:p>
            <a:r>
              <a:rPr lang="en-US" sz="2800" dirty="0" smtClean="0"/>
              <a:t>A magician never shows the audience how the trick is done.</a:t>
            </a:r>
          </a:p>
          <a:p>
            <a:endParaRPr lang="en-US" sz="2800" dirty="0" smtClean="0"/>
          </a:p>
          <a:p>
            <a:r>
              <a:rPr lang="en-US" sz="2800" dirty="0" smtClean="0"/>
              <a:t>The </a:t>
            </a:r>
            <a:r>
              <a:rPr lang="en-US" sz="2800" dirty="0"/>
              <a:t>men </a:t>
            </a:r>
            <a:r>
              <a:rPr lang="en-US" sz="2800" dirty="0" smtClean="0"/>
              <a:t>thought about how to steal money from the </a:t>
            </a:r>
            <a:r>
              <a:rPr lang="en-US" sz="2800" dirty="0"/>
              <a:t>bank.</a:t>
            </a:r>
          </a:p>
          <a:p>
            <a:endParaRPr lang="en-US" sz="2800" dirty="0"/>
          </a:p>
          <a:p>
            <a:r>
              <a:rPr lang="en-US" sz="2800" dirty="0" smtClean="0"/>
              <a:t>In the city, there’s often a lot of new buildings.</a:t>
            </a:r>
            <a:endParaRPr lang="en-US" sz="2800" dirty="0"/>
          </a:p>
          <a:p>
            <a:r>
              <a:rPr lang="en-US" dirty="0" smtClean="0"/>
              <a:t>		</a:t>
            </a:r>
          </a:p>
        </p:txBody>
      </p:sp>
      <p:sp>
        <p:nvSpPr>
          <p:cNvPr id="5" name="Oval 4"/>
          <p:cNvSpPr/>
          <p:nvPr/>
        </p:nvSpPr>
        <p:spPr>
          <a:xfrm>
            <a:off x="10803988" y="335331"/>
            <a:ext cx="1026942"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14</a:t>
            </a:r>
            <a:endParaRPr lang="en-GB" b="1" dirty="0"/>
          </a:p>
        </p:txBody>
      </p:sp>
      <p:pic>
        <p:nvPicPr>
          <p:cNvPr id="6"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538039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Word association</a:t>
            </a:r>
            <a:endParaRPr lang="en-GB" b="1" dirty="0"/>
          </a:p>
        </p:txBody>
      </p:sp>
      <p:sp>
        <p:nvSpPr>
          <p:cNvPr id="4" name="TextBox 3"/>
          <p:cNvSpPr txBox="1"/>
          <p:nvPr/>
        </p:nvSpPr>
        <p:spPr>
          <a:xfrm>
            <a:off x="1293304" y="1985526"/>
            <a:ext cx="11165982" cy="2800767"/>
          </a:xfrm>
          <a:prstGeom prst="rect">
            <a:avLst/>
          </a:prstGeom>
          <a:noFill/>
        </p:spPr>
        <p:txBody>
          <a:bodyPr wrap="square" rtlCol="0">
            <a:spAutoFit/>
          </a:bodyPr>
          <a:lstStyle/>
          <a:p>
            <a:r>
              <a:rPr lang="en-US" sz="4400" dirty="0" smtClean="0"/>
              <a:t>plan			reveal			build</a:t>
            </a:r>
          </a:p>
          <a:p>
            <a:endParaRPr lang="en-US" sz="4400" dirty="0" smtClean="0"/>
          </a:p>
          <a:p>
            <a:endParaRPr lang="en-US" sz="4400" dirty="0"/>
          </a:p>
          <a:p>
            <a:r>
              <a:rPr lang="en-US" sz="4400" dirty="0" smtClean="0"/>
              <a:t>crime			house			idea</a:t>
            </a:r>
            <a:r>
              <a:rPr lang="en-US" dirty="0" smtClean="0"/>
              <a:t>		</a:t>
            </a:r>
          </a:p>
        </p:txBody>
      </p:sp>
      <p:sp>
        <p:nvSpPr>
          <p:cNvPr id="5" name="Oval 4"/>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15</a:t>
            </a:r>
            <a:endParaRPr lang="en-GB" b="1" dirty="0"/>
          </a:p>
        </p:txBody>
      </p:sp>
      <p:pic>
        <p:nvPicPr>
          <p:cNvPr id="6"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815058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What’s wrong?</a:t>
            </a:r>
            <a:endParaRPr lang="en-GB" b="1" dirty="0"/>
          </a:p>
        </p:txBody>
      </p:sp>
      <p:sp>
        <p:nvSpPr>
          <p:cNvPr id="3" name="TextBox 2"/>
          <p:cNvSpPr txBox="1"/>
          <p:nvPr/>
        </p:nvSpPr>
        <p:spPr>
          <a:xfrm>
            <a:off x="2340221" y="1887208"/>
            <a:ext cx="7800533" cy="707886"/>
          </a:xfrm>
          <a:prstGeom prst="rect">
            <a:avLst/>
          </a:prstGeom>
          <a:noFill/>
        </p:spPr>
        <p:txBody>
          <a:bodyPr wrap="none" rtlCol="0">
            <a:spAutoFit/>
          </a:bodyPr>
          <a:lstStyle/>
          <a:p>
            <a:r>
              <a:rPr lang="en-US" sz="4000" dirty="0" smtClean="0"/>
              <a:t>She had a vast smile on her face.</a:t>
            </a:r>
            <a:endParaRPr lang="en-GB" sz="4000" dirty="0"/>
          </a:p>
        </p:txBody>
      </p:sp>
      <p:sp>
        <p:nvSpPr>
          <p:cNvPr id="5" name="TextBox 4"/>
          <p:cNvSpPr txBox="1"/>
          <p:nvPr/>
        </p:nvSpPr>
        <p:spPr>
          <a:xfrm>
            <a:off x="1918470" y="3232597"/>
            <a:ext cx="8302594" cy="707886"/>
          </a:xfrm>
          <a:prstGeom prst="rect">
            <a:avLst/>
          </a:prstGeom>
          <a:noFill/>
        </p:spPr>
        <p:txBody>
          <a:bodyPr wrap="none" rtlCol="0">
            <a:spAutoFit/>
          </a:bodyPr>
          <a:lstStyle/>
          <a:p>
            <a:r>
              <a:rPr lang="en-US" sz="4000" dirty="0" smtClean="0"/>
              <a:t>We climbed over the miniscule wall.</a:t>
            </a:r>
            <a:endParaRPr lang="en-GB" sz="4000" dirty="0"/>
          </a:p>
        </p:txBody>
      </p:sp>
      <p:sp>
        <p:nvSpPr>
          <p:cNvPr id="6" name="Oval 5"/>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16</a:t>
            </a:r>
            <a:endParaRPr lang="en-GB" b="1" dirty="0"/>
          </a:p>
        </p:txBody>
      </p:sp>
      <p:pic>
        <p:nvPicPr>
          <p:cNvPr id="7"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77660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What am I thinking of?</a:t>
            </a:r>
            <a:endParaRPr lang="en-GB" b="1" dirty="0"/>
          </a:p>
        </p:txBody>
      </p:sp>
      <p:pic>
        <p:nvPicPr>
          <p:cNvPr id="2050" name="Picture 2" descr="Image result for bear with cu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862" y="1278179"/>
            <a:ext cx="8568771" cy="53554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en-GB" b="1" dirty="0"/>
          </a:p>
        </p:txBody>
      </p:sp>
      <p:sp>
        <p:nvSpPr>
          <p:cNvPr id="3" name="Rectangle 2"/>
          <p:cNvSpPr/>
          <p:nvPr/>
        </p:nvSpPr>
        <p:spPr>
          <a:xfrm>
            <a:off x="1953862" y="1249731"/>
            <a:ext cx="8568771" cy="53839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Shape 103" descr="Noctua Logo 16.png"/>
          <p:cNvPicPr>
            <a:picLocks noChangeAspect="1"/>
          </p:cNvPicPr>
          <p:nvPr/>
        </p:nvPicPr>
        <p:blipFill>
          <a:blip r:embed="rId4"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58244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09" y="129750"/>
            <a:ext cx="10515600" cy="1325563"/>
          </a:xfrm>
        </p:spPr>
        <p:txBody>
          <a:bodyPr/>
          <a:lstStyle/>
          <a:p>
            <a:r>
              <a:rPr lang="en-US" b="1" dirty="0" smtClean="0"/>
              <a:t>Applause </a:t>
            </a:r>
            <a:r>
              <a:rPr lang="en-US" b="1" dirty="0" err="1" smtClean="0"/>
              <a:t>applause</a:t>
            </a:r>
            <a:endParaRPr lang="en-GB" b="1" dirty="0"/>
          </a:p>
        </p:txBody>
      </p:sp>
      <p:sp>
        <p:nvSpPr>
          <p:cNvPr id="4" name="TextBox 3"/>
          <p:cNvSpPr txBox="1"/>
          <p:nvPr/>
        </p:nvSpPr>
        <p:spPr>
          <a:xfrm>
            <a:off x="513009" y="2745182"/>
            <a:ext cx="11165982" cy="923330"/>
          </a:xfrm>
          <a:prstGeom prst="rect">
            <a:avLst/>
          </a:prstGeom>
          <a:noFill/>
        </p:spPr>
        <p:txBody>
          <a:bodyPr wrap="square" rtlCol="0">
            <a:spAutoFit/>
          </a:bodyPr>
          <a:lstStyle/>
          <a:p>
            <a:pPr algn="ctr"/>
            <a:r>
              <a:rPr lang="en-US" sz="5400" dirty="0" smtClean="0"/>
              <a:t>nervous			angry			bored</a:t>
            </a:r>
            <a:endParaRPr lang="en-US" dirty="0" smtClean="0"/>
          </a:p>
        </p:txBody>
      </p:sp>
      <p:sp>
        <p:nvSpPr>
          <p:cNvPr id="5" name="Oval 4"/>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en-GB" sz="3200" b="1" dirty="0"/>
          </a:p>
        </p:txBody>
      </p:sp>
      <p:pic>
        <p:nvPicPr>
          <p:cNvPr id="6"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92873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Why is vocabulary important?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t>It’s about more than English.</a:t>
            </a:r>
          </a:p>
          <a:p>
            <a:pPr marL="0" indent="0">
              <a:buNone/>
            </a:pPr>
            <a:r>
              <a:rPr lang="en-US" dirty="0" smtClean="0"/>
              <a:t>Vocabulary size is a ‘convenient proxy’ for a whole range of educational attainments and abilities – not just skill in reading, writing, listening and speaking, but also general knowledge of science, history and the arts.</a:t>
            </a:r>
          </a:p>
          <a:p>
            <a:pPr marL="0" indent="0">
              <a:buNone/>
            </a:pPr>
            <a:r>
              <a:rPr lang="en-US" dirty="0"/>
              <a:t>	</a:t>
            </a:r>
            <a:r>
              <a:rPr lang="en-US" dirty="0" smtClean="0"/>
              <a:t>				</a:t>
            </a:r>
            <a:r>
              <a:rPr lang="en-US" i="1" dirty="0" smtClean="0"/>
              <a:t>A wealth of words, </a:t>
            </a:r>
            <a:r>
              <a:rPr lang="en-US" dirty="0" smtClean="0"/>
              <a:t>by E. D Hirsch Jr</a:t>
            </a:r>
          </a:p>
          <a:p>
            <a:pPr marL="0" indent="0">
              <a:buNone/>
            </a:pPr>
            <a:endParaRPr lang="en-US" dirty="0"/>
          </a:p>
          <a:p>
            <a:pPr marL="0" indent="0">
              <a:buNone/>
            </a:pPr>
            <a:endParaRPr lang="en-GB" dirty="0"/>
          </a:p>
        </p:txBody>
      </p:sp>
      <p:pic>
        <p:nvPicPr>
          <p:cNvPr id="4"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spTree>
    <p:extLst>
      <p:ext uri="{BB962C8B-B14F-4D97-AF65-F5344CB8AC3E}">
        <p14:creationId xmlns:p14="http://schemas.microsoft.com/office/powerpoint/2010/main" val="3549863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Why is vocabulary important?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1899383"/>
          </a:xfrm>
        </p:spPr>
        <p:txBody>
          <a:bodyPr>
            <a:normAutofit/>
          </a:bodyPr>
          <a:lstStyle/>
          <a:p>
            <a:pPr marL="0" indent="0">
              <a:buNone/>
            </a:pPr>
            <a:r>
              <a:rPr lang="en-US" b="1" dirty="0" smtClean="0"/>
              <a:t>Achievement</a:t>
            </a:r>
          </a:p>
          <a:p>
            <a:pPr marL="0" indent="0">
              <a:buNone/>
            </a:pPr>
            <a:r>
              <a:rPr lang="en-US" dirty="0" smtClean="0"/>
              <a:t>Along with socio-economic status, vocabulary is one of the significant factors proving relevant to achievement. </a:t>
            </a:r>
          </a:p>
          <a:p>
            <a:pPr marL="0" indent="0" algn="r">
              <a:buNone/>
            </a:pPr>
            <a:r>
              <a:rPr lang="en-US" i="1" dirty="0" smtClean="0"/>
              <a:t>Spencer, Clegg, Stackhouse and Rush (2017)</a:t>
            </a:r>
          </a:p>
          <a:p>
            <a:pPr marL="0" indent="0">
              <a:buNone/>
            </a:pPr>
            <a:endParaRPr lang="en-US" b="1" dirty="0"/>
          </a:p>
        </p:txBody>
      </p:sp>
      <p:pic>
        <p:nvPicPr>
          <p:cNvPr id="4098" name="Picture 2" descr="Image result for troph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8159" y="1301262"/>
            <a:ext cx="936355" cy="1642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4001294"/>
            <a:ext cx="9589477" cy="2677656"/>
          </a:xfrm>
          <a:prstGeom prst="rect">
            <a:avLst/>
          </a:prstGeom>
        </p:spPr>
        <p:txBody>
          <a:bodyPr wrap="square">
            <a:spAutoFit/>
          </a:bodyPr>
          <a:lstStyle/>
          <a:p>
            <a:r>
              <a:rPr lang="en-US" sz="2800" b="1" dirty="0" smtClean="0"/>
              <a:t>Self-esteem and self-expression</a:t>
            </a:r>
            <a:endParaRPr lang="en-US" sz="2800" b="1" dirty="0"/>
          </a:p>
          <a:p>
            <a:r>
              <a:rPr lang="en-US" sz="2800" dirty="0"/>
              <a:t>When was the last time you read a page, had no idea what it said, and was then asked questions about it? It’s tough. </a:t>
            </a:r>
          </a:p>
          <a:p>
            <a:r>
              <a:rPr lang="en-US" sz="2800" dirty="0"/>
              <a:t>What if that happened day in, day out</a:t>
            </a:r>
            <a:r>
              <a:rPr lang="en-US" sz="2800" dirty="0" smtClean="0"/>
              <a:t>?</a:t>
            </a:r>
          </a:p>
          <a:p>
            <a:endParaRPr lang="en-US" sz="2800" dirty="0"/>
          </a:p>
          <a:p>
            <a:r>
              <a:rPr lang="en-US" sz="2800" dirty="0" smtClean="0"/>
              <a:t>What happens if you can’t express yourself?</a:t>
            </a:r>
            <a:endParaRPr lang="en-US" sz="2800" dirty="0"/>
          </a:p>
        </p:txBody>
      </p:sp>
      <p:pic>
        <p:nvPicPr>
          <p:cNvPr id="4100" name="Picture 4" descr="Image result for self estee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883"/>
          <a:stretch/>
        </p:blipFill>
        <p:spPr bwMode="auto">
          <a:xfrm>
            <a:off x="9864968" y="5520299"/>
            <a:ext cx="2124471" cy="1171685"/>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03" descr="Noctua Logo 16.png"/>
          <p:cNvPicPr>
            <a:picLocks noChangeAspect="1"/>
          </p:cNvPicPr>
          <p:nvPr/>
        </p:nvPicPr>
        <p:blipFill>
          <a:blip r:embed="rId5"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10147082" y="128500"/>
            <a:ext cx="1842357" cy="550232"/>
          </a:xfrm>
          <a:prstGeom prst="rect">
            <a:avLst/>
          </a:prstGeom>
          <a:solidFill>
            <a:schemeClr val="bg1"/>
          </a:solidFill>
          <a:ln>
            <a:noFill/>
          </a:ln>
        </p:spPr>
      </p:pic>
    </p:spTree>
    <p:extLst>
      <p:ext uri="{BB962C8B-B14F-4D97-AF65-F5344CB8AC3E}">
        <p14:creationId xmlns:p14="http://schemas.microsoft.com/office/powerpoint/2010/main" val="25270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 calcmode="lin" valueType="num">
                                      <p:cBhvr additive="base">
                                        <p:cTn id="34" dur="500" fill="hold"/>
                                        <p:tgtEl>
                                          <p:spTgt spid="4100"/>
                                        </p:tgtEl>
                                        <p:attrNameLst>
                                          <p:attrName>ppt_x</p:attrName>
                                        </p:attrNameLst>
                                      </p:cBhvr>
                                      <p:tavLst>
                                        <p:tav tm="0">
                                          <p:val>
                                            <p:strVal val="#ppt_x"/>
                                          </p:val>
                                        </p:tav>
                                        <p:tav tm="100000">
                                          <p:val>
                                            <p:strVal val="#ppt_x"/>
                                          </p:val>
                                        </p:tav>
                                      </p:tavLst>
                                    </p:anim>
                                    <p:anim calcmode="lin" valueType="num">
                                      <p:cBhvr additive="base">
                                        <p:cTn id="3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64" y="134413"/>
            <a:ext cx="4130331" cy="1325563"/>
          </a:xfrm>
        </p:spPr>
        <p:txBody>
          <a:bodyPr/>
          <a:lstStyle/>
          <a:p>
            <a:r>
              <a:rPr lang="en-US" b="1" dirty="0" smtClean="0"/>
              <a:t>Word</a:t>
            </a:r>
            <a:r>
              <a:rPr lang="en-US" dirty="0" smtClean="0"/>
              <a:t> </a:t>
            </a:r>
            <a:r>
              <a:rPr lang="en-US" b="1" dirty="0" smtClean="0"/>
              <a:t>study</a:t>
            </a:r>
            <a:endParaRPr lang="en-GB" b="1" dirty="0"/>
          </a:p>
        </p:txBody>
      </p:sp>
      <p:sp>
        <p:nvSpPr>
          <p:cNvPr id="13" name="TextBox 12"/>
          <p:cNvSpPr txBox="1"/>
          <p:nvPr/>
        </p:nvSpPr>
        <p:spPr>
          <a:xfrm>
            <a:off x="7227419" y="1607578"/>
            <a:ext cx="5012911" cy="4524315"/>
          </a:xfrm>
          <a:prstGeom prst="rect">
            <a:avLst/>
          </a:prstGeom>
          <a:noFill/>
        </p:spPr>
        <p:txBody>
          <a:bodyPr wrap="none" rtlCol="0">
            <a:spAutoFit/>
          </a:bodyPr>
          <a:lstStyle/>
          <a:p>
            <a:r>
              <a:rPr lang="en-US" sz="3600" b="1" dirty="0" smtClean="0"/>
              <a:t>Other ideas:</a:t>
            </a:r>
          </a:p>
          <a:p>
            <a:pPr marL="285750" indent="-285750">
              <a:buFont typeface="Arial" panose="020B0604020202020204" pitchFamily="34" charset="0"/>
              <a:buChar char="•"/>
            </a:pPr>
            <a:r>
              <a:rPr lang="en-US" sz="3600" dirty="0"/>
              <a:t>w</a:t>
            </a:r>
            <a:r>
              <a:rPr lang="en-US" sz="3600" dirty="0" smtClean="0"/>
              <a:t>ord family</a:t>
            </a:r>
          </a:p>
          <a:p>
            <a:pPr marL="285750" indent="-285750">
              <a:buFont typeface="Arial" panose="020B0604020202020204" pitchFamily="34" charset="0"/>
              <a:buChar char="•"/>
            </a:pPr>
            <a:r>
              <a:rPr lang="en-US" sz="3600" dirty="0"/>
              <a:t>g</a:t>
            </a:r>
            <a:r>
              <a:rPr lang="en-US" sz="3600" dirty="0" smtClean="0"/>
              <a:t>ood for / not good for</a:t>
            </a:r>
          </a:p>
          <a:p>
            <a:pPr marL="285750" indent="-285750">
              <a:buFont typeface="Arial" panose="020B0604020202020204" pitchFamily="34" charset="0"/>
              <a:buChar char="•"/>
            </a:pPr>
            <a:r>
              <a:rPr lang="en-US" sz="3600" dirty="0"/>
              <a:t>w</a:t>
            </a:r>
            <a:r>
              <a:rPr lang="en-US" sz="3600" dirty="0" smtClean="0"/>
              <a:t>ord association</a:t>
            </a:r>
          </a:p>
          <a:p>
            <a:pPr marL="285750" indent="-285750">
              <a:buFont typeface="Arial" panose="020B0604020202020204" pitchFamily="34" charset="0"/>
              <a:buChar char="•"/>
            </a:pPr>
            <a:r>
              <a:rPr lang="en-US" sz="3600" dirty="0" smtClean="0"/>
              <a:t>shades of meaning</a:t>
            </a:r>
          </a:p>
          <a:p>
            <a:pPr marL="285750" indent="-285750">
              <a:buFont typeface="Arial" panose="020B0604020202020204" pitchFamily="34" charset="0"/>
              <a:buChar char="•"/>
            </a:pPr>
            <a:r>
              <a:rPr lang="en-US" sz="3600" dirty="0" smtClean="0"/>
              <a:t>syllables</a:t>
            </a:r>
          </a:p>
          <a:p>
            <a:pPr marL="285750" indent="-285750">
              <a:buFont typeface="Arial" panose="020B0604020202020204" pitchFamily="34" charset="0"/>
              <a:buChar char="•"/>
            </a:pPr>
            <a:r>
              <a:rPr lang="en-US" sz="3600" dirty="0" smtClean="0"/>
              <a:t>word class</a:t>
            </a:r>
          </a:p>
          <a:p>
            <a:pPr marL="285750" indent="-285750">
              <a:buFont typeface="Arial" panose="020B0604020202020204" pitchFamily="34" charset="0"/>
              <a:buChar char="•"/>
            </a:pPr>
            <a:r>
              <a:rPr lang="en-US" sz="3600" dirty="0" smtClean="0"/>
              <a:t>root word</a:t>
            </a:r>
            <a:endParaRPr lang="en-GB" sz="3600" dirty="0"/>
          </a:p>
        </p:txBody>
      </p:sp>
      <p:grpSp>
        <p:nvGrpSpPr>
          <p:cNvPr id="4" name="Group 3"/>
          <p:cNvGrpSpPr/>
          <p:nvPr/>
        </p:nvGrpSpPr>
        <p:grpSpPr>
          <a:xfrm>
            <a:off x="358264" y="1605861"/>
            <a:ext cx="6858725" cy="4411311"/>
            <a:chOff x="358264" y="1605861"/>
            <a:chExt cx="6858725" cy="4411311"/>
          </a:xfrm>
        </p:grpSpPr>
        <p:sp>
          <p:nvSpPr>
            <p:cNvPr id="3" name="Rectangle 2"/>
            <p:cNvSpPr/>
            <p:nvPr/>
          </p:nvSpPr>
          <p:spPr>
            <a:xfrm>
              <a:off x="358264" y="1605861"/>
              <a:ext cx="6710884" cy="438317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a:stCxn id="3" idx="0"/>
            </p:cNvCxnSpPr>
            <p:nvPr/>
          </p:nvCxnSpPr>
          <p:spPr>
            <a:xfrm>
              <a:off x="3713706" y="1605861"/>
              <a:ext cx="21399" cy="4411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 idx="1"/>
              <a:endCxn id="3" idx="3"/>
            </p:cNvCxnSpPr>
            <p:nvPr/>
          </p:nvCxnSpPr>
          <p:spPr>
            <a:xfrm>
              <a:off x="358264" y="3797449"/>
              <a:ext cx="67108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525" y="1651742"/>
              <a:ext cx="2908049" cy="1631216"/>
            </a:xfrm>
            <a:prstGeom prst="rect">
              <a:avLst/>
            </a:prstGeom>
            <a:noFill/>
          </p:spPr>
          <p:txBody>
            <a:bodyPr wrap="square" rtlCol="0">
              <a:spAutoFit/>
            </a:bodyPr>
            <a:lstStyle/>
            <a:p>
              <a:pPr algn="ctr"/>
              <a:r>
                <a:rPr lang="en-US" sz="2400" b="1" dirty="0" smtClean="0"/>
                <a:t>definition</a:t>
              </a:r>
            </a:p>
            <a:p>
              <a:r>
                <a:rPr lang="en-US" sz="2400" dirty="0" smtClean="0"/>
                <a:t>not having nervous, angry or other strong emotions</a:t>
              </a:r>
              <a:endParaRPr lang="en-GB" sz="2400" dirty="0"/>
            </a:p>
          </p:txBody>
        </p:sp>
        <p:sp>
          <p:nvSpPr>
            <p:cNvPr id="10" name="TextBox 9"/>
            <p:cNvSpPr txBox="1"/>
            <p:nvPr/>
          </p:nvSpPr>
          <p:spPr>
            <a:xfrm>
              <a:off x="4308940" y="1632191"/>
              <a:ext cx="2908049" cy="461665"/>
            </a:xfrm>
            <a:prstGeom prst="rect">
              <a:avLst/>
            </a:prstGeom>
            <a:noFill/>
          </p:spPr>
          <p:txBody>
            <a:bodyPr wrap="square" rtlCol="0">
              <a:spAutoFit/>
            </a:bodyPr>
            <a:lstStyle/>
            <a:p>
              <a:r>
                <a:rPr lang="en-US" sz="2400" b="1" dirty="0" smtClean="0"/>
                <a:t>in a sentence</a:t>
              </a:r>
              <a:endParaRPr lang="en-GB" sz="2400" b="1" dirty="0"/>
            </a:p>
          </p:txBody>
        </p:sp>
        <p:sp>
          <p:nvSpPr>
            <p:cNvPr id="11" name="TextBox 10"/>
            <p:cNvSpPr txBox="1"/>
            <p:nvPr/>
          </p:nvSpPr>
          <p:spPr>
            <a:xfrm>
              <a:off x="417919" y="3869736"/>
              <a:ext cx="3125986" cy="830997"/>
            </a:xfrm>
            <a:prstGeom prst="rect">
              <a:avLst/>
            </a:prstGeom>
            <a:noFill/>
          </p:spPr>
          <p:txBody>
            <a:bodyPr wrap="square" rtlCol="0">
              <a:spAutoFit/>
            </a:bodyPr>
            <a:lstStyle/>
            <a:p>
              <a:r>
                <a:rPr lang="en-US" sz="2400" b="1" dirty="0" smtClean="0"/>
                <a:t>words that mean the same / different</a:t>
              </a:r>
              <a:endParaRPr lang="en-GB" sz="2400" b="1" dirty="0"/>
            </a:p>
          </p:txBody>
        </p:sp>
        <p:sp>
          <p:nvSpPr>
            <p:cNvPr id="12" name="TextBox 11"/>
            <p:cNvSpPr txBox="1"/>
            <p:nvPr/>
          </p:nvSpPr>
          <p:spPr>
            <a:xfrm>
              <a:off x="4932919" y="3797449"/>
              <a:ext cx="1657263" cy="461665"/>
            </a:xfrm>
            <a:prstGeom prst="rect">
              <a:avLst/>
            </a:prstGeom>
            <a:noFill/>
          </p:spPr>
          <p:txBody>
            <a:bodyPr wrap="square" rtlCol="0">
              <a:spAutoFit/>
            </a:bodyPr>
            <a:lstStyle/>
            <a:p>
              <a:r>
                <a:rPr lang="en-US" sz="2400" b="1" dirty="0" smtClean="0"/>
                <a:t>picture</a:t>
              </a:r>
              <a:endParaRPr lang="en-GB" sz="3600" b="1" dirty="0"/>
            </a:p>
          </p:txBody>
        </p:sp>
        <p:sp>
          <p:nvSpPr>
            <p:cNvPr id="14" name="TextBox 13"/>
            <p:cNvSpPr txBox="1"/>
            <p:nvPr/>
          </p:nvSpPr>
          <p:spPr>
            <a:xfrm>
              <a:off x="3022991" y="3443563"/>
              <a:ext cx="1465604"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b="1" dirty="0" smtClean="0"/>
                <a:t>calm</a:t>
              </a:r>
              <a:endParaRPr lang="en-GB" sz="3600" b="1" dirty="0"/>
            </a:p>
          </p:txBody>
        </p:sp>
      </p:grpSp>
      <p:sp>
        <p:nvSpPr>
          <p:cNvPr id="17" name="Oval 16"/>
          <p:cNvSpPr/>
          <p:nvPr/>
        </p:nvSpPr>
        <p:spPr>
          <a:xfrm>
            <a:off x="10916530" y="335331"/>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endParaRPr lang="en-GB" b="1" dirty="0"/>
          </a:p>
        </p:txBody>
      </p:sp>
      <p:pic>
        <p:nvPicPr>
          <p:cNvPr id="15" name="Shape 103" descr="Noctua Logo 16.png"/>
          <p:cNvPicPr>
            <a:picLocks noChangeAspect="1"/>
          </p:cNvPicPr>
          <p:nvPr/>
        </p:nvPicPr>
        <p:blipFill>
          <a:blip r:embed="rId3" cstate="print">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035815" y="6168525"/>
            <a:ext cx="1842357" cy="550232"/>
          </a:xfrm>
          <a:prstGeom prst="rect">
            <a:avLst/>
          </a:prstGeom>
          <a:solidFill>
            <a:schemeClr val="bg1"/>
          </a:solidFill>
          <a:ln>
            <a:noFill/>
          </a:ln>
        </p:spPr>
      </p:pic>
      <p:pic>
        <p:nvPicPr>
          <p:cNvPr id="16" name="Picture 4" descr="Image result for bea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6489" y="4334320"/>
            <a:ext cx="2349545" cy="156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2580</Words>
  <Application>Microsoft Office PowerPoint</Application>
  <PresentationFormat>Widescreen</PresentationFormat>
  <Paragraphs>446</Paragraphs>
  <Slides>42</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Arial</vt:lpstr>
      <vt:lpstr>Arial Rounded MT Bold</vt:lpstr>
      <vt:lpstr>Bahnschrift Light</vt:lpstr>
      <vt:lpstr>Broadway</vt:lpstr>
      <vt:lpstr>Calibri</vt:lpstr>
      <vt:lpstr>MV Boli</vt:lpstr>
      <vt:lpstr>Snap ITC</vt:lpstr>
      <vt:lpstr>Source Serif Pro</vt:lpstr>
      <vt:lpstr>Stencil</vt:lpstr>
      <vt:lpstr>Wingdings</vt:lpstr>
      <vt:lpstr>Office Theme</vt:lpstr>
      <vt:lpstr>Vocabulary</vt:lpstr>
      <vt:lpstr>PowerPoint Presentation</vt:lpstr>
      <vt:lpstr>PowerPoint Presentation</vt:lpstr>
      <vt:lpstr>Why is vocabulary important?</vt:lpstr>
      <vt:lpstr>What am I thinking of?</vt:lpstr>
      <vt:lpstr>Applause applause</vt:lpstr>
      <vt:lpstr>Why is vocabulary important?</vt:lpstr>
      <vt:lpstr>Why is vocabulary important?</vt:lpstr>
      <vt:lpstr>Word study</vt:lpstr>
      <vt:lpstr>Word families</vt:lpstr>
      <vt:lpstr>‘nice’, ‘mean’ and ‘upset’</vt:lpstr>
      <vt:lpstr>Can you…?</vt:lpstr>
      <vt:lpstr>True or false?</vt:lpstr>
      <vt:lpstr>English has a huge amount of words –  three times as many as German and six times as many as French.  Sources of information about words are often hard to use.  Stahl &amp; Nagy (2005) 70% or words are polysemous: have many different meanings.</vt:lpstr>
      <vt:lpstr>Deep dive</vt:lpstr>
      <vt:lpstr>Word association</vt:lpstr>
      <vt:lpstr>Word storms/maps</vt:lpstr>
      <vt:lpstr>Sorting</vt:lpstr>
      <vt:lpstr> What % of words do you need to know in a text for it to be understood properly?</vt:lpstr>
      <vt:lpstr>These words are difficult:</vt:lpstr>
      <vt:lpstr>Look at the expectations…</vt:lpstr>
      <vt:lpstr>Fluency is key to comprehension</vt:lpstr>
      <vt:lpstr>Fluency is key to comprehension</vt:lpstr>
      <vt:lpstr>Shades of meaning</vt:lpstr>
      <vt:lpstr>Shades of meaning - phrases</vt:lpstr>
      <vt:lpstr>Further challenges:</vt:lpstr>
      <vt:lpstr>The wider curriculum</vt:lpstr>
      <vt:lpstr>Incidental and explicit teaching</vt:lpstr>
      <vt:lpstr>When would you?</vt:lpstr>
      <vt:lpstr>Questioning</vt:lpstr>
      <vt:lpstr>Cloze sentences</vt:lpstr>
      <vt:lpstr>Have a word rich environment</vt:lpstr>
      <vt:lpstr>PowerPoint Presentation</vt:lpstr>
      <vt:lpstr>What words should we focus on?</vt:lpstr>
      <vt:lpstr>What words should we focus on?</vt:lpstr>
      <vt:lpstr>Whole-school strategies</vt:lpstr>
      <vt:lpstr>Whole-school strategies</vt:lpstr>
      <vt:lpstr>Whole-school strategies</vt:lpstr>
      <vt:lpstr>Whole-school strategies</vt:lpstr>
      <vt:lpstr>Word association</vt:lpstr>
      <vt:lpstr>Word association</vt:lpstr>
      <vt:lpstr>What’s wrong?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word gap:  why vocabulary is important</dc:title>
  <dc:creator>David Owen</dc:creator>
  <cp:lastModifiedBy>David Owen</cp:lastModifiedBy>
  <cp:revision>141</cp:revision>
  <cp:lastPrinted>2018-11-29T10:42:20Z</cp:lastPrinted>
  <dcterms:created xsi:type="dcterms:W3CDTF">2018-09-19T08:36:13Z</dcterms:created>
  <dcterms:modified xsi:type="dcterms:W3CDTF">2019-10-23T12:51:33Z</dcterms:modified>
</cp:coreProperties>
</file>