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45"/>
  </p:notesMasterIdLst>
  <p:handoutMasterIdLst>
    <p:handoutMasterId r:id="rId46"/>
  </p:handoutMasterIdLst>
  <p:sldIdLst>
    <p:sldId id="256" r:id="rId3"/>
    <p:sldId id="298" r:id="rId4"/>
    <p:sldId id="353" r:id="rId5"/>
    <p:sldId id="273" r:id="rId6"/>
    <p:sldId id="371" r:id="rId7"/>
    <p:sldId id="364" r:id="rId8"/>
    <p:sldId id="365" r:id="rId9"/>
    <p:sldId id="366" r:id="rId10"/>
    <p:sldId id="370" r:id="rId11"/>
    <p:sldId id="367" r:id="rId12"/>
    <p:sldId id="368" r:id="rId13"/>
    <p:sldId id="369" r:id="rId14"/>
    <p:sldId id="265" r:id="rId15"/>
    <p:sldId id="262" r:id="rId16"/>
    <p:sldId id="360" r:id="rId17"/>
    <p:sldId id="361" r:id="rId18"/>
    <p:sldId id="309" r:id="rId19"/>
    <p:sldId id="263" r:id="rId20"/>
    <p:sldId id="313" r:id="rId21"/>
    <p:sldId id="292" r:id="rId22"/>
    <p:sldId id="362" r:id="rId23"/>
    <p:sldId id="291" r:id="rId24"/>
    <p:sldId id="314" r:id="rId25"/>
    <p:sldId id="316" r:id="rId26"/>
    <p:sldId id="280" r:id="rId27"/>
    <p:sldId id="339" r:id="rId28"/>
    <p:sldId id="341" r:id="rId29"/>
    <p:sldId id="357" r:id="rId30"/>
    <p:sldId id="343" r:id="rId31"/>
    <p:sldId id="342" r:id="rId32"/>
    <p:sldId id="344" r:id="rId33"/>
    <p:sldId id="315" r:id="rId34"/>
    <p:sldId id="335" r:id="rId35"/>
    <p:sldId id="358" r:id="rId36"/>
    <p:sldId id="299" r:id="rId37"/>
    <p:sldId id="338" r:id="rId38"/>
    <p:sldId id="327" r:id="rId39"/>
    <p:sldId id="359" r:id="rId40"/>
    <p:sldId id="286" r:id="rId41"/>
    <p:sldId id="295" r:id="rId42"/>
    <p:sldId id="340" r:id="rId43"/>
    <p:sldId id="300" r:id="rId4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CCFF99"/>
    <a:srgbClr val="A6D86E"/>
    <a:srgbClr val="8DC63F"/>
    <a:srgbClr val="4FBBD1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85099" autoAdjust="0"/>
  </p:normalViewPr>
  <p:slideViewPr>
    <p:cSldViewPr>
      <p:cViewPr varScale="1">
        <p:scale>
          <a:sx n="63" d="100"/>
          <a:sy n="63" d="100"/>
        </p:scale>
        <p:origin x="17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6AC82-30A4-4783-9C05-B8237297A958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FC91B-26F5-4321-B306-0BE40A4FE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92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DDD1B-6D85-CB4A-BBD1-238C435C6822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BBD2-A241-C84D-9406-27B88320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Teaching the children to talk fluently….using correct terminology / grammatical structures.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evidence to</a:t>
            </a:r>
            <a:r>
              <a:rPr lang="en-US" baseline="0" dirty="0"/>
              <a:t> show that employment opportunities and economic benefits place a high value on communication skills.</a:t>
            </a:r>
          </a:p>
          <a:p>
            <a:r>
              <a:rPr lang="en-US" baseline="0" dirty="0"/>
              <a:t>NEED ACTIVTIES FOR THE CLASSROOM TO DEMONSTRATE THESE SKILLS.</a:t>
            </a:r>
          </a:p>
          <a:p>
            <a:r>
              <a:rPr lang="en-US" baseline="0" dirty="0"/>
              <a:t>Creating and planning opportunities for presenting information at the end of a unit of work… monologue / poems / presentation of facts / explanation / persuasive talk / dragon’s den pitch / green screen video.</a:t>
            </a:r>
          </a:p>
          <a:p>
            <a:r>
              <a:rPr lang="en-US" baseline="0" dirty="0"/>
              <a:t>Demonstrates subject knowledge in history / geography / science etc…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25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2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 ACROSS SCHOOL IS KEY. (PAGE 48 ORACY REPORT FINAL)</a:t>
            </a:r>
          </a:p>
          <a:p>
            <a:r>
              <a:rPr lang="en-US" dirty="0"/>
              <a:t>Professor Robin</a:t>
            </a:r>
            <a:r>
              <a:rPr lang="en-US" baseline="0" dirty="0"/>
              <a:t> Alexander – Dialogic teaching.</a:t>
            </a:r>
          </a:p>
          <a:p>
            <a:r>
              <a:rPr lang="en-US" baseline="0" dirty="0"/>
              <a:t>Principles adopted by Voice 21.</a:t>
            </a:r>
          </a:p>
          <a:p>
            <a:r>
              <a:rPr lang="en-US" dirty="0"/>
              <a:t> ground rules:</a:t>
            </a:r>
            <a:r>
              <a:rPr lang="en-US" baseline="0" dirty="0"/>
              <a:t> active listening, turn taking, respect, etc…</a:t>
            </a:r>
          </a:p>
          <a:p>
            <a:r>
              <a:rPr lang="en-US" baseline="0" dirty="0"/>
              <a:t>Allow thinking time. Move away from teaching talking…and more children talking. </a:t>
            </a:r>
          </a:p>
          <a:p>
            <a:r>
              <a:rPr lang="en-US" baseline="0" dirty="0"/>
              <a:t>Sentence stems from Tower Hamlet.</a:t>
            </a:r>
          </a:p>
          <a:p>
            <a:r>
              <a:rPr lang="en-US" baseline="0" dirty="0"/>
              <a:t>Roles or ‘talk moves’ from voice 21.</a:t>
            </a:r>
          </a:p>
          <a:p>
            <a:r>
              <a:rPr lang="en-US" baseline="0" dirty="0"/>
              <a:t>Groupings for different activities. Planned activities.</a:t>
            </a:r>
          </a:p>
          <a:p>
            <a:r>
              <a:rPr lang="en-US" baseline="0" dirty="0"/>
              <a:t>Videoing the children so that they can see themselves interacting with each other…helps them develop and improve their skills (eye contact/ active listening).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08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7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68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49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98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66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Four or five words per second</a:t>
            </a:r>
          </a:p>
          <a:p>
            <a:r>
              <a:rPr lang="en-GB" dirty="0" smtClean="0"/>
              <a:t>1/10 mistakes/difficult words is OK</a:t>
            </a:r>
          </a:p>
          <a:p>
            <a:r>
              <a:rPr lang="en-GB" dirty="0" smtClean="0"/>
              <a:t>Fast mapping is only going to happen with repeated exposure to words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76AB-1871-4ACD-AC23-70D3D651AD0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96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Cambridge University</a:t>
            </a:r>
            <a:r>
              <a:rPr lang="en-US" baseline="0" dirty="0" smtClean="0"/>
              <a:t> came up with these with Voice 21.</a:t>
            </a:r>
            <a:endParaRPr lang="en-US" dirty="0" smtClean="0"/>
          </a:p>
          <a:p>
            <a:r>
              <a:rPr lang="en-US" dirty="0" smtClean="0"/>
              <a:t>Cut </a:t>
            </a:r>
            <a:r>
              <a:rPr lang="en-US" dirty="0"/>
              <a:t>up and organize under different headings. </a:t>
            </a:r>
          </a:p>
          <a:p>
            <a:r>
              <a:rPr lang="en-US" dirty="0"/>
              <a:t>Handout and discuss each one separately.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children to be able to communicate there are a lot of processes to go through. It is a complex system of skills which rely on each other</a:t>
            </a:r>
          </a:p>
          <a:p>
            <a:r>
              <a:rPr lang="en-US" dirty="0"/>
              <a:t>If there is a break in the communication chain at any point, then this will slow down the child’s oral development.</a:t>
            </a:r>
            <a:r>
              <a:rPr lang="en-US" baseline="0" dirty="0"/>
              <a:t> It is important that as </a:t>
            </a:r>
            <a:r>
              <a:rPr lang="en-US" baseline="0" dirty="0" err="1"/>
              <a:t>practioners</a:t>
            </a:r>
            <a:r>
              <a:rPr lang="en-US" baseline="0" dirty="0"/>
              <a:t>, we identify any areas where a child may need further support.</a:t>
            </a:r>
          </a:p>
          <a:p>
            <a:r>
              <a:rPr lang="en-US" b="1" baseline="0" dirty="0">
                <a:solidFill>
                  <a:srgbClr val="FF0000"/>
                </a:solidFill>
              </a:rPr>
              <a:t>Sorting activity to make a chain – receptive and expressive language.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part of this communication chain, the actual speaking has issues of its own! Complex skills are needed which need to be taught and learnt.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23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know, the lack of </a:t>
            </a:r>
            <a:r>
              <a:rPr lang="en-US" dirty="0" err="1"/>
              <a:t>oracy</a:t>
            </a:r>
            <a:r>
              <a:rPr lang="en-US" dirty="0"/>
              <a:t> skills can be a huge</a:t>
            </a:r>
            <a:r>
              <a:rPr lang="en-US" baseline="0" dirty="0"/>
              <a:t> disadvantage for children.</a:t>
            </a:r>
          </a:p>
          <a:p>
            <a:r>
              <a:rPr lang="en-US" baseline="0" dirty="0"/>
              <a:t>How can we support the development of </a:t>
            </a:r>
            <a:r>
              <a:rPr lang="en-US" baseline="0" dirty="0" err="1"/>
              <a:t>oracy</a:t>
            </a:r>
            <a:r>
              <a:rPr lang="en-US" baseline="0" dirty="0"/>
              <a:t> skills to allow children to have a voice, contribute to society and ultimately lead a fulfilled life.</a:t>
            </a:r>
          </a:p>
          <a:p>
            <a:r>
              <a:rPr lang="en-US" baseline="0" dirty="0"/>
              <a:t>Does anyone have an </a:t>
            </a:r>
            <a:r>
              <a:rPr lang="en-US" baseline="0" dirty="0" err="1"/>
              <a:t>oracy</a:t>
            </a:r>
            <a:r>
              <a:rPr lang="en-US" baseline="0" dirty="0"/>
              <a:t> lead in school? </a:t>
            </a:r>
            <a:r>
              <a:rPr lang="en-US" baseline="0" dirty="0" err="1"/>
              <a:t>Oracy</a:t>
            </a:r>
            <a:r>
              <a:rPr lang="en-US" baseline="0" dirty="0"/>
              <a:t> policy? Becoming more of a focus as School leaders are </a:t>
            </a:r>
            <a:r>
              <a:rPr lang="en-US" baseline="0" dirty="0" err="1"/>
              <a:t>realising</a:t>
            </a:r>
            <a:r>
              <a:rPr lang="en-US" baseline="0" dirty="0"/>
              <a:t> the importance that </a:t>
            </a:r>
            <a:r>
              <a:rPr lang="en-US" baseline="0" dirty="0" err="1"/>
              <a:t>oracy</a:t>
            </a:r>
            <a:r>
              <a:rPr lang="en-US" baseline="0" dirty="0"/>
              <a:t> should have and the impact of good </a:t>
            </a:r>
            <a:r>
              <a:rPr lang="en-US" baseline="0" dirty="0" err="1"/>
              <a:t>oracy</a:t>
            </a:r>
            <a:r>
              <a:rPr lang="en-US" baseline="0" dirty="0"/>
              <a:t> has on the whole curriculum.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95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has been extensive research over the years on</a:t>
            </a:r>
            <a:r>
              <a:rPr lang="en-US" baseline="0" dirty="0"/>
              <a:t> the reasons for poor oral language and spoken language delay and the impact this has on a child’s literacy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Are there cosy, comfortable places to talk? Can you see people’s faces when they are talking? 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rearrange the layout of the room to suit different opportunities for talking – as pairs, or in small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large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What is the general level of noise like? Are there noisy distractions from inside or out? Are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ways to gain people’s attention? Can everyone hear and be heard? Are there times of quietness?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Signs, symbols, photographs and sometimes writing are features of many approaches to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communication-friendly classroom. How widely and consistently are they used? Are they used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labels, to support routines, or as timetables? Are parents shown how they work? Is there the 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amount and kind of visual support for the age and development of the children or young people?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How does the classroom environment help children to know what to expect and when? How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visual supports used to help children understand and follow routines?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6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 pupil contributions to whole class discussions = 4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 child 6-18 only asks 1 question per month for each subject they attend – teacher asks 291 per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available to facilitate small group work, group discussions and structured conversations.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available to facilitate interactive book reading.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a ‘Talking Partners’ system, to provide opportunities for children to talk to each other in structured situations.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Almost all events, encounters or activities within the day can support speech, language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communication, so a communication-friendly school looks to make sure all these opportunities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planned for and used. Alongside this, activities specifically designed to focus on communication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 be planned.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Parkside, Bradford – talk threads displayed on banner and website for whole school homework.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BBD2-A241-C84D-9406-27B88320B6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1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18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65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2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5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43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79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5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11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12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4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ED277-76B8-4571-A709-3888254E932D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18593-8EA8-488B-9CF1-211FD8825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98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6F477-EC77-4B66-A502-4670A6B02C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72B76-6CD0-4300-BD7F-9F753460C2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voice21.org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impact.chartered.college/article/millard-importance-of-oracy-in-teaching-learnin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impact.chartered.college/article/millard-importance-of-oracy-in-teaching-learnin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u.org/oracy/" TargetMode="External"/><Relationship Id="rId13" Type="http://schemas.openxmlformats.org/officeDocument/2006/relationships/hyperlink" Target="https://schoolsweek.co.uk/oracy-fits-in-with-the-three-rs-says-gibb/" TargetMode="External"/><Relationship Id="rId3" Type="http://schemas.openxmlformats.org/officeDocument/2006/relationships/hyperlink" Target="https://www.voice21.org/" TargetMode="External"/><Relationship Id="rId7" Type="http://schemas.openxmlformats.org/officeDocument/2006/relationships/hyperlink" Target="http://www.ckspeechtherapy.com/speech-language-development" TargetMode="External"/><Relationship Id="rId12" Type="http://schemas.openxmlformats.org/officeDocument/2006/relationships/hyperlink" Target="https://www.ican.org.uk/" TargetMode="External"/><Relationship Id="rId17" Type="http://schemas.openxmlformats.org/officeDocument/2006/relationships/image" Target="../media/image1.jpeg"/><Relationship Id="rId2" Type="http://schemas.openxmlformats.org/officeDocument/2006/relationships/hyperlink" Target="http://www.talkingpoint.org.uk/" TargetMode="External"/><Relationship Id="rId16" Type="http://schemas.openxmlformats.org/officeDocument/2006/relationships/hyperlink" Target="https://noisyclassroom.com/oracy-across-the-curriculu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hecommunicationtrust.org.uk/" TargetMode="External"/><Relationship Id="rId11" Type="http://schemas.openxmlformats.org/officeDocument/2006/relationships/hyperlink" Target="https://literacytrust.org.uk/resources/comedy-improvisation-comic-relief/" TargetMode="External"/><Relationship Id="rId5" Type="http://schemas.openxmlformats.org/officeDocument/2006/relationships/hyperlink" Target="https://impact.chartered.college/article/millard-importance-of-oracy-in-teaching-learning/" TargetMode="External"/><Relationship Id="rId15" Type="http://schemas.openxmlformats.org/officeDocument/2006/relationships/hyperlink" Target="https://www.lkmco.org/wp-content/uploads/2016/11/Oracy-Report.pdf" TargetMode="External"/><Relationship Id="rId10" Type="http://schemas.openxmlformats.org/officeDocument/2006/relationships/hyperlink" Target="https://literacytrust.org.uk/" TargetMode="External"/><Relationship Id="rId4" Type="http://schemas.openxmlformats.org/officeDocument/2006/relationships/hyperlink" Target="https://educationendowmentfoundation.org.uk/projects-and-evaluation/projects/talk-for-writing/" TargetMode="External"/><Relationship Id="rId9" Type="http://schemas.openxmlformats.org/officeDocument/2006/relationships/hyperlink" Target="https://www.bbc.co.uk/programmes/articles/4FmG38zP0GNJKwrMkG9pqMC/welcome-to-comedy-classroom-for-primary-schools" TargetMode="External"/><Relationship Id="rId14" Type="http://schemas.openxmlformats.org/officeDocument/2006/relationships/hyperlink" Target="https://schoolsweek.co.uk/use-cpd-funding-to-boost-pupil-oracy-mps-tol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5750" y="2060848"/>
            <a:ext cx="8512497" cy="1368152"/>
          </a:xfrm>
        </p:spPr>
        <p:txBody>
          <a:bodyPr>
            <a:noAutofit/>
          </a:bodyPr>
          <a:lstStyle/>
          <a:p>
            <a:r>
              <a:rPr lang="en-GB" sz="4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Whole-School </a:t>
            </a:r>
            <a:r>
              <a:rPr lang="en-GB" sz="4400" b="1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Oracy </a:t>
            </a:r>
            <a:r>
              <a:rPr lang="en-GB" sz="4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Development</a:t>
            </a:r>
            <a:endParaRPr lang="en-GB" sz="44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10" name="Picture 9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764" y="5301208"/>
            <a:ext cx="4248471" cy="126550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841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5280"/>
            <a:ext cx="4052837" cy="65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84448"/>
            <a:ext cx="4628901" cy="649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268760"/>
            <a:ext cx="8568951" cy="5328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D12FA-C919-488F-801D-A358423A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273734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66" y="1178494"/>
            <a:ext cx="8505825" cy="55054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999" y="1163450"/>
            <a:ext cx="5400600" cy="576064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Communication chain</a:t>
            </a: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6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149" y="1182234"/>
            <a:ext cx="83013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Knowing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how to combine words to form sentences involves: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4" y="2965664"/>
            <a:ext cx="8303472" cy="926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091" y="2204864"/>
            <a:ext cx="5533260" cy="3655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2132856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Sounds?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8903" y="2354432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Meanings?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9612" y="5893970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When? How?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5805264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Sentences?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20" y="1209675"/>
            <a:ext cx="4824536" cy="495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tennis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pairs, take it in turns to ask questions.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example: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painted this? 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was it painted? 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did they choose this technique?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the painter thinking of as they created it?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based on real life?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elephant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25021"/>
            <a:ext cx="3571875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59732" y="1112407"/>
            <a:ext cx="4824536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tennis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pobble 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8455"/>
            <a:ext cx="7632848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58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852936"/>
            <a:ext cx="6858000" cy="722462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Why is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oracy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important?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943F82-B2E4-4FA2-A702-5B78966A6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273734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777" y="1520787"/>
            <a:ext cx="8262833" cy="5076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32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Spoken language </a:t>
            </a:r>
            <a:r>
              <a:rPr lang="en-GB" sz="3200" b="1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and communication </a:t>
            </a:r>
            <a:r>
              <a:rPr lang="en-GB" sz="32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is the basis of everything </a:t>
            </a:r>
            <a:r>
              <a:rPr lang="en-GB" sz="3200" b="1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that we </a:t>
            </a:r>
            <a:r>
              <a:rPr lang="en-GB" sz="32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do.</a:t>
            </a:r>
          </a:p>
          <a:p>
            <a:pPr>
              <a:lnSpc>
                <a:spcPct val="120000"/>
              </a:lnSpc>
            </a:pPr>
            <a:endParaRPr lang="en-US" sz="32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3200" dirty="0">
                <a:hlinkClick r:id="rId2"/>
              </a:rPr>
              <a:t>https://www.voice21.org/</a:t>
            </a:r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4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813FE1A-9D5F-464D-A0C3-C73DC1D86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101" y="1700808"/>
            <a:ext cx="7975798" cy="4464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C6EBC8-3604-4ECC-A863-4448E802A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273734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03709"/>
            <a:ext cx="8352928" cy="2281275"/>
          </a:xfrm>
        </p:spPr>
        <p:txBody>
          <a:bodyPr>
            <a:noAutofit/>
          </a:bodyPr>
          <a:lstStyle/>
          <a:p>
            <a:pPr lvl="0" algn="l"/>
            <a:endParaRPr lang="en-US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lvl="0" algn="l"/>
            <a:r>
              <a:rPr lang="en-US" sz="2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The plan:</a:t>
            </a:r>
            <a:endParaRPr lang="en-US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What is oracy?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Why is </a:t>
            </a:r>
            <a:r>
              <a:rPr lang="en-US" sz="2400" dirty="0" err="1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o</a:t>
            </a:r>
            <a:r>
              <a:rPr lang="en-US" sz="2400" dirty="0" err="1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racy</a:t>
            </a: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 important?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How can we develop it within schools?</a:t>
            </a:r>
            <a:endParaRPr lang="en-US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7008" y="346168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some games!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8299" y="1281781"/>
            <a:ext cx="8661349" cy="2939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Oracy is important, but…</a:t>
            </a:r>
          </a:p>
          <a:p>
            <a:pPr algn="l"/>
            <a:endParaRPr lang="en-US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It rarely has the same importance as reading and writing in schools.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It’s rarely taught specifically in non-English subjects.</a:t>
            </a:r>
            <a:endParaRPr lang="en-GB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8578" y="4755977"/>
            <a:ext cx="4520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it like in your school?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an audit.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20" y="1209675"/>
            <a:ext cx="8712968" cy="436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Recorder-solver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person solve the problem and explain it.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other person records it. Ask questions too!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developing…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clear, succinct explanations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reasoning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3968" y="4663440"/>
            <a:ext cx="3990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357 + 198 = ?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9"/>
            <a:ext cx="8661349" cy="3083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640" y="2296448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What can we do to support </a:t>
            </a:r>
            <a:r>
              <a:rPr lang="en-GB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oracy development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in our own classrooms?</a:t>
            </a:r>
          </a:p>
        </p:txBody>
      </p:sp>
    </p:spTree>
    <p:extLst>
      <p:ext uri="{BB962C8B-B14F-4D97-AF65-F5344CB8AC3E}">
        <p14:creationId xmlns:p14="http://schemas.microsoft.com/office/powerpoint/2010/main" val="17398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3D86DB-E7F7-4C15-8EC4-8392A80E7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1" y="161441"/>
            <a:ext cx="2737341" cy="816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118628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place to talk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71" y="1883725"/>
            <a:ext cx="2834728" cy="2292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788" y="3428450"/>
            <a:ext cx="2266950" cy="3209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68" y="4412104"/>
            <a:ext cx="2066925" cy="2085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843" y="4224104"/>
            <a:ext cx="3086909" cy="2409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791" y="1184138"/>
            <a:ext cx="2791939" cy="20364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3798" y="522884"/>
            <a:ext cx="2157836" cy="316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1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00DE4E-EE02-4C57-929D-FBA202E5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2737341" cy="816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234178"/>
            <a:ext cx="447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Give children a reason to talk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4811"/>
          <a:stretch/>
        </p:blipFill>
        <p:spPr>
          <a:xfrm>
            <a:off x="450649" y="4510330"/>
            <a:ext cx="2753199" cy="223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438" y="4360168"/>
            <a:ext cx="2606945" cy="2400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974" y="4315458"/>
            <a:ext cx="2606945" cy="2427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379" y="1465010"/>
            <a:ext cx="2069540" cy="2616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1" y="1852438"/>
            <a:ext cx="3583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Exciting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Interesting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Drama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Talk games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Barrier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a piece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Ask me stickers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998" y="1163450"/>
            <a:ext cx="8435458" cy="1041414"/>
          </a:xfrm>
        </p:spPr>
        <p:txBody>
          <a:bodyPr>
            <a:noAutofit/>
          </a:bodyPr>
          <a:lstStyle/>
          <a:p>
            <a:pPr algn="l"/>
            <a:r>
              <a:rPr lang="en-GB" sz="2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Learning to talk is much more than a yearly presentation when children want to be a school councillor, or even ‘talk partners’…</a:t>
            </a:r>
            <a:endParaRPr lang="en-GB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9"/>
            <a:ext cx="8640959" cy="4451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574" y="2310174"/>
            <a:ext cx="2465218" cy="409342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discussing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justifying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debating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narrating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speculating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exploring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arguing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questioning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hypothesising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4455" y="3093574"/>
            <a:ext cx="4804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Talk needs </a:t>
            </a:r>
            <a:r>
              <a:rPr lang="en-GB" sz="2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to </a:t>
            </a:r>
            <a:r>
              <a:rPr lang="en-GB" sz="2400" b="1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be more than children recalling information or guessing </a:t>
            </a:r>
            <a:r>
              <a:rPr lang="en-GB" sz="2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what </a:t>
            </a:r>
            <a:r>
              <a:rPr lang="en-GB" sz="2400" b="1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the teacher is thinking!</a:t>
            </a:r>
          </a:p>
        </p:txBody>
      </p:sp>
    </p:spTree>
    <p:extLst>
      <p:ext uri="{BB962C8B-B14F-4D97-AF65-F5344CB8AC3E}">
        <p14:creationId xmlns:p14="http://schemas.microsoft.com/office/powerpoint/2010/main" val="14129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57703E-3314-4655-BF8B-C2098FED9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2737341" cy="816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208" y="1153322"/>
            <a:ext cx="3894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Support different types of talking using ‘sentence stems’.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32656"/>
            <a:ext cx="4398800" cy="64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403" y="1412777"/>
            <a:ext cx="8531465" cy="2016224"/>
          </a:xfrm>
        </p:spPr>
        <p:txBody>
          <a:bodyPr>
            <a:noAutofit/>
          </a:bodyPr>
          <a:lstStyle/>
          <a:p>
            <a:pPr lvl="0" algn="l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talk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pupils 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all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talk in full sentences which are grammatically accurate.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corrections to children’s mistakes by repeating and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emphasising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should be spoken.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403" y="4005064"/>
            <a:ext cx="8559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pupils with feedback both on what they say and how they say 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Verbal and immediate feedback has the biggest impact.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60" y="1196752"/>
            <a:ext cx="3218956" cy="46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Retell a story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940" y="1003709"/>
            <a:ext cx="5515324" cy="57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1412776"/>
            <a:ext cx="4870994" cy="520895"/>
          </a:xfrm>
        </p:spPr>
        <p:txBody>
          <a:bodyPr>
            <a:noAutofit/>
          </a:bodyPr>
          <a:lstStyle/>
          <a:p>
            <a:pPr lvl="0" algn="l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clear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expectations for talk in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lessons.</a:t>
            </a: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113"/>
          <a:stretch/>
        </p:blipFill>
        <p:spPr>
          <a:xfrm>
            <a:off x="4978498" y="1001437"/>
            <a:ext cx="4078387" cy="5781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6004923"/>
            <a:ext cx="514422" cy="5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20" y="1209675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Which emotion?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going to snow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today.”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Think about your…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emotions with emoj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12" y="1844824"/>
            <a:ext cx="3748728" cy="484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3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7"/>
            <a:ext cx="3096344" cy="432048"/>
          </a:xfrm>
        </p:spPr>
        <p:txBody>
          <a:bodyPr>
            <a:noAutofit/>
          </a:bodyPr>
          <a:lstStyle/>
          <a:p>
            <a:pPr lvl="0" algn="l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grouping</a:t>
            </a: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37" y="1580115"/>
            <a:ext cx="7219714" cy="522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365341"/>
            <a:ext cx="3675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Try: “Kagan structures”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2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5"/>
            <a:ext cx="8136904" cy="432048"/>
          </a:xfrm>
        </p:spPr>
        <p:txBody>
          <a:bodyPr>
            <a:noAutofit/>
          </a:bodyPr>
          <a:lstStyle/>
          <a:p>
            <a:pPr lvl="0" algn="l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</a:t>
            </a:r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9"/>
            <a:ext cx="8661349" cy="4180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7015" y="2153917"/>
            <a:ext cx="8286750" cy="9135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ncidental and explicit teaching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012663" y="3824204"/>
            <a:ext cx="3793224" cy="75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mtClean="0"/>
              <a:t>explicit teaching of vocabulary </a:t>
            </a:r>
            <a:endParaRPr lang="en-US" sz="2400" b="1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75184" y="3824204"/>
            <a:ext cx="3793224" cy="7569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incidental </a:t>
            </a:r>
            <a:r>
              <a:rPr lang="en-US" sz="2400" b="1" dirty="0"/>
              <a:t>teaching of 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5538" y="4287460"/>
            <a:ext cx="87400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/>
              <a:t>vs</a:t>
            </a:r>
            <a:endParaRPr lang="en-GB" sz="3000" dirty="0"/>
          </a:p>
        </p:txBody>
      </p:sp>
      <p:sp>
        <p:nvSpPr>
          <p:cNvPr id="10" name="Rectangle 9"/>
          <p:cNvSpPr/>
          <p:nvPr/>
        </p:nvSpPr>
        <p:spPr>
          <a:xfrm>
            <a:off x="427014" y="4581128"/>
            <a:ext cx="34015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b</a:t>
            </a:r>
            <a:r>
              <a:rPr lang="en-US" sz="2100" dirty="0" smtClean="0"/>
              <a:t>riefly </a:t>
            </a:r>
            <a:r>
              <a:rPr lang="en-US" sz="2100" dirty="0"/>
              <a:t>mentioning word meanings if obviously tricky ones come up </a:t>
            </a:r>
          </a:p>
          <a:p>
            <a:pPr algn="ctr"/>
            <a:r>
              <a:rPr lang="en-US" sz="2100" dirty="0"/>
              <a:t>(</a:t>
            </a:r>
            <a:r>
              <a:rPr lang="en-US" sz="2100" dirty="0" err="1"/>
              <a:t>ie</a:t>
            </a:r>
            <a:r>
              <a:rPr lang="en-US" sz="2100" dirty="0"/>
              <a:t> class novels or topic texts)</a:t>
            </a:r>
            <a:endParaRPr lang="en-GB" sz="2100" dirty="0"/>
          </a:p>
        </p:txBody>
      </p:sp>
      <p:sp>
        <p:nvSpPr>
          <p:cNvPr id="11" name="Rectangle 10"/>
          <p:cNvSpPr/>
          <p:nvPr/>
        </p:nvSpPr>
        <p:spPr>
          <a:xfrm>
            <a:off x="5221546" y="4581127"/>
            <a:ext cx="34922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d</a:t>
            </a:r>
            <a:r>
              <a:rPr lang="en-US" sz="2100" dirty="0" smtClean="0"/>
              <a:t>eliberately </a:t>
            </a:r>
            <a:r>
              <a:rPr lang="en-US" sz="2100" dirty="0"/>
              <a:t>teaching targeted words within context and giving children multiple opportunities to use them.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35087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57703E-3314-4655-BF8B-C2098FED9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2737341" cy="816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1" y="1340768"/>
            <a:ext cx="3024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Support language using…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 roles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hairperson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eporter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uilder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larifier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ummariser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708920"/>
            <a:ext cx="6771993" cy="39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8" y="1196752"/>
            <a:ext cx="8388423" cy="5544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F14F0B-3F3E-432C-A2C4-0826D43C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29" y="260648"/>
            <a:ext cx="273734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989" y="1279873"/>
            <a:ext cx="2145763" cy="446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Virtual tours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Image result for nowhere empo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7" y="2002739"/>
            <a:ext cx="3911153" cy="33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13 story treehou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58" y="188640"/>
            <a:ext cx="48645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enchanted 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5577"/>
            <a:ext cx="4536504" cy="30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octua Logo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61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2492896"/>
            <a:ext cx="5483130" cy="2952328"/>
          </a:xfrm>
        </p:spPr>
        <p:txBody>
          <a:bodyPr>
            <a:normAutofit/>
          </a:bodyPr>
          <a:lstStyle/>
          <a:p>
            <a:pPr lvl="0" algn="l"/>
            <a:r>
              <a:rPr lang="en-US" sz="1000" dirty="0">
                <a:hlinkClick r:id="rId2"/>
              </a:rPr>
              <a:t>/</a:t>
            </a:r>
            <a:endParaRPr lang="en-GB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060848"/>
            <a:ext cx="8784696" cy="36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208" y="1153322"/>
            <a:ext cx="713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Use your classroom environment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611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57703E-3314-4655-BF8B-C2098FED9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2737341" cy="816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208" y="1153322"/>
            <a:ext cx="713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Use your classroom environment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08" y="2100994"/>
            <a:ext cx="2468315" cy="2918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805078"/>
            <a:ext cx="4569728" cy="2746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231" y="4298811"/>
            <a:ext cx="4978081" cy="25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2492896"/>
            <a:ext cx="5483130" cy="2952328"/>
          </a:xfrm>
        </p:spPr>
        <p:txBody>
          <a:bodyPr>
            <a:normAutofit/>
          </a:bodyPr>
          <a:lstStyle/>
          <a:p>
            <a:pPr lvl="0" algn="l"/>
            <a:r>
              <a:rPr lang="en-US" sz="1000" dirty="0">
                <a:hlinkClick r:id="rId2"/>
              </a:rPr>
              <a:t>/</a:t>
            </a:r>
            <a:endParaRPr lang="en-GB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065069"/>
            <a:ext cx="8437215" cy="4532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208" y="1153322"/>
            <a:ext cx="713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Use your classroom environment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570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20" y="1209675"/>
            <a:ext cx="8712968" cy="547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 a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minute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small groups, with one stopwatch each, one pupil begins to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No…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hesitation (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deviation (talk about something different)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repetition (Dogs… Dogs…)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a mistake is made, stop the speaker and time.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challenge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correct the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challenger takes over the speaking. 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Whoever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speaking at the end of the timed minute is the winner. 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developing…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presentation skills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several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points on one topic</a:t>
            </a: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brex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03" y="2348880"/>
            <a:ext cx="3192289" cy="17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m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11" y="5022721"/>
            <a:ext cx="3153305" cy="16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6941" y="2564905"/>
            <a:ext cx="6290506" cy="1224136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How can we make sure that 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this is a whole school approach</a:t>
            </a:r>
            <a:r>
              <a:rPr lang="en-GB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prstClr val="black"/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388" y="1628800"/>
            <a:ext cx="8651481" cy="2088232"/>
          </a:xfrm>
        </p:spPr>
        <p:txBody>
          <a:bodyPr>
            <a:normAutofit/>
          </a:bodyPr>
          <a:lstStyle/>
          <a:p>
            <a:pPr algn="l"/>
            <a:r>
              <a:rPr lang="en-GB" sz="57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What is oracy?</a:t>
            </a:r>
            <a:endParaRPr lang="en-GB" sz="57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algn="r"/>
            <a:r>
              <a:rPr lang="en-GB" sz="36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‘The ability to express </a:t>
            </a:r>
            <a:r>
              <a:rPr lang="en-GB" sz="36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yourself fluently </a:t>
            </a:r>
            <a:r>
              <a:rPr lang="en-GB" sz="36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and grammatically in speech</a:t>
            </a:r>
            <a:r>
              <a:rPr lang="en-GB" sz="36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.’</a:t>
            </a:r>
            <a:endParaRPr lang="en-US" sz="32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algn="l"/>
            <a:endParaRPr lang="en-GB" sz="32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5896" y="5301208"/>
            <a:ext cx="5147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= speaking and listening</a:t>
            </a:r>
            <a:endParaRPr lang="en-US" sz="32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03708"/>
            <a:ext cx="8661349" cy="585429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Actions:</a:t>
            </a:r>
            <a:endParaRPr lang="en-GB" sz="24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Make sure oracy the same </a:t>
            </a:r>
            <a:r>
              <a:rPr lang="en-GB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status as reading, writing and maths on the school </a:t>
            </a: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curriculum.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Audit it – </a:t>
            </a:r>
            <a:r>
              <a:rPr lang="en-GB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identify target </a:t>
            </a: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areas.</a:t>
            </a:r>
            <a:endParaRPr lang="en-GB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Plan to improve it.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Teach it in different subjects, NOT </a:t>
            </a:r>
            <a:r>
              <a:rPr lang="en-GB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just </a:t>
            </a: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English.</a:t>
            </a:r>
            <a:endParaRPr lang="en-GB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Make it essential in English lessons.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a consistent approach across school.</a:t>
            </a:r>
            <a:endParaRPr lang="en-GB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03708"/>
            <a:ext cx="8661349" cy="585429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Actions:</a:t>
            </a:r>
            <a:endParaRPr lang="en-GB" sz="2400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Progress skills across school.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Plan </a:t>
            </a:r>
            <a:r>
              <a:rPr lang="en-US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for it in lessons / timetables.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Use </a:t>
            </a:r>
            <a:r>
              <a:rPr lang="en-US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classroom environments to support </a:t>
            </a:r>
            <a:r>
              <a:rPr lang="en-US" sz="2400" dirty="0" err="1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oracy</a:t>
            </a:r>
            <a:r>
              <a:rPr lang="en-US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Including </a:t>
            </a:r>
            <a:r>
              <a:rPr lang="en-GB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it as a focus for lesson observations in any </a:t>
            </a: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subject</a:t>
            </a:r>
            <a:r>
              <a:rPr lang="en-GB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Report </a:t>
            </a:r>
            <a:r>
              <a:rPr lang="en-GB" sz="2400" dirty="0"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children’s progress in oral language to parents.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b="1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7848872" cy="4824536"/>
          </a:xfrm>
        </p:spPr>
        <p:txBody>
          <a:bodyPr>
            <a:normAutofit fontScale="92500" lnSpcReduction="10000"/>
          </a:bodyPr>
          <a:lstStyle/>
          <a:p>
            <a:pPr lvl="0" algn="l"/>
            <a:r>
              <a:rPr lang="en-US" sz="1400" b="1" u="sng" dirty="0">
                <a:hlinkClick r:id="rId2"/>
              </a:rPr>
              <a:t>Further research / reading:</a:t>
            </a:r>
          </a:p>
          <a:p>
            <a:pPr lvl="0" algn="l"/>
            <a:r>
              <a:rPr lang="en-US" sz="1000" dirty="0">
                <a:hlinkClick r:id="rId3"/>
              </a:rPr>
              <a:t>https://www.voice21.org/</a:t>
            </a:r>
            <a:endParaRPr lang="en-US" sz="1000" dirty="0"/>
          </a:p>
          <a:p>
            <a:pPr lvl="0" algn="l"/>
            <a:r>
              <a:rPr lang="en-US" sz="1000" dirty="0">
                <a:hlinkClick r:id="rId4"/>
              </a:rPr>
              <a:t>https://educationendowmentfoundation.org.uk/projects-and-evaluation/projects/talk-for-writing/</a:t>
            </a:r>
            <a:endParaRPr lang="en-US" sz="1000" b="1" u="sng" dirty="0">
              <a:hlinkClick r:id="rId2"/>
            </a:endParaRPr>
          </a:p>
          <a:p>
            <a:pPr lvl="0" algn="l"/>
            <a:r>
              <a:rPr lang="en-US" sz="1000" dirty="0">
                <a:solidFill>
                  <a:prstClr val="black"/>
                </a:solidFill>
                <a:hlinkClick r:id="rId5"/>
              </a:rPr>
              <a:t>https://impact.chartered.college/article/millard-importance-of-oracy-in-teaching-learning</a:t>
            </a:r>
            <a:endParaRPr lang="en-US" sz="1000" dirty="0">
              <a:hlinkClick r:id="rId2"/>
            </a:endParaRPr>
          </a:p>
          <a:p>
            <a:pPr lvl="0" algn="l"/>
            <a:r>
              <a:rPr lang="en-US" sz="1000" dirty="0">
                <a:hlinkClick r:id="rId2"/>
              </a:rPr>
              <a:t>http://www.talkingpoint.org.uk/</a:t>
            </a:r>
            <a:endParaRPr lang="en-US" sz="1000" dirty="0"/>
          </a:p>
          <a:p>
            <a:pPr lvl="0" algn="l"/>
            <a:r>
              <a:rPr lang="en-US" sz="1000" dirty="0">
                <a:hlinkClick r:id="rId6"/>
              </a:rPr>
              <a:t>https://www.thecommunicationtrust.org.uk/</a:t>
            </a:r>
            <a:endParaRPr lang="en-US" sz="1000" dirty="0"/>
          </a:p>
          <a:p>
            <a:pPr lvl="0" algn="l"/>
            <a:r>
              <a:rPr lang="en-US" sz="1000" dirty="0">
                <a:hlinkClick r:id="rId7"/>
              </a:rPr>
              <a:t>http://www.ckspeechtherapy.com/speech-language-development</a:t>
            </a:r>
            <a:endParaRPr lang="en-US" sz="1000" dirty="0"/>
          </a:p>
          <a:p>
            <a:pPr lvl="0" algn="l"/>
            <a:r>
              <a:rPr lang="en-US" sz="1000" dirty="0">
                <a:hlinkClick r:id="rId8"/>
              </a:rPr>
              <a:t>https://www.esu.org/oracy/</a:t>
            </a:r>
            <a:endParaRPr lang="en-US" sz="1000" dirty="0"/>
          </a:p>
          <a:p>
            <a:pPr lvl="0" algn="l"/>
            <a:r>
              <a:rPr lang="en-US" sz="1000" dirty="0">
                <a:hlinkClick r:id="rId9"/>
              </a:rPr>
              <a:t>https://www.bbc.co.uk/programmes/articles/4FmG38zP0GNJKwrMkG9pqMC/welcome-to-comedy-classroom-for-primary-schools</a:t>
            </a:r>
            <a:endParaRPr lang="en-US" sz="1000" dirty="0"/>
          </a:p>
          <a:p>
            <a:pPr lvl="0" algn="l"/>
            <a:r>
              <a:rPr lang="en-US" sz="1000" dirty="0">
                <a:hlinkClick r:id="rId10"/>
              </a:rPr>
              <a:t>https://literacytrust.org.uk/</a:t>
            </a:r>
            <a:endParaRPr lang="en-US" sz="1000" dirty="0"/>
          </a:p>
          <a:p>
            <a:pPr lvl="0" algn="l"/>
            <a:r>
              <a:rPr lang="en-US" sz="1000" dirty="0">
                <a:hlinkClick r:id="rId11"/>
              </a:rPr>
              <a:t>https://literacytrust.org.uk/resources/comedy-improvisation-comic-relief/</a:t>
            </a:r>
            <a:endParaRPr lang="en-US" sz="1000" dirty="0"/>
          </a:p>
          <a:p>
            <a:pPr lvl="0" algn="l"/>
            <a:r>
              <a:rPr lang="en-US" sz="1000" dirty="0">
                <a:hlinkClick r:id="rId12"/>
              </a:rPr>
              <a:t>https://www.ican.org.uk/</a:t>
            </a:r>
            <a:endParaRPr lang="en-US" sz="1000" dirty="0"/>
          </a:p>
          <a:p>
            <a:pPr lvl="0" algn="l"/>
            <a:r>
              <a:rPr lang="en-US" sz="1000" dirty="0">
                <a:hlinkClick r:id="rId13"/>
              </a:rPr>
              <a:t>https://schoolsweek.co.uk/oracy-fits-in-with-the-three-rs-says-gibb/</a:t>
            </a:r>
            <a:endParaRPr lang="en-US" sz="1000" dirty="0"/>
          </a:p>
          <a:p>
            <a:pPr lvl="0" algn="l"/>
            <a:r>
              <a:rPr lang="en-US" sz="1000" dirty="0">
                <a:hlinkClick r:id="rId14"/>
              </a:rPr>
              <a:t>https://schoolsweek.co.uk/use-cpd-funding-to-boost-pupil-oracy-mps-told/</a:t>
            </a:r>
            <a:endParaRPr lang="en-US" sz="1000" dirty="0"/>
          </a:p>
          <a:p>
            <a:pPr lvl="0" algn="l"/>
            <a:r>
              <a:rPr lang="en-US" sz="1000" dirty="0">
                <a:hlinkClick r:id="rId15"/>
              </a:rPr>
              <a:t>https://www.lkmco.org/wp-content/uploads/2016/11/Oracy-Report.pdf</a:t>
            </a: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lvl="0" algn="l"/>
            <a:r>
              <a:rPr lang="en-US" sz="1000" dirty="0">
                <a:hlinkClick r:id="rId16"/>
              </a:rPr>
              <a:t>https://noisyclassroom.com/oracy-across-the-curriculum/</a:t>
            </a: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lvl="0" algn="l"/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  <a:p>
            <a:pPr lvl="0" algn="l"/>
            <a:r>
              <a:rPr lang="en-US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Towards Dialogic teaching  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- rethinking classroom talk by Professor Robin Alexander.</a:t>
            </a:r>
          </a:p>
          <a:p>
            <a:pPr lvl="0" algn="l"/>
            <a:r>
              <a:rPr lang="en-US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Word Aware 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– Teaching vocabulary across the day, across the curriculum by Stephen Parsons and Anna </a:t>
            </a:r>
            <a:r>
              <a:rPr lang="en-US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Branagan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.</a:t>
            </a:r>
          </a:p>
          <a:p>
            <a:pPr lvl="0" algn="l"/>
            <a:r>
              <a:rPr lang="en-US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Bringing words to life 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by Isabel Beck, Margaret </a:t>
            </a:r>
            <a:r>
              <a:rPr lang="en-US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McKeown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 and Linda </a:t>
            </a:r>
            <a:r>
              <a:rPr lang="en-US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Kucan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.</a:t>
            </a:r>
          </a:p>
          <a:p>
            <a:pPr lvl="0" algn="l"/>
            <a:r>
              <a:rPr lang="en-US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Time to talk 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by Jean Gross</a:t>
            </a:r>
          </a:p>
          <a:p>
            <a:pPr lvl="0" algn="l"/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ELKLAN – Language builders</a:t>
            </a:r>
            <a:endParaRPr lang="en-GB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4878" y="2642752"/>
            <a:ext cx="329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Poor vocabulary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27236" y="3793011"/>
            <a:ext cx="396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Poor </a:t>
            </a:r>
            <a:r>
              <a:rPr lang="en-GB" sz="3600" b="1" dirty="0" smtClean="0"/>
              <a:t>understanding</a:t>
            </a:r>
            <a:endParaRPr lang="en-GB" sz="3600" b="1" dirty="0"/>
          </a:p>
        </p:txBody>
      </p:sp>
      <p:sp>
        <p:nvSpPr>
          <p:cNvPr id="7" name="Curved Left Arrow 6"/>
          <p:cNvSpPr/>
          <p:nvPr/>
        </p:nvSpPr>
        <p:spPr>
          <a:xfrm rot="10800000" flipH="1">
            <a:off x="6893104" y="2881840"/>
            <a:ext cx="691928" cy="13490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 flipH="1">
            <a:off x="1819307" y="2881841"/>
            <a:ext cx="756000" cy="14420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9" name="Picture 8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047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29" y="1069716"/>
            <a:ext cx="7993103" cy="5663455"/>
          </a:xfrm>
          <a:prstGeom prst="rect">
            <a:avLst/>
          </a:prstGeom>
        </p:spPr>
      </p:pic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54" y="184840"/>
            <a:ext cx="5669615" cy="6268496"/>
          </a:xfrm>
          <a:prstGeom prst="rect">
            <a:avLst/>
          </a:prstGeom>
        </p:spPr>
      </p:pic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1" y="188639"/>
            <a:ext cx="5544616" cy="6308911"/>
          </a:xfrm>
          <a:prstGeom prst="rect">
            <a:avLst/>
          </a:prstGeom>
        </p:spPr>
      </p:pic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1130" y="1268760"/>
            <a:ext cx="8661349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1785838"/>
            <a:ext cx="8661349" cy="4811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706" y="1547331"/>
            <a:ext cx="34501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being taught varied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vocabulary and useful technical terms?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tua Logo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36304" cy="815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20" y="1209675"/>
            <a:ext cx="8712968" cy="555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I ruled the world…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player begins by saying “If I ruled the world, I would… because…” and describe what they’d do any why. </a:t>
            </a: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person must respond by saying “I couldn’t disagree more because…” (even if they don’t disagree!). They must follow this by stating what 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would do if they ruled the world. 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for developing…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logic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reasoning</a:t>
            </a:r>
            <a:endParaRPr lang="en-GB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disagreeing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3714</TotalTime>
  <Words>1468</Words>
  <Application>Microsoft Office PowerPoint</Application>
  <PresentationFormat>On-screen Show (4:3)</PresentationFormat>
  <Paragraphs>256</Paragraphs>
  <Slides>42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Arial Rounded MT Bold</vt:lpstr>
      <vt:lpstr>Calibri</vt:lpstr>
      <vt:lpstr>Calibri Light</vt:lpstr>
      <vt:lpstr>Symbol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oracy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David Owen</cp:lastModifiedBy>
  <cp:revision>338</cp:revision>
  <dcterms:created xsi:type="dcterms:W3CDTF">2018-01-18T13:14:16Z</dcterms:created>
  <dcterms:modified xsi:type="dcterms:W3CDTF">2019-10-22T10:09:19Z</dcterms:modified>
</cp:coreProperties>
</file>