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6"/>
  </p:notesMasterIdLst>
  <p:handoutMasterIdLst>
    <p:handoutMasterId r:id="rId7"/>
  </p:handoutMasterIdLst>
  <p:sldIdLst>
    <p:sldId id="344" r:id="rId2"/>
    <p:sldId id="346" r:id="rId3"/>
    <p:sldId id="360" r:id="rId4"/>
    <p:sldId id="361" r:id="rId5"/>
  </p:sldIdLst>
  <p:sldSz cx="10826750" cy="8120063" type="B4ISO"/>
  <p:notesSz cx="6745288" cy="9882188"/>
  <p:defaultTextStyle>
    <a:defPPr>
      <a:defRPr lang="lv-LV"/>
    </a:defPPr>
    <a:lvl1pPr marL="0" algn="l" defTabSz="103345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6727" algn="l" defTabSz="103345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33455" algn="l" defTabSz="103345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50182" algn="l" defTabSz="103345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66910" algn="l" defTabSz="103345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83637" algn="l" defTabSz="103345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100365" algn="l" defTabSz="103345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17092" algn="l" defTabSz="103345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33820" algn="l" defTabSz="103345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8">
          <p15:clr>
            <a:srgbClr val="A4A3A4"/>
          </p15:clr>
        </p15:guide>
        <p15:guide id="2" pos="341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ce" initials="D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35" autoAdjust="0"/>
    <p:restoredTop sz="91187" autoAdjust="0"/>
  </p:normalViewPr>
  <p:slideViewPr>
    <p:cSldViewPr snapToGrid="0">
      <p:cViewPr varScale="1">
        <p:scale>
          <a:sx n="85" d="100"/>
          <a:sy n="85" d="100"/>
        </p:scale>
        <p:origin x="1266" y="90"/>
      </p:cViewPr>
      <p:guideLst>
        <p:guide orient="horz" pos="2558"/>
        <p:guide pos="341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22376" cy="494189"/>
          </a:xfrm>
          <a:prstGeom prst="rect">
            <a:avLst/>
          </a:prstGeom>
        </p:spPr>
        <p:txBody>
          <a:bodyPr vert="horz" lIns="91502" tIns="45751" rIns="91502" bIns="45751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1324" y="2"/>
            <a:ext cx="2922376" cy="494189"/>
          </a:xfrm>
          <a:prstGeom prst="rect">
            <a:avLst/>
          </a:prstGeom>
        </p:spPr>
        <p:txBody>
          <a:bodyPr vert="horz" lIns="91502" tIns="45751" rIns="91502" bIns="45751" rtlCol="0"/>
          <a:lstStyle>
            <a:lvl1pPr algn="r">
              <a:defRPr sz="1200"/>
            </a:lvl1pPr>
          </a:lstStyle>
          <a:p>
            <a:fld id="{4B7B9846-7DA4-4A71-B4E4-75004FBC9554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86411"/>
            <a:ext cx="2922376" cy="494188"/>
          </a:xfrm>
          <a:prstGeom prst="rect">
            <a:avLst/>
          </a:prstGeom>
        </p:spPr>
        <p:txBody>
          <a:bodyPr vert="horz" lIns="91502" tIns="45751" rIns="91502" bIns="45751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1324" y="9386411"/>
            <a:ext cx="2922376" cy="494188"/>
          </a:xfrm>
          <a:prstGeom prst="rect">
            <a:avLst/>
          </a:prstGeom>
        </p:spPr>
        <p:txBody>
          <a:bodyPr vert="horz" lIns="91502" tIns="45751" rIns="91502" bIns="45751" rtlCol="0" anchor="b"/>
          <a:lstStyle>
            <a:lvl1pPr algn="r">
              <a:defRPr sz="1200"/>
            </a:lvl1pPr>
          </a:lstStyle>
          <a:p>
            <a:fld id="{A3308962-7A2C-4DEC-9EDA-569DC2CD4F4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8981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3541" cy="494670"/>
          </a:xfrm>
          <a:prstGeom prst="rect">
            <a:avLst/>
          </a:prstGeom>
        </p:spPr>
        <p:txBody>
          <a:bodyPr vert="horz" lIns="91943" tIns="45971" rIns="91943" bIns="45971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0158" y="0"/>
            <a:ext cx="2923540" cy="494670"/>
          </a:xfrm>
          <a:prstGeom prst="rect">
            <a:avLst/>
          </a:prstGeom>
        </p:spPr>
        <p:txBody>
          <a:bodyPr vert="horz" lIns="91943" tIns="45971" rIns="91943" bIns="45971" rtlCol="0"/>
          <a:lstStyle>
            <a:lvl1pPr algn="r">
              <a:defRPr sz="1200"/>
            </a:lvl1pPr>
          </a:lstStyle>
          <a:p>
            <a:fld id="{53884DED-FEBD-49F3-B989-06A8D8FC55DC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1236663"/>
            <a:ext cx="4443412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43" tIns="45971" rIns="91943" bIns="45971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053" y="4756194"/>
            <a:ext cx="5397184" cy="3890121"/>
          </a:xfrm>
          <a:prstGeom prst="rect">
            <a:avLst/>
          </a:prstGeom>
        </p:spPr>
        <p:txBody>
          <a:bodyPr vert="horz" lIns="91943" tIns="45971" rIns="91943" bIns="459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87518"/>
            <a:ext cx="2923541" cy="494670"/>
          </a:xfrm>
          <a:prstGeom prst="rect">
            <a:avLst/>
          </a:prstGeom>
        </p:spPr>
        <p:txBody>
          <a:bodyPr vert="horz" lIns="91943" tIns="45971" rIns="91943" bIns="45971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0158" y="9387518"/>
            <a:ext cx="2923540" cy="494670"/>
          </a:xfrm>
          <a:prstGeom prst="rect">
            <a:avLst/>
          </a:prstGeom>
        </p:spPr>
        <p:txBody>
          <a:bodyPr vert="horz" lIns="91943" tIns="45971" rIns="91943" bIns="45971" rtlCol="0" anchor="b"/>
          <a:lstStyle>
            <a:lvl1pPr algn="r">
              <a:defRPr sz="1200"/>
            </a:lvl1pPr>
          </a:lstStyle>
          <a:p>
            <a:fld id="{AB299EE0-4AAD-499E-ADF1-A2268C5A26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121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99EE0-4AAD-499E-ADF1-A2268C5A2667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61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99EE0-4AAD-499E-ADF1-A2268C5A2667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35580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99EE0-4AAD-499E-ADF1-A2268C5A2667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5841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2006" y="2522484"/>
            <a:ext cx="9202738" cy="17405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4014" y="4601369"/>
            <a:ext cx="7578725" cy="20751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1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2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23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65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063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47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8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301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16444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9739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49395" y="325181"/>
            <a:ext cx="2436019" cy="69283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1338" y="325181"/>
            <a:ext cx="7127610" cy="692836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745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2981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5238" y="5217894"/>
            <a:ext cx="9202738" cy="1612735"/>
          </a:xfr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5238" y="3441631"/>
            <a:ext cx="9202738" cy="1776263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126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252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237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650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0632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4758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7888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3011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1217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1337" y="1894682"/>
            <a:ext cx="4781815" cy="5358866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03599" y="1894682"/>
            <a:ext cx="4781815" cy="5358866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13150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7" y="1817617"/>
            <a:ext cx="4783695" cy="757496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41264" indent="0">
              <a:buNone/>
              <a:defRPr sz="2400" b="1"/>
            </a:lvl2pPr>
            <a:lvl3pPr marL="1082529" indent="0">
              <a:buNone/>
              <a:defRPr sz="2100" b="1"/>
            </a:lvl3pPr>
            <a:lvl4pPr marL="1623792" indent="0">
              <a:buNone/>
              <a:defRPr sz="1900" b="1"/>
            </a:lvl4pPr>
            <a:lvl5pPr marL="2165056" indent="0">
              <a:buNone/>
              <a:defRPr sz="1900" b="1"/>
            </a:lvl5pPr>
            <a:lvl6pPr marL="2706321" indent="0">
              <a:buNone/>
              <a:defRPr sz="1900" b="1"/>
            </a:lvl6pPr>
            <a:lvl7pPr marL="3247585" indent="0">
              <a:buNone/>
              <a:defRPr sz="1900" b="1"/>
            </a:lvl7pPr>
            <a:lvl8pPr marL="3788850" indent="0">
              <a:buNone/>
              <a:defRPr sz="1900" b="1"/>
            </a:lvl8pPr>
            <a:lvl9pPr marL="4330113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37" y="2575114"/>
            <a:ext cx="4783695" cy="46784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99839" y="1817617"/>
            <a:ext cx="4785574" cy="757496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41264" indent="0">
              <a:buNone/>
              <a:defRPr sz="2400" b="1"/>
            </a:lvl2pPr>
            <a:lvl3pPr marL="1082529" indent="0">
              <a:buNone/>
              <a:defRPr sz="2100" b="1"/>
            </a:lvl3pPr>
            <a:lvl4pPr marL="1623792" indent="0">
              <a:buNone/>
              <a:defRPr sz="1900" b="1"/>
            </a:lvl4pPr>
            <a:lvl5pPr marL="2165056" indent="0">
              <a:buNone/>
              <a:defRPr sz="1900" b="1"/>
            </a:lvl5pPr>
            <a:lvl6pPr marL="2706321" indent="0">
              <a:buNone/>
              <a:defRPr sz="1900" b="1"/>
            </a:lvl6pPr>
            <a:lvl7pPr marL="3247585" indent="0">
              <a:buNone/>
              <a:defRPr sz="1900" b="1"/>
            </a:lvl7pPr>
            <a:lvl8pPr marL="3788850" indent="0">
              <a:buNone/>
              <a:defRPr sz="1900" b="1"/>
            </a:lvl8pPr>
            <a:lvl9pPr marL="4330113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99839" y="2575114"/>
            <a:ext cx="4785574" cy="46784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9293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2785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44813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323299"/>
            <a:ext cx="3561926" cy="137590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2959" y="323300"/>
            <a:ext cx="6052454" cy="6930249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338" y="1699200"/>
            <a:ext cx="3561926" cy="5554349"/>
          </a:xfrm>
        </p:spPr>
        <p:txBody>
          <a:bodyPr/>
          <a:lstStyle>
            <a:lvl1pPr marL="0" indent="0">
              <a:buNone/>
              <a:defRPr sz="1700"/>
            </a:lvl1pPr>
            <a:lvl2pPr marL="541264" indent="0">
              <a:buNone/>
              <a:defRPr sz="1400"/>
            </a:lvl2pPr>
            <a:lvl3pPr marL="1082529" indent="0">
              <a:buNone/>
              <a:defRPr sz="1200"/>
            </a:lvl3pPr>
            <a:lvl4pPr marL="1623792" indent="0">
              <a:buNone/>
              <a:defRPr sz="1100"/>
            </a:lvl4pPr>
            <a:lvl5pPr marL="2165056" indent="0">
              <a:buNone/>
              <a:defRPr sz="1100"/>
            </a:lvl5pPr>
            <a:lvl6pPr marL="2706321" indent="0">
              <a:buNone/>
              <a:defRPr sz="1100"/>
            </a:lvl6pPr>
            <a:lvl7pPr marL="3247585" indent="0">
              <a:buNone/>
              <a:defRPr sz="1100"/>
            </a:lvl7pPr>
            <a:lvl8pPr marL="3788850" indent="0">
              <a:buNone/>
              <a:defRPr sz="1100"/>
            </a:lvl8pPr>
            <a:lvl9pPr marL="4330113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3051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119" y="5684044"/>
            <a:ext cx="6496050" cy="671034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22119" y="725543"/>
            <a:ext cx="6496050" cy="4872038"/>
          </a:xfrm>
        </p:spPr>
        <p:txBody>
          <a:bodyPr/>
          <a:lstStyle>
            <a:lvl1pPr marL="0" indent="0">
              <a:buNone/>
              <a:defRPr sz="3800"/>
            </a:lvl1pPr>
            <a:lvl2pPr marL="541264" indent="0">
              <a:buNone/>
              <a:defRPr sz="3300"/>
            </a:lvl2pPr>
            <a:lvl3pPr marL="1082529" indent="0">
              <a:buNone/>
              <a:defRPr sz="2800"/>
            </a:lvl3pPr>
            <a:lvl4pPr marL="1623792" indent="0">
              <a:buNone/>
              <a:defRPr sz="2400"/>
            </a:lvl4pPr>
            <a:lvl5pPr marL="2165056" indent="0">
              <a:buNone/>
              <a:defRPr sz="2400"/>
            </a:lvl5pPr>
            <a:lvl6pPr marL="2706321" indent="0">
              <a:buNone/>
              <a:defRPr sz="2400"/>
            </a:lvl6pPr>
            <a:lvl7pPr marL="3247585" indent="0">
              <a:buNone/>
              <a:defRPr sz="2400"/>
            </a:lvl7pPr>
            <a:lvl8pPr marL="3788850" indent="0">
              <a:buNone/>
              <a:defRPr sz="2400"/>
            </a:lvl8pPr>
            <a:lvl9pPr marL="4330113" indent="0">
              <a:buNone/>
              <a:defRPr sz="24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22119" y="6355079"/>
            <a:ext cx="6496050" cy="952979"/>
          </a:xfrm>
        </p:spPr>
        <p:txBody>
          <a:bodyPr/>
          <a:lstStyle>
            <a:lvl1pPr marL="0" indent="0">
              <a:buNone/>
              <a:defRPr sz="1700"/>
            </a:lvl1pPr>
            <a:lvl2pPr marL="541264" indent="0">
              <a:buNone/>
              <a:defRPr sz="1400"/>
            </a:lvl2pPr>
            <a:lvl3pPr marL="1082529" indent="0">
              <a:buNone/>
              <a:defRPr sz="1200"/>
            </a:lvl3pPr>
            <a:lvl4pPr marL="1623792" indent="0">
              <a:buNone/>
              <a:defRPr sz="1100"/>
            </a:lvl4pPr>
            <a:lvl5pPr marL="2165056" indent="0">
              <a:buNone/>
              <a:defRPr sz="1100"/>
            </a:lvl5pPr>
            <a:lvl6pPr marL="2706321" indent="0">
              <a:buNone/>
              <a:defRPr sz="1100"/>
            </a:lvl6pPr>
            <a:lvl7pPr marL="3247585" indent="0">
              <a:buNone/>
              <a:defRPr sz="1100"/>
            </a:lvl7pPr>
            <a:lvl8pPr marL="3788850" indent="0">
              <a:buNone/>
              <a:defRPr sz="1100"/>
            </a:lvl8pPr>
            <a:lvl9pPr marL="4330113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5651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1339" y="325179"/>
            <a:ext cx="9744075" cy="1353344"/>
          </a:xfrm>
          <a:prstGeom prst="rect">
            <a:avLst/>
          </a:prstGeom>
        </p:spPr>
        <p:txBody>
          <a:bodyPr vert="horz" lIns="108253" tIns="54125" rIns="108253" bIns="54125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9" y="1894682"/>
            <a:ext cx="9744075" cy="5358866"/>
          </a:xfrm>
          <a:prstGeom prst="rect">
            <a:avLst/>
          </a:prstGeom>
        </p:spPr>
        <p:txBody>
          <a:bodyPr vert="horz" lIns="108253" tIns="54125" rIns="108253" bIns="5412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1337" y="7526096"/>
            <a:ext cx="2526242" cy="432318"/>
          </a:xfrm>
          <a:prstGeom prst="rect">
            <a:avLst/>
          </a:prstGeom>
        </p:spPr>
        <p:txBody>
          <a:bodyPr vert="horz" lIns="108253" tIns="54125" rIns="108253" bIns="541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554EC-403A-443A-B614-0597EB32E604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99141" y="7526096"/>
            <a:ext cx="3428471" cy="432318"/>
          </a:xfrm>
          <a:prstGeom prst="rect">
            <a:avLst/>
          </a:prstGeom>
        </p:spPr>
        <p:txBody>
          <a:bodyPr vert="horz" lIns="108253" tIns="54125" rIns="108253" bIns="541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59171" y="7526096"/>
            <a:ext cx="2526242" cy="432318"/>
          </a:xfrm>
          <a:prstGeom prst="rect">
            <a:avLst/>
          </a:prstGeom>
        </p:spPr>
        <p:txBody>
          <a:bodyPr vert="horz" lIns="108253" tIns="54125" rIns="108253" bIns="541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30505-77B1-4571-8227-A780514CF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78504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1082529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5949" indent="-405949" algn="l" defTabSz="108252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9555" indent="-338290" algn="l" defTabSz="1082529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53160" indent="-270632" algn="l" defTabSz="1082529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94425" indent="-270632" algn="l" defTabSz="1082529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689" indent="-270632" algn="l" defTabSz="1082529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76953" indent="-270632" algn="l" defTabSz="1082529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18217" indent="-270632" algn="l" defTabSz="1082529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59481" indent="-270632" algn="l" defTabSz="1082529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00746" indent="-270632" algn="l" defTabSz="1082529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108252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1264" algn="l" defTabSz="108252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2529" algn="l" defTabSz="108252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23792" algn="l" defTabSz="108252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5056" algn="l" defTabSz="108252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06321" algn="l" defTabSz="108252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47585" algn="l" defTabSz="108252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88850" algn="l" defTabSz="108252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113" algn="l" defTabSz="108252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99688" y="3231715"/>
            <a:ext cx="9202738" cy="1344470"/>
          </a:xfrm>
        </p:spPr>
        <p:txBody>
          <a:bodyPr>
            <a:normAutofit fontScale="90000"/>
          </a:bodyPr>
          <a:lstStyle/>
          <a:p>
            <a:r>
              <a:rPr lang="en-US" sz="4400" b="0" dirty="0"/>
              <a:t>Interreg V-A Latvia – Lithuania </a:t>
            </a:r>
            <a:r>
              <a:rPr lang="en-US" sz="4400" b="0" dirty="0" err="1"/>
              <a:t>Programme</a:t>
            </a:r>
            <a:r>
              <a:rPr lang="en-US" sz="4400" b="0" dirty="0"/>
              <a:t> 2014-2020</a:t>
            </a:r>
            <a:br>
              <a:rPr lang="en-US" sz="4400" dirty="0"/>
            </a:br>
            <a:r>
              <a:rPr lang="en-US" sz="4400" dirty="0"/>
              <a:t>LLI-</a:t>
            </a:r>
            <a:r>
              <a:rPr lang="lv-LV" sz="4400" dirty="0"/>
              <a:t>444</a:t>
            </a:r>
            <a:r>
              <a:rPr lang="en-US" sz="4400" dirty="0"/>
              <a:t>  Sustainable Integration of Novel Solutions into Cultural Heritage Sites/ </a:t>
            </a:r>
            <a:r>
              <a:rPr lang="en-US" sz="4400" dirty="0" err="1"/>
              <a:t>NovelForHeritage</a:t>
            </a:r>
            <a:endParaRPr lang="lv-LV" sz="44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711695" y="5565873"/>
            <a:ext cx="7578725" cy="2075127"/>
          </a:xfrm>
        </p:spPr>
        <p:txBody>
          <a:bodyPr/>
          <a:lstStyle/>
          <a:p>
            <a:pPr lvl="0" algn="r">
              <a:lnSpc>
                <a:spcPct val="90000"/>
              </a:lnSpc>
              <a:spcBef>
                <a:spcPts val="1130"/>
              </a:spcBef>
            </a:pPr>
            <a:endParaRPr lang="lv-LV" sz="2400" b="1" dirty="0">
              <a:solidFill>
                <a:prstClr val="black"/>
              </a:solidFill>
              <a:latin typeface="Oswald Regular"/>
            </a:endParaRPr>
          </a:p>
          <a:p>
            <a:pPr lvl="0" algn="r">
              <a:lnSpc>
                <a:spcPct val="90000"/>
              </a:lnSpc>
              <a:spcBef>
                <a:spcPts val="1130"/>
              </a:spcBef>
            </a:pPr>
            <a:r>
              <a:rPr lang="lv-LV" sz="2400" b="1" dirty="0">
                <a:solidFill>
                  <a:prstClr val="black"/>
                </a:solidFill>
              </a:rPr>
              <a:t>Anita </a:t>
            </a:r>
            <a:r>
              <a:rPr lang="lv-LV" sz="2400" b="1" dirty="0" err="1">
                <a:solidFill>
                  <a:prstClr val="black"/>
                </a:solidFill>
              </a:rPr>
              <a:t>Škutāne</a:t>
            </a:r>
            <a:endParaRPr lang="en-US" sz="2400" b="1" dirty="0">
              <a:solidFill>
                <a:prstClr val="black"/>
              </a:solidFill>
            </a:endParaRPr>
          </a:p>
          <a:p>
            <a:pPr lvl="0" algn="r">
              <a:lnSpc>
                <a:spcPct val="90000"/>
              </a:lnSpc>
              <a:spcBef>
                <a:spcPts val="1130"/>
              </a:spcBef>
            </a:pPr>
            <a:r>
              <a:rPr lang="en-US" sz="2400" i="1" dirty="0">
                <a:solidFill>
                  <a:prstClr val="black"/>
                </a:solidFill>
              </a:rPr>
              <a:t>Project manager</a:t>
            </a:r>
          </a:p>
          <a:p>
            <a:endParaRPr lang="lv-LV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30148" y="7544534"/>
            <a:ext cx="10396602" cy="314939"/>
          </a:xfrm>
          <a:prstGeom prst="rect">
            <a:avLst/>
          </a:prstGeom>
        </p:spPr>
        <p:txBody>
          <a:bodyPr vert="horz" lIns="108265" tIns="54132" rIns="108265" bIns="54132" rtlCol="0">
            <a:normAutofit fontScale="40000" lnSpcReduction="20000"/>
          </a:bodyPr>
          <a:lstStyle>
            <a:lvl1pPr marL="0" indent="0" algn="ctr" defTabSz="108265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1325" indent="0" algn="ctr" defTabSz="108265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2650" indent="0" algn="ctr" defTabSz="108265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23974" indent="0" algn="ctr" defTabSz="108265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65299" indent="0" algn="ctr" defTabSz="108265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06624" indent="0" algn="ctr" defTabSz="108265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47949" indent="0" algn="ctr" defTabSz="108265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789274" indent="0" algn="ctr" defTabSz="108265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330598" indent="0" algn="ctr" defTabSz="108265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/>
              <a:t>21.12.2021. Jelgava </a:t>
            </a:r>
            <a:endParaRPr lang="en-US" dirty="0"/>
          </a:p>
        </p:txBody>
      </p:sp>
      <p:pic>
        <p:nvPicPr>
          <p:cNvPr id="7" name="Picture 5" descr="C:\Users\User\AppData\Local\Temp\Rar$DIa0.643\LATLIT_logo_mix_full_RG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553" y="0"/>
            <a:ext cx="6320629" cy="205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470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Achievements in 3rd period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lv-LV" dirty="0" err="1"/>
              <a:t>Participation</a:t>
            </a:r>
            <a:r>
              <a:rPr lang="lv-LV" dirty="0"/>
              <a:t> </a:t>
            </a:r>
            <a:r>
              <a:rPr lang="lv-LV" dirty="0" err="1"/>
              <a:t>in</a:t>
            </a:r>
            <a:r>
              <a:rPr lang="lv-LV" dirty="0"/>
              <a:t> </a:t>
            </a:r>
            <a:r>
              <a:rPr lang="lv-LV" b="0" i="0" dirty="0">
                <a:solidFill>
                  <a:srgbClr val="1F282D"/>
                </a:solidFill>
                <a:effectLst/>
                <a:latin typeface="Open sans" panose="020B0606030504020204" pitchFamily="34" charset="0"/>
              </a:rPr>
              <a:t>A.M.3 </a:t>
            </a:r>
            <a:r>
              <a:rPr lang="en-US" dirty="0"/>
              <a:t>Activities' planning and coordination meeting </a:t>
            </a:r>
            <a:r>
              <a:rPr lang="lv-LV" dirty="0"/>
              <a:t>9.09.2021.</a:t>
            </a:r>
          </a:p>
          <a:p>
            <a:r>
              <a:rPr lang="lv-LV" dirty="0" err="1"/>
              <a:t>Participation</a:t>
            </a:r>
            <a:r>
              <a:rPr lang="lv-LV" dirty="0"/>
              <a:t> </a:t>
            </a:r>
            <a:r>
              <a:rPr lang="lv-LV" dirty="0" err="1"/>
              <a:t>in</a:t>
            </a:r>
            <a:r>
              <a:rPr lang="lv-LV" dirty="0"/>
              <a:t> </a:t>
            </a:r>
            <a:r>
              <a:rPr lang="lv-LV" b="0" i="0" dirty="0">
                <a:solidFill>
                  <a:srgbClr val="1F282D"/>
                </a:solidFill>
                <a:effectLst/>
                <a:latin typeface="Open sans" panose="020B0606030504020204" pitchFamily="34" charset="0"/>
              </a:rPr>
              <a:t>A.T1.1</a:t>
            </a:r>
            <a:r>
              <a:rPr lang="lv-LV" b="1" i="0" dirty="0">
                <a:solidFill>
                  <a:srgbClr val="1F282D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dirty="0"/>
              <a:t>Expedition to cultural heritage and nature objects (sites) projected by </a:t>
            </a:r>
            <a:r>
              <a:rPr lang="en-US" dirty="0" err="1"/>
              <a:t>G.Kuphaldt</a:t>
            </a:r>
            <a:r>
              <a:rPr lang="en-US" dirty="0"/>
              <a:t> in Estonia</a:t>
            </a:r>
            <a:r>
              <a:rPr lang="lv-LV" dirty="0"/>
              <a:t> </a:t>
            </a:r>
            <a:r>
              <a:rPr lang="en-US" dirty="0"/>
              <a:t>and</a:t>
            </a:r>
            <a:r>
              <a:rPr lang="lv-LV" dirty="0"/>
              <a:t> </a:t>
            </a:r>
            <a:r>
              <a:rPr lang="en-US" dirty="0"/>
              <a:t>Latvia</a:t>
            </a:r>
            <a:r>
              <a:rPr lang="lv-LV" dirty="0"/>
              <a:t> 22.-23.09.2021.</a:t>
            </a:r>
          </a:p>
          <a:p>
            <a:r>
              <a:rPr lang="lv-LV" dirty="0" err="1"/>
              <a:t>Participation</a:t>
            </a:r>
            <a:r>
              <a:rPr lang="lv-LV" dirty="0"/>
              <a:t> and </a:t>
            </a:r>
            <a:r>
              <a:rPr lang="lv-LV" dirty="0" err="1"/>
              <a:t>organization</a:t>
            </a:r>
            <a:r>
              <a:rPr lang="lv-LV" dirty="0"/>
              <a:t> </a:t>
            </a:r>
            <a:r>
              <a:rPr lang="lv-LV" dirty="0" err="1"/>
              <a:t>of</a:t>
            </a:r>
            <a:r>
              <a:rPr lang="lv-LV" dirty="0"/>
              <a:t> A.T3.2 </a:t>
            </a:r>
            <a:r>
              <a:rPr lang="en-US" dirty="0"/>
              <a:t>Two wide-format seminars for professionals: landscape architects, cultural heritage and nature sites managers, researchers, historians, </a:t>
            </a:r>
            <a:r>
              <a:rPr lang="en-US" dirty="0" err="1"/>
              <a:t>artisanals</a:t>
            </a:r>
            <a:r>
              <a:rPr lang="en-US" dirty="0"/>
              <a:t> (gardeners)</a:t>
            </a:r>
            <a:r>
              <a:rPr lang="lv-LV" dirty="0"/>
              <a:t> 1st </a:t>
            </a:r>
            <a:r>
              <a:rPr lang="lv-LV" dirty="0" err="1"/>
              <a:t>December</a:t>
            </a:r>
            <a:r>
              <a:rPr lang="lv-LV" dirty="0"/>
              <a:t> and 14th </a:t>
            </a:r>
            <a:r>
              <a:rPr lang="lv-LV" dirty="0" err="1"/>
              <a:t>December</a:t>
            </a:r>
            <a:r>
              <a:rPr lang="lv-LV" dirty="0"/>
              <a:t>, 2021</a:t>
            </a:r>
          </a:p>
          <a:p>
            <a:r>
              <a:rPr lang="lv-LV" dirty="0" err="1"/>
              <a:t>Participation</a:t>
            </a:r>
            <a:r>
              <a:rPr lang="lv-LV" dirty="0"/>
              <a:t> </a:t>
            </a:r>
            <a:r>
              <a:rPr lang="lv-LV" dirty="0" err="1"/>
              <a:t>in</a:t>
            </a:r>
            <a:r>
              <a:rPr lang="lv-LV" dirty="0"/>
              <a:t> A.M.2 PRIG </a:t>
            </a:r>
            <a:r>
              <a:rPr lang="lv-LV" dirty="0" err="1"/>
              <a:t>meeting</a:t>
            </a:r>
            <a:r>
              <a:rPr lang="lv-LV" dirty="0"/>
              <a:t> 21.12.2021.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40133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D0535AC-A87E-4CF5-A8DE-E13F8FD929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5" r="1" b="4773"/>
          <a:stretch/>
        </p:blipFill>
        <p:spPr bwMode="auto">
          <a:xfrm>
            <a:off x="20" y="243993"/>
            <a:ext cx="10826730" cy="568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D266A5D8-E184-4E8F-9001-D6F41E397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20008" r="8214" b="59122"/>
          <a:stretch/>
        </p:blipFill>
        <p:spPr>
          <a:xfrm flipV="1">
            <a:off x="0" y="0"/>
            <a:ext cx="10826749" cy="2028312"/>
          </a:xfrm>
          <a:custGeom>
            <a:avLst/>
            <a:gdLst>
              <a:gd name="connsiteX0" fmla="*/ 0 w 12191999"/>
              <a:gd name="connsiteY0" fmla="*/ 1713062 h 1713062"/>
              <a:gd name="connsiteX1" fmla="*/ 12191999 w 12191999"/>
              <a:gd name="connsiteY1" fmla="*/ 1713062 h 1713062"/>
              <a:gd name="connsiteX2" fmla="*/ 12191999 w 12191999"/>
              <a:gd name="connsiteY2" fmla="*/ 0 h 1713062"/>
              <a:gd name="connsiteX3" fmla="*/ 0 w 12191999"/>
              <a:gd name="connsiteY3" fmla="*/ 0 h 1713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713062">
                <a:moveTo>
                  <a:pt x="0" y="1713062"/>
                </a:moveTo>
                <a:lnTo>
                  <a:pt x="12191999" y="1713062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4EB1D02B-BBFA-4A97-A021-7816ECC34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-1" r="8214" b="80325"/>
          <a:stretch/>
        </p:blipFill>
        <p:spPr>
          <a:xfrm flipV="1">
            <a:off x="0" y="4547667"/>
            <a:ext cx="10829455" cy="1912174"/>
          </a:xfrm>
          <a:custGeom>
            <a:avLst/>
            <a:gdLst>
              <a:gd name="connsiteX0" fmla="*/ 0 w 12191999"/>
              <a:gd name="connsiteY0" fmla="*/ 1614974 h 1614974"/>
              <a:gd name="connsiteX1" fmla="*/ 12191999 w 12191999"/>
              <a:gd name="connsiteY1" fmla="*/ 1614974 h 1614974"/>
              <a:gd name="connsiteX2" fmla="*/ 12191999 w 12191999"/>
              <a:gd name="connsiteY2" fmla="*/ 0 h 1614974"/>
              <a:gd name="connsiteX3" fmla="*/ 0 w 12191999"/>
              <a:gd name="connsiteY3" fmla="*/ 0 h 161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614974">
                <a:moveTo>
                  <a:pt x="0" y="1614974"/>
                </a:moveTo>
                <a:lnTo>
                  <a:pt x="12191999" y="1614974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BDD7BED2-CC5E-4866-AC0C-DCF928AF8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06" y="6382345"/>
            <a:ext cx="10824044" cy="17377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B7FAD7-BB76-49AD-AB15-790C38DF0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98" y="6591193"/>
            <a:ext cx="9406071" cy="7778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lv-LV" sz="4100">
                <a:solidFill>
                  <a:srgbClr val="000000"/>
                </a:solidFill>
              </a:rPr>
              <a:t>Exhibition hall in Eleja Manor park</a:t>
            </a:r>
            <a:endParaRPr lang="en-US" sz="41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681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BFC46-F702-4F35-B7C2-A15513AE5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028" y="225778"/>
            <a:ext cx="9744075" cy="7773989"/>
          </a:xfrm>
        </p:spPr>
        <p:txBody>
          <a:bodyPr>
            <a:normAutofit/>
          </a:bodyPr>
          <a:lstStyle/>
          <a:p>
            <a:r>
              <a:rPr lang="lv-LV" dirty="0"/>
              <a:t>14.09.2021.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r>
              <a:rPr lang="lv-LV" dirty="0"/>
              <a:t>27.10.2021.</a:t>
            </a:r>
          </a:p>
          <a:p>
            <a:endParaRPr lang="lv-LV" dirty="0"/>
          </a:p>
          <a:p>
            <a:endParaRPr lang="lv-LV" dirty="0"/>
          </a:p>
          <a:p>
            <a:endParaRPr lang="lv-LV" sz="800" dirty="0"/>
          </a:p>
          <a:p>
            <a:r>
              <a:rPr lang="lv-LV" dirty="0"/>
              <a:t>23.11.2021.</a:t>
            </a:r>
          </a:p>
          <a:p>
            <a:endParaRPr lang="lv-LV" dirty="0"/>
          </a:p>
          <a:p>
            <a:endParaRPr lang="lv-LV" dirty="0"/>
          </a:p>
        </p:txBody>
      </p:sp>
      <p:pic>
        <p:nvPicPr>
          <p:cNvPr id="5" name="Picture 4" descr="A picture containing tree, rock, stone&#10;&#10;Description automatically generated">
            <a:extLst>
              <a:ext uri="{FF2B5EF4-FFF2-40B4-BE49-F238E27FC236}">
                <a16:creationId xmlns:a16="http://schemas.microsoft.com/office/drawing/2014/main" id="{5FDF7B35-F732-4BE8-8240-C88B0F5479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56788" y="1189169"/>
            <a:ext cx="2035879" cy="1526910"/>
          </a:xfrm>
          <a:prstGeom prst="rect">
            <a:avLst/>
          </a:prstGeom>
        </p:spPr>
      </p:pic>
      <p:pic>
        <p:nvPicPr>
          <p:cNvPr id="7" name="Picture 6" descr="A picture containing tree, outdoor, plant&#10;&#10;Description automatically generated">
            <a:extLst>
              <a:ext uri="{FF2B5EF4-FFF2-40B4-BE49-F238E27FC236}">
                <a16:creationId xmlns:a16="http://schemas.microsoft.com/office/drawing/2014/main" id="{183D79F5-095B-4306-88FD-CF046297E4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7517" y="1189169"/>
            <a:ext cx="2035880" cy="1526910"/>
          </a:xfrm>
          <a:prstGeom prst="rect">
            <a:avLst/>
          </a:prstGeom>
        </p:spPr>
      </p:pic>
      <p:pic>
        <p:nvPicPr>
          <p:cNvPr id="9" name="Picture 8" descr="A picture containing outdoor&#10;&#10;Description automatically generated">
            <a:extLst>
              <a:ext uri="{FF2B5EF4-FFF2-40B4-BE49-F238E27FC236}">
                <a16:creationId xmlns:a16="http://schemas.microsoft.com/office/drawing/2014/main" id="{27A8615F-0747-4E3F-BD64-43686B54A2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6570627" y="1132371"/>
            <a:ext cx="2035881" cy="1526911"/>
          </a:xfrm>
          <a:prstGeom prst="rect">
            <a:avLst/>
          </a:prstGeom>
        </p:spPr>
      </p:pic>
      <p:pic>
        <p:nvPicPr>
          <p:cNvPr id="11" name="Picture 10" descr="A construction site with tree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22AFC903-C5BD-44FC-9EAD-F64040713E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34" y="3786275"/>
            <a:ext cx="2046199" cy="1534649"/>
          </a:xfrm>
          <a:prstGeom prst="rect">
            <a:avLst/>
          </a:prstGeom>
        </p:spPr>
      </p:pic>
      <p:pic>
        <p:nvPicPr>
          <p:cNvPr id="13" name="Picture 12" descr="A picture containing tree, outdoor, snow, forest&#10;&#10;Description automatically generated">
            <a:extLst>
              <a:ext uri="{FF2B5EF4-FFF2-40B4-BE49-F238E27FC236}">
                <a16:creationId xmlns:a16="http://schemas.microsoft.com/office/drawing/2014/main" id="{E5BD8B79-7D8A-438C-A101-53D0386100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210" y="3786275"/>
            <a:ext cx="2046199" cy="15346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5ABB6F7-7587-44D1-98FC-2BBF8040E8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151" y="3814497"/>
            <a:ext cx="1950850" cy="1463137"/>
          </a:xfrm>
          <a:prstGeom prst="rect">
            <a:avLst/>
          </a:prstGeom>
        </p:spPr>
      </p:pic>
      <p:pic>
        <p:nvPicPr>
          <p:cNvPr id="17" name="Picture 16" descr="A picture containing outdoor, water mill, outdoor object&#10;&#10;Description automatically generated">
            <a:extLst>
              <a:ext uri="{FF2B5EF4-FFF2-40B4-BE49-F238E27FC236}">
                <a16:creationId xmlns:a16="http://schemas.microsoft.com/office/drawing/2014/main" id="{73B55607-6657-4FBE-B7C2-BCAF4BBF1F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56786" y="6218370"/>
            <a:ext cx="2035882" cy="1526912"/>
          </a:xfrm>
          <a:prstGeom prst="rect">
            <a:avLst/>
          </a:prstGeom>
        </p:spPr>
      </p:pic>
      <p:pic>
        <p:nvPicPr>
          <p:cNvPr id="19" name="Picture 18" descr="A picture containing outdoor, snow, building, area&#10;&#10;Description automatically generated">
            <a:extLst>
              <a:ext uri="{FF2B5EF4-FFF2-40B4-BE49-F238E27FC236}">
                <a16:creationId xmlns:a16="http://schemas.microsoft.com/office/drawing/2014/main" id="{46E345DA-EED6-4B79-B1A3-97E46C34E95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209" y="6136636"/>
            <a:ext cx="2129589" cy="1597192"/>
          </a:xfrm>
          <a:prstGeom prst="rect">
            <a:avLst/>
          </a:prstGeom>
        </p:spPr>
      </p:pic>
      <p:pic>
        <p:nvPicPr>
          <p:cNvPr id="21" name="Picture 20" descr="A picture containing building&#10;&#10;Description automatically generated">
            <a:extLst>
              <a:ext uri="{FF2B5EF4-FFF2-40B4-BE49-F238E27FC236}">
                <a16:creationId xmlns:a16="http://schemas.microsoft.com/office/drawing/2014/main" id="{9F13F18E-C150-46C5-952C-8ED1E0FA6CA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42636" y="6218371"/>
            <a:ext cx="2035879" cy="152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65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139</Words>
  <Application>Microsoft Office PowerPoint</Application>
  <PresentationFormat>B4 (ISO) Paper (250x353 mm)</PresentationFormat>
  <Paragraphs>23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Open sans</vt:lpstr>
      <vt:lpstr>Oswald Regular</vt:lpstr>
      <vt:lpstr>Office Theme</vt:lpstr>
      <vt:lpstr>Interreg V-A Latvia – Lithuania Programme 2014-2020 LLI-444  Sustainable Integration of Novel Solutions into Cultural Heritage Sites/ NovelForHeritage</vt:lpstr>
      <vt:lpstr>Achievements in 3rd period</vt:lpstr>
      <vt:lpstr>Exhibition hall in Eleja Manor park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Interreg V-A Latvia – Lithuania Programme 2014-2020 LLI-444  Sustainable Integration of Novel Solutions into Cultural Heritage Sites/ NovelForHeritage</dc:title>
  <dc:creator>Anita Skutane</dc:creator>
  <cp:lastModifiedBy>Anita Skutane</cp:lastModifiedBy>
  <cp:revision>4</cp:revision>
  <cp:lastPrinted>2020-08-26T10:41:51Z</cp:lastPrinted>
  <dcterms:created xsi:type="dcterms:W3CDTF">2020-08-17T11:16:50Z</dcterms:created>
  <dcterms:modified xsi:type="dcterms:W3CDTF">2021-12-21T06:27:14Z</dcterms:modified>
</cp:coreProperties>
</file>