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0" r:id="rId1"/>
  </p:sldMasterIdLst>
  <p:notesMasterIdLst>
    <p:notesMasterId r:id="rId17"/>
  </p:notesMasterIdLst>
  <p:sldIdLst>
    <p:sldId id="256" r:id="rId2"/>
    <p:sldId id="290" r:id="rId3"/>
    <p:sldId id="292" r:id="rId4"/>
    <p:sldId id="293" r:id="rId5"/>
    <p:sldId id="285" r:id="rId6"/>
    <p:sldId id="294" r:id="rId7"/>
    <p:sldId id="295" r:id="rId8"/>
    <p:sldId id="296" r:id="rId9"/>
    <p:sldId id="297" r:id="rId10"/>
    <p:sldId id="298" r:id="rId11"/>
    <p:sldId id="289" r:id="rId12"/>
    <p:sldId id="291" r:id="rId13"/>
    <p:sldId id="300" r:id="rId14"/>
    <p:sldId id="274" r:id="rId15"/>
    <p:sldId id="301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Override" Target="../theme/themeOverrid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912292213473297E-2"/>
          <c:y val="0.12707501485442699"/>
          <c:w val="0.538549846295443"/>
          <c:h val="0.6628435828877009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blipFill dpi="0" rotWithShape="1">
                <a:blip xmlns:r="http://schemas.openxmlformats.org/officeDocument/2006/relationships"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C706-4F42-BB25-41E0EE2071BC}"/>
              </c:ext>
            </c:extLst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3-C706-4F42-BB25-41E0EE2071BC}"/>
              </c:ext>
            </c:extLst>
          </c:dPt>
          <c:dPt>
            <c:idx val="3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706-4F42-BB25-41E0EE2071BC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706-4F42-BB25-41E0EE2071BC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9-C706-4F42-BB25-41E0EE2071BC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706-4F42-BB25-41E0EE2071BC}"/>
                </c:ext>
              </c:extLst>
            </c:dLbl>
            <c:dLbl>
              <c:idx val="1"/>
              <c:layout>
                <c:manualLayout>
                  <c:x val="-7.6518313121854406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36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706-4F42-BB25-41E0EE2071BC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C706-4F42-BB25-41E0EE2071BC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706-4F42-BB25-41E0EE2071BC}"/>
                </c:ext>
              </c:extLst>
            </c:dLbl>
            <c:dLbl>
              <c:idx val="4"/>
              <c:layout>
                <c:manualLayout>
                  <c:x val="1.5303662624370901E-3"/>
                  <c:y val="-2.3515905640114101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706-4F42-BB25-41E0EE2071BC}"/>
                </c:ext>
              </c:extLst>
            </c:dLbl>
            <c:dLbl>
              <c:idx val="5"/>
              <c:layout>
                <c:manualLayout>
                  <c:x val="-1.5303662624370901E-3"/>
                  <c:y val="-6.34929452283080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706-4F42-BB25-41E0EE207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Sheet1!$D$78:$D$83</c:f>
              <c:strCache>
                <c:ptCount val="6"/>
                <c:pt idx="0">
                  <c:v>Natura 2000 - 128 000 ha </c:v>
                </c:pt>
                <c:pt idx="1">
                  <c:v>Pārējie dabiskie purvi - 318 129 ha</c:v>
                </c:pt>
                <c:pt idx="2">
                  <c:v>Nosusināti lauksaimniecībai, mežsaimniecībai - 149 783 ha</c:v>
                </c:pt>
                <c:pt idx="3">
                  <c:v>Kūdras ieguve - 24 964 ha</c:v>
                </c:pt>
                <c:pt idx="4">
                  <c:v>Izstrādāti - 11 522 ha</c:v>
                </c:pt>
                <c:pt idx="5">
                  <c:v>Ūdenskrātuves - 7 681 ha</c:v>
                </c:pt>
              </c:strCache>
            </c:strRef>
          </c:cat>
          <c:val>
            <c:numRef>
              <c:f>Sheet1!$E$78:$E$83</c:f>
              <c:numCache>
                <c:formatCode>0.0%</c:formatCode>
                <c:ptCount val="6"/>
                <c:pt idx="0" formatCode="0%">
                  <c:v>0.2</c:v>
                </c:pt>
                <c:pt idx="1">
                  <c:v>0.497</c:v>
                </c:pt>
                <c:pt idx="2">
                  <c:v>0.23400000000000001</c:v>
                </c:pt>
                <c:pt idx="3">
                  <c:v>3.9E-2</c:v>
                </c:pt>
                <c:pt idx="4">
                  <c:v>1.7999999999999999E-2</c:v>
                </c:pt>
                <c:pt idx="5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06-4F42-BB25-41E0EE2071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4">
    <c:autoUpdate val="0"/>
  </c:externalData>
  <c:userShapes r:id="rId5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0.58119</cdr:x>
      <cdr:y>0.04411</cdr:y>
    </cdr:from>
    <cdr:to>
      <cdr:x>0.69155</cdr:x>
      <cdr:y>0.17994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15585" y="29695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0.55194</cdr:x>
      <cdr:y>0.1819</cdr:y>
    </cdr:from>
    <cdr:to>
      <cdr:x>1</cdr:x>
      <cdr:y>0.73449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17717" y="1224541"/>
          <a:ext cx="3910911" cy="3720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lv-LV" dirty="0" smtClean="0"/>
            <a:t> </a:t>
          </a:r>
          <a:endParaRPr lang="lv-LV" dirty="0"/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0.21126</cdr:x>
      <cdr:y>0.39907</cdr:y>
    </cdr:from>
    <cdr:to>
      <cdr:x>0.43075</cdr:x>
      <cdr:y>0.53112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31749" y="2686572"/>
          <a:ext cx="2007016" cy="888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lv-LV" sz="1800" b="1" dirty="0" smtClean="0">
              <a:solidFill>
                <a:schemeClr val="accent2">
                  <a:lumMod val="50000"/>
                </a:schemeClr>
              </a:solidFill>
            </a:rPr>
            <a:t>   70% dabīgi </a:t>
          </a:r>
        </a:p>
        <a:p xmlns:a="http://schemas.openxmlformats.org/drawingml/2006/main">
          <a:r>
            <a:rPr lang="lv-LV" sz="1800" b="1" dirty="0" smtClean="0">
              <a:solidFill>
                <a:schemeClr val="accent2">
                  <a:lumMod val="50000"/>
                </a:schemeClr>
              </a:solidFill>
            </a:rPr>
            <a:t>          purvi</a:t>
          </a:r>
          <a:endParaRPr lang="en-US" sz="18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0.52654</cdr:x>
      <cdr:y>0.09665</cdr:y>
    </cdr:from>
    <cdr:to>
      <cdr:x>0.63336</cdr:x>
      <cdr:y>0.23248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07376" y="65062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0.08139</cdr:y>
    </cdr:to>
    <cdr:sp macro="" textlink="">
      <cdr:nvSpPr>
        <cdr:cNvPr id="7" name="Title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0"/>
          <a:ext cx="9144000" cy="5479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50000"/>
          </a:schemeClr>
        </a:solidFill>
      </cdr:spPr>
      <cdr:txBody>
        <a:bodyPr xmlns:a="http://schemas.openxmlformats.org/drawingml/2006/main" vert="horz" lIns="1188720" tIns="45720" rIns="274320" bIns="45720" rtlCol="0" anchor="ctr">
          <a:norm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2000" dirty="0"/>
        </a:p>
      </cdr:txBody>
    </cdr:sp>
  </cdr:relSizeAnchor>
  <cdr:relSizeAnchor xmlns:cdr="http://schemas.openxmlformats.org/drawingml/2006/chartDrawing">
    <cdr:from>
      <cdr:x>0.08986</cdr:x>
      <cdr:y>0.81434</cdr:y>
    </cdr:from>
    <cdr:to>
      <cdr:x>0.93784</cdr:x>
      <cdr:y>0.98137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21725" y="5482119"/>
          <a:ext cx="7753864" cy="11244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0.11892</cdr:x>
      <cdr:y>0.83086</cdr:y>
    </cdr:from>
    <cdr:to>
      <cdr:x>0.96486</cdr:x>
      <cdr:y>0.99147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087395" y="5593330"/>
          <a:ext cx="7735329" cy="1081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lv-LV" sz="1600" dirty="0" smtClean="0">
              <a:solidFill>
                <a:schemeClr val="accent2">
                  <a:lumMod val="50000"/>
                </a:schemeClr>
              </a:solidFill>
            </a:rPr>
            <a:t>Vairāk kā 49.3% no kopējās purvu platības ir zemie pruvi, augstie purvi 41.7%, pārejas purvi 9%</a:t>
          </a:r>
          <a:endParaRPr lang="en-US" sz="1600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3A893F3-44DF-D64B-AC56-B0BD0B98FFFB}" type="datetimeFigureOut">
              <a:rPr lang="en-US"/>
              <a:pPr>
                <a:defRPr/>
              </a:pPr>
              <a:t>9/7/2018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 smtClean="0"/>
              <a:t>Click to edit Master text styles</a:t>
            </a:r>
          </a:p>
          <a:p>
            <a:pPr lvl="1"/>
            <a:r>
              <a:rPr lang="lv-LV" noProof="0" smtClean="0"/>
              <a:t>Second level</a:t>
            </a:r>
          </a:p>
          <a:p>
            <a:pPr lvl="2"/>
            <a:r>
              <a:rPr lang="lv-LV" noProof="0" smtClean="0"/>
              <a:t>Third level</a:t>
            </a:r>
          </a:p>
          <a:p>
            <a:pPr lvl="3"/>
            <a:r>
              <a:rPr lang="lv-LV" noProof="0" smtClean="0"/>
              <a:t>Fourth level</a:t>
            </a:r>
          </a:p>
          <a:p>
            <a:pPr lvl="4"/>
            <a:r>
              <a:rPr lang="lv-LV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1CEAA0-C957-8840-B8C3-2491D249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6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32126-47A6-A141-AE4D-759BEA26B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D434C-82F4-8B45-BC68-97ABA04397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E192A-370F-944F-B3E4-3F922443A5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2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AE06D-489C-2F48-9E62-62A66C18F4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4C873-F929-D441-80F4-D7F3A6B73C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F59F0-DCCF-E048-9D95-5CE41053DA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BDD6D-6263-6344-82CA-6654339D09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9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3A75C-0726-2F49-9B96-1E477348DD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7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EFA69-B745-4242-A7DB-DB5A2DC585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0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22346-3957-C14E-8B75-DAE65374A1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0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E849B-D179-3B49-9ECB-3715821B1C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C2D6B6-1F24-584E-9800-3269607362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79388" y="4868863"/>
            <a:ext cx="8820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/>
              <a:t>.</a:t>
            </a:r>
            <a:endParaRPr lang="en-US"/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430213" y="2132856"/>
            <a:ext cx="87137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sz="5400" b="1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Vide un ekonomika</a:t>
            </a:r>
            <a:endParaRPr lang="en-US" sz="5400" b="1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2" y="4797152"/>
            <a:ext cx="39604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Artūrs</a:t>
            </a:r>
            <a:r>
              <a:rPr lang="en-US" sz="1600" dirty="0" smtClean="0"/>
              <a:t> Jansons</a:t>
            </a:r>
          </a:p>
          <a:p>
            <a:pPr algn="r"/>
            <a:r>
              <a:rPr lang="en-US" sz="1600" dirty="0" err="1" smtClean="0"/>
              <a:t>biedrība</a:t>
            </a:r>
            <a:r>
              <a:rPr lang="en-US" sz="1600" dirty="0" smtClean="0"/>
              <a:t> “homo </a:t>
            </a:r>
            <a:r>
              <a:rPr lang="en-US" sz="1600" dirty="0" err="1" smtClean="0"/>
              <a:t>ecos</a:t>
            </a:r>
            <a:r>
              <a:rPr lang="en-US" sz="1600" dirty="0" smtClean="0"/>
              <a:t>:” </a:t>
            </a:r>
            <a:endParaRPr lang="en-US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395"/>
            <a:ext cx="9144000" cy="71160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aprites pieme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3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Pavisam</a:t>
            </a:r>
            <a:r>
              <a:rPr lang="en-US" dirty="0" smtClean="0"/>
              <a:t> </a:t>
            </a:r>
            <a:r>
              <a:rPr lang="en-US" dirty="0" err="1" smtClean="0"/>
              <a:t>retorisks</a:t>
            </a:r>
            <a:r>
              <a:rPr lang="en-US" dirty="0" smtClean="0"/>
              <a:t> </a:t>
            </a:r>
            <a:r>
              <a:rPr lang="en-US" dirty="0" err="1" smtClean="0"/>
              <a:t>jautājums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08912" cy="4800600"/>
          </a:xfrm>
        </p:spPr>
        <p:txBody>
          <a:bodyPr/>
          <a:lstStyle/>
          <a:p>
            <a:pPr marL="114300" indent="0" algn="ctr">
              <a:buNone/>
            </a:pPr>
            <a:r>
              <a:rPr lang="en-US" dirty="0" err="1" smtClean="0"/>
              <a:t>Kūdra</a:t>
            </a:r>
            <a:r>
              <a:rPr lang="en-US" dirty="0" smtClean="0"/>
              <a:t> un </a:t>
            </a:r>
            <a:r>
              <a:rPr lang="en-US" dirty="0" err="1" smtClean="0"/>
              <a:t>kūdras</a:t>
            </a:r>
            <a:r>
              <a:rPr lang="en-US" dirty="0" smtClean="0"/>
              <a:t> </a:t>
            </a:r>
            <a:r>
              <a:rPr lang="en-US" dirty="0" err="1" smtClean="0"/>
              <a:t>produkcija</a:t>
            </a:r>
            <a:r>
              <a:rPr lang="en-US" dirty="0" smtClean="0"/>
              <a:t> </a:t>
            </a:r>
            <a:r>
              <a:rPr lang="en-US" dirty="0" err="1" smtClean="0"/>
              <a:t>veido</a:t>
            </a:r>
            <a:r>
              <a:rPr lang="en-US" dirty="0" smtClean="0"/>
              <a:t> </a:t>
            </a:r>
            <a:r>
              <a:rPr lang="en-US" dirty="0" err="1"/>
              <a:t>aptuveni</a:t>
            </a:r>
            <a:r>
              <a:rPr lang="en-US" dirty="0"/>
              <a:t> </a:t>
            </a:r>
            <a:r>
              <a:rPr lang="en-US" dirty="0" smtClean="0"/>
              <a:t>80</a:t>
            </a:r>
            <a:r>
              <a:rPr lang="en-US" dirty="0"/>
              <a:t>% no </a:t>
            </a:r>
            <a:r>
              <a:rPr lang="en-US" dirty="0" err="1"/>
              <a:t>visu</a:t>
            </a:r>
            <a:r>
              <a:rPr lang="en-US" dirty="0"/>
              <a:t> </a:t>
            </a:r>
            <a:r>
              <a:rPr lang="en-US" u="sng" dirty="0" err="1"/>
              <a:t>ieguves</a:t>
            </a:r>
            <a:r>
              <a:rPr lang="en-US" u="sng" dirty="0"/>
              <a:t> </a:t>
            </a:r>
            <a:r>
              <a:rPr lang="en-US" u="sng" dirty="0" err="1"/>
              <a:t>rūpniecības</a:t>
            </a:r>
            <a:r>
              <a:rPr lang="en-US" u="sng" dirty="0"/>
              <a:t> </a:t>
            </a:r>
            <a:r>
              <a:rPr lang="en-US" dirty="0" err="1"/>
              <a:t>produktu</a:t>
            </a:r>
            <a:r>
              <a:rPr lang="en-US" dirty="0"/>
              <a:t> </a:t>
            </a:r>
            <a:r>
              <a:rPr lang="en-US" dirty="0" err="1" smtClean="0"/>
              <a:t>eksporta</a:t>
            </a:r>
            <a:r>
              <a:rPr lang="en-US" dirty="0" smtClean="0"/>
              <a:t>, </a:t>
            </a:r>
            <a:r>
              <a:rPr lang="en-US" dirty="0" err="1" smtClean="0"/>
              <a:t>kas</a:t>
            </a:r>
            <a:r>
              <a:rPr lang="en-US" dirty="0" smtClean="0"/>
              <a:t> </a:t>
            </a:r>
            <a:r>
              <a:rPr lang="en-US" dirty="0" err="1"/>
              <a:t>savukārt</a:t>
            </a:r>
            <a:r>
              <a:rPr lang="en-US" dirty="0"/>
              <a:t> </a:t>
            </a:r>
            <a:r>
              <a:rPr lang="en-US" dirty="0" err="1" smtClean="0"/>
              <a:t>veido</a:t>
            </a:r>
            <a:r>
              <a:rPr lang="en-US" dirty="0" smtClean="0"/>
              <a:t> </a:t>
            </a:r>
            <a:r>
              <a:rPr lang="en-US" dirty="0" err="1" smtClean="0"/>
              <a:t>tikai</a:t>
            </a:r>
            <a:r>
              <a:rPr lang="en-US" dirty="0" smtClean="0"/>
              <a:t> 1.3</a:t>
            </a:r>
            <a:r>
              <a:rPr lang="en-US" dirty="0"/>
              <a:t>% no </a:t>
            </a:r>
            <a:r>
              <a:rPr lang="en-US" dirty="0" err="1"/>
              <a:t>kopējā</a:t>
            </a:r>
            <a:r>
              <a:rPr lang="en-US" dirty="0"/>
              <a:t> </a:t>
            </a:r>
            <a:r>
              <a:rPr lang="en-US" dirty="0" err="1"/>
              <a:t>preču</a:t>
            </a:r>
            <a:r>
              <a:rPr lang="en-US" dirty="0"/>
              <a:t> </a:t>
            </a:r>
            <a:r>
              <a:rPr lang="en-US" dirty="0" err="1" smtClean="0"/>
              <a:t>eksporta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Kūdras</a:t>
            </a:r>
            <a:r>
              <a:rPr lang="en-US" dirty="0" smtClean="0"/>
              <a:t> </a:t>
            </a:r>
            <a:r>
              <a:rPr lang="en-US" dirty="0" err="1" smtClean="0"/>
              <a:t>nozares</a:t>
            </a:r>
            <a:r>
              <a:rPr lang="en-US" dirty="0" smtClean="0"/>
              <a:t> </a:t>
            </a:r>
            <a:r>
              <a:rPr lang="en-US" dirty="0" err="1" smtClean="0"/>
              <a:t>tagadne</a:t>
            </a:r>
            <a:endParaRPr lang="en-US" dirty="0"/>
          </a:p>
        </p:txBody>
      </p:sp>
      <p:pic>
        <p:nvPicPr>
          <p:cNvPr id="8" name="Content Placeholder 7" descr="truc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0" y="2132856"/>
            <a:ext cx="5499178" cy="3024336"/>
          </a:xfrm>
        </p:spPr>
      </p:pic>
      <p:pic>
        <p:nvPicPr>
          <p:cNvPr id="9" name="Picture 8" descr="Unkn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76872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Kūdras</a:t>
            </a:r>
            <a:r>
              <a:rPr lang="en-US" dirty="0" smtClean="0"/>
              <a:t> </a:t>
            </a:r>
            <a:r>
              <a:rPr lang="en-US" dirty="0" err="1" smtClean="0"/>
              <a:t>nozares</a:t>
            </a:r>
            <a:r>
              <a:rPr lang="en-US" dirty="0" smtClean="0"/>
              <a:t> </a:t>
            </a:r>
            <a:r>
              <a:rPr lang="en-US" dirty="0" err="1" smtClean="0"/>
              <a:t>nākotne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166843"/>
            <a:ext cx="828092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celtniecības</a:t>
            </a:r>
            <a:r>
              <a:rPr lang="en-US" sz="2800" dirty="0" smtClean="0"/>
              <a:t> un </a:t>
            </a:r>
            <a:r>
              <a:rPr lang="en-US" sz="2800" dirty="0" err="1" smtClean="0"/>
              <a:t>izolācijas</a:t>
            </a:r>
            <a:r>
              <a:rPr lang="en-US" sz="2800" dirty="0" smtClean="0"/>
              <a:t> </a:t>
            </a:r>
            <a:r>
              <a:rPr lang="en-US" sz="2800" dirty="0" err="1" smtClean="0"/>
              <a:t>materiāli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krāsvielas</a:t>
            </a:r>
            <a:r>
              <a:rPr lang="en-US" sz="2800" dirty="0" smtClean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tekstilrūpniecība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celulozes</a:t>
            </a:r>
            <a:r>
              <a:rPr lang="en-US" sz="2800" dirty="0" smtClean="0"/>
              <a:t> un </a:t>
            </a:r>
            <a:r>
              <a:rPr lang="en-US" sz="2800" dirty="0" err="1" smtClean="0"/>
              <a:t>papīra</a:t>
            </a:r>
            <a:r>
              <a:rPr lang="en-US" sz="2800" dirty="0" smtClean="0"/>
              <a:t> </a:t>
            </a:r>
            <a:r>
              <a:rPr lang="en-US" sz="2800" dirty="0" err="1" smtClean="0"/>
              <a:t>rūpniecība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ūdens</a:t>
            </a:r>
            <a:r>
              <a:rPr lang="en-US" sz="2800" dirty="0" smtClean="0"/>
              <a:t> </a:t>
            </a:r>
            <a:r>
              <a:rPr lang="en-US" sz="2800" dirty="0" err="1" smtClean="0"/>
              <a:t>pārvaldība</a:t>
            </a:r>
            <a:r>
              <a:rPr lang="en-US" sz="2800" dirty="0" smtClean="0"/>
              <a:t> – </a:t>
            </a:r>
            <a:r>
              <a:rPr lang="en-US" sz="2800" dirty="0" err="1" smtClean="0"/>
              <a:t>filtrācija</a:t>
            </a:r>
            <a:r>
              <a:rPr lang="en-US" sz="2800" dirty="0" smtClean="0"/>
              <a:t>, </a:t>
            </a:r>
            <a:r>
              <a:rPr lang="en-US" sz="2800" dirty="0" err="1" smtClean="0"/>
              <a:t>mīkstināšanā</a:t>
            </a:r>
            <a:r>
              <a:rPr lang="en-US" sz="2800" dirty="0" smtClean="0"/>
              <a:t>, </a:t>
            </a:r>
            <a:r>
              <a:rPr lang="en-US" sz="2800" dirty="0" err="1" smtClean="0"/>
              <a:t>attīrīšana</a:t>
            </a:r>
            <a:r>
              <a:rPr lang="en-US" sz="2800" dirty="0" smtClean="0"/>
              <a:t>, </a:t>
            </a:r>
            <a:r>
              <a:rPr lang="en-US" sz="2800" dirty="0" err="1" smtClean="0"/>
              <a:t>aļģu</a:t>
            </a:r>
            <a:r>
              <a:rPr lang="en-US" sz="2800" dirty="0" smtClean="0"/>
              <a:t> </a:t>
            </a:r>
            <a:r>
              <a:rPr lang="en-US" sz="2800" dirty="0" err="1" smtClean="0"/>
              <a:t>izplatības</a:t>
            </a:r>
            <a:r>
              <a:rPr lang="en-US" sz="2800" dirty="0" smtClean="0"/>
              <a:t> </a:t>
            </a:r>
            <a:r>
              <a:rPr lang="en-US" sz="2800" dirty="0" err="1" smtClean="0"/>
              <a:t>ierobežošana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sanācijas</a:t>
            </a:r>
            <a:r>
              <a:rPr lang="en-US" sz="2800" dirty="0" smtClean="0"/>
              <a:t> </a:t>
            </a:r>
            <a:r>
              <a:rPr lang="en-US" sz="2800" dirty="0" err="1" smtClean="0"/>
              <a:t>materiāli</a:t>
            </a:r>
            <a:r>
              <a:rPr lang="en-US" sz="2800" dirty="0" smtClean="0"/>
              <a:t> un </a:t>
            </a:r>
            <a:r>
              <a:rPr lang="en-US" sz="2800" dirty="0" err="1" smtClean="0"/>
              <a:t>biosorbenti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pārtikas</a:t>
            </a:r>
            <a:r>
              <a:rPr lang="en-US" sz="2800" dirty="0" smtClean="0"/>
              <a:t> </a:t>
            </a:r>
            <a:r>
              <a:rPr lang="en-US" sz="2800" dirty="0" err="1" smtClean="0"/>
              <a:t>rūpniecība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farmācija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fizioterapija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balneoloģija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kosmetoloģija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33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Paldies</a:t>
            </a:r>
            <a:r>
              <a:rPr lang="en-US" dirty="0">
                <a:ea typeface="+mj-ea"/>
                <a:cs typeface="+mj-cs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Purvi</a:t>
            </a:r>
            <a:r>
              <a:rPr lang="en-US" dirty="0" smtClean="0"/>
              <a:t> </a:t>
            </a:r>
            <a:r>
              <a:rPr lang="en-US" dirty="0" err="1" smtClean="0"/>
              <a:t>pasaulē</a:t>
            </a:r>
            <a:r>
              <a:rPr lang="en-US" dirty="0" smtClean="0"/>
              <a:t>, % no </a:t>
            </a:r>
            <a:r>
              <a:rPr lang="en-US" dirty="0" err="1" smtClean="0"/>
              <a:t>valstu</a:t>
            </a:r>
            <a:r>
              <a:rPr lang="en-US" dirty="0" smtClean="0"/>
              <a:t> </a:t>
            </a:r>
            <a:r>
              <a:rPr lang="en-US" dirty="0" err="1" smtClean="0"/>
              <a:t>teritorijas</a:t>
            </a:r>
            <a:endParaRPr lang="en-US" dirty="0"/>
          </a:p>
        </p:txBody>
      </p:sp>
      <p:pic>
        <p:nvPicPr>
          <p:cNvPr id="4" name="Content Placeholder 3" descr="peat-distribution-in-the-world_86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6" b="-3576"/>
          <a:stretch>
            <a:fillRect/>
          </a:stretch>
        </p:blipFill>
        <p:spPr>
          <a:xfrm>
            <a:off x="1" y="1124744"/>
            <a:ext cx="9144000" cy="5065437"/>
          </a:xfrm>
        </p:spPr>
      </p:pic>
    </p:spTree>
    <p:extLst>
      <p:ext uri="{BB962C8B-B14F-4D97-AF65-F5344CB8AC3E}">
        <p14:creationId xmlns:p14="http://schemas.microsoft.com/office/powerpoint/2010/main" val="40992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6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940425" y="981075"/>
            <a:ext cx="2728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lv-LV" sz="24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entSchbook TL" charset="0"/>
                <a:cs typeface="+mn-cs"/>
              </a:rPr>
              <a:t>Purvu izplatība </a:t>
            </a:r>
          </a:p>
          <a:p>
            <a:pPr algn="ctr">
              <a:defRPr/>
            </a:pPr>
            <a:r>
              <a:rPr lang="lv-LV" sz="24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entSchbook TL" charset="0"/>
                <a:cs typeface="+mn-cs"/>
              </a:rPr>
              <a:t>Eiropā</a:t>
            </a: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2708275"/>
            <a:ext cx="348138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0" y="5718175"/>
            <a:ext cx="8964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000" b="1" smtClean="0">
                <a:latin typeface="CentSchbook TL" charset="0"/>
                <a:cs typeface="+mn-cs"/>
              </a:rPr>
              <a:t>P</a:t>
            </a:r>
            <a:r>
              <a:rPr lang="lv-LV" sz="2000" b="1" smtClean="0">
                <a:latin typeface="CentSchbook TL" charset="0"/>
                <a:cs typeface="+mn-cs"/>
              </a:rPr>
              <a:t>urvi aizņem apmēram </a:t>
            </a:r>
            <a:r>
              <a:rPr lang="en-GB" sz="2000" b="1" smtClean="0">
                <a:latin typeface="CentSchbook TL" charset="0"/>
                <a:cs typeface="+mn-cs"/>
              </a:rPr>
              <a:t>956,949 km²</a:t>
            </a:r>
            <a:r>
              <a:rPr lang="lv-LV" sz="2000" b="1" smtClean="0">
                <a:latin typeface="CentSchbook TL" charset="0"/>
                <a:cs typeface="+mn-cs"/>
              </a:rPr>
              <a:t> no visas Eiropas teritorijas. </a:t>
            </a:r>
            <a:r>
              <a:rPr lang="en-GB" sz="2000" b="1" smtClean="0">
                <a:latin typeface="CentSchbook TL" charset="0"/>
                <a:cs typeface="+mn-cs"/>
              </a:rPr>
              <a:t> </a:t>
            </a:r>
            <a:endParaRPr lang="lv-LV" sz="2000" b="1" smtClean="0">
              <a:latin typeface="CentSchbook TL" charset="0"/>
              <a:cs typeface="+mn-cs"/>
            </a:endParaRPr>
          </a:p>
          <a:p>
            <a:pPr>
              <a:defRPr/>
            </a:pPr>
            <a:r>
              <a:rPr lang="lv-LV" sz="2000" b="1" smtClean="0">
                <a:latin typeface="CentSchbook TL" charset="0"/>
                <a:cs typeface="+mn-cs"/>
              </a:rPr>
              <a:t>Tie visplašākās teritorijas aizņem Somijā, Zviedrijā un Norvēģijā, kur atrodas ~</a:t>
            </a:r>
            <a:r>
              <a:rPr lang="en-GB" sz="2000" b="1" smtClean="0">
                <a:latin typeface="CentSchbook TL" charset="0"/>
                <a:cs typeface="+mn-cs"/>
              </a:rPr>
              <a:t>75% </a:t>
            </a:r>
            <a:r>
              <a:rPr lang="lv-LV" sz="2000" b="1" smtClean="0">
                <a:latin typeface="CentSchbook TL" charset="0"/>
                <a:cs typeface="+mn-cs"/>
              </a:rPr>
              <a:t>Eiropā saglabājušies purvi</a:t>
            </a:r>
            <a:r>
              <a:rPr lang="en-GB" sz="2000" b="1" smtClean="0">
                <a:latin typeface="CentSchbook TL" charset="0"/>
                <a:cs typeface="+mn-cs"/>
              </a:rPr>
              <a:t>. </a:t>
            </a:r>
            <a:endParaRPr lang="lv-LV" sz="2000" b="1" smtClean="0">
              <a:effectLst>
                <a:outerShdw blurRad="38100" dist="38100" dir="2700000" algn="tl">
                  <a:srgbClr val="DDDDDD"/>
                </a:outerShdw>
              </a:effectLst>
              <a:latin typeface="CentSchbook T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250"/>
            <a:ext cx="9144000" cy="5476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sz="3200" dirty="0" smtClean="0"/>
              <a:t>PURVI LATVIJĀ %</a:t>
            </a:r>
            <a:endParaRPr lang="en-US" sz="32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845736"/>
              </p:ext>
            </p:extLst>
          </p:nvPr>
        </p:nvGraphicFramePr>
        <p:xfrm>
          <a:off x="-268941" y="770400"/>
          <a:ext cx="9144000" cy="67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49338" y="868363"/>
            <a:ext cx="702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>
                <a:solidFill>
                  <a:schemeClr val="bg1"/>
                </a:solidFill>
              </a:rPr>
              <a:t>Purvu platība 645 100ha =10% no  Latvijas teritorijas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7588" y="1903413"/>
            <a:ext cx="4194175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20% Natura 2000 aizsardzībā esošās 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eritorijas</a:t>
            </a: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50% Citi dabīgie 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purvāji</a:t>
            </a: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23% Nosusinātās lauksaimniecības 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platības</a:t>
            </a: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meži</a:t>
            </a: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4% Kūdras 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ieguve</a:t>
            </a: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2%  Izstrādātās purvu platības </a:t>
            </a:r>
          </a:p>
          <a:p>
            <a:pPr>
              <a:defRPr/>
            </a:pP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r>
              <a:rPr lang="lv-LV" sz="2000" b="1" dirty="0">
                <a:solidFill>
                  <a:schemeClr val="bg2">
                    <a:lumMod val="75000"/>
                  </a:schemeClr>
                </a:solidFill>
              </a:rPr>
              <a:t>1% </a:t>
            </a:r>
            <a:r>
              <a:rPr lang="lv-LV" sz="2000" b="1" dirty="0" smtClean="0">
                <a:solidFill>
                  <a:schemeClr val="bg2">
                    <a:lumMod val="75000"/>
                  </a:schemeClr>
                </a:solidFill>
              </a:rPr>
              <a:t>Ūdenstilpes</a:t>
            </a:r>
            <a:endParaRPr lang="lv-LV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piesmeltā</a:t>
            </a:r>
            <a:r>
              <a:rPr lang="en-US" dirty="0" smtClean="0"/>
              <a:t> </a:t>
            </a:r>
            <a:r>
              <a:rPr lang="en-US" dirty="0" err="1" smtClean="0"/>
              <a:t>zābaka</a:t>
            </a:r>
            <a:r>
              <a:rPr lang="en-US" dirty="0" smtClean="0"/>
              <a:t> </a:t>
            </a:r>
            <a:r>
              <a:rPr lang="en-US" dirty="0" err="1" smtClean="0"/>
              <a:t>realitāte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365" r="-29365"/>
          <a:stretch>
            <a:fillRect/>
          </a:stretch>
        </p:blipFill>
        <p:spPr>
          <a:xfrm>
            <a:off x="3059832" y="3212976"/>
            <a:ext cx="2404506" cy="1514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556791"/>
            <a:ext cx="1512168" cy="1827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556792"/>
            <a:ext cx="1224136" cy="1866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005064"/>
            <a:ext cx="1872208" cy="2605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0465" t="7625" r="26560" b="5666"/>
          <a:stretch/>
        </p:blipFill>
        <p:spPr>
          <a:xfrm>
            <a:off x="6372200" y="3861048"/>
            <a:ext cx="1152128" cy="2561715"/>
          </a:xfrm>
          <a:prstGeom prst="rect">
            <a:avLst/>
          </a:prstGeom>
        </p:spPr>
      </p:pic>
      <p:cxnSp>
        <p:nvCxnSpPr>
          <p:cNvPr id="9" name="Curved Connector 8"/>
          <p:cNvCxnSpPr>
            <a:endCxn id="4" idx="1"/>
          </p:cNvCxnSpPr>
          <p:nvPr/>
        </p:nvCxnSpPr>
        <p:spPr>
          <a:xfrm rot="16200000" flipH="1">
            <a:off x="1745018" y="2655582"/>
            <a:ext cx="1765532" cy="86409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7" idx="1"/>
            <a:endCxn id="4" idx="2"/>
          </p:cNvCxnSpPr>
          <p:nvPr/>
        </p:nvCxnSpPr>
        <p:spPr>
          <a:xfrm rot="10800000">
            <a:off x="4262086" y="4727816"/>
            <a:ext cx="2110115" cy="41409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5" idx="1"/>
            <a:endCxn id="4" idx="3"/>
          </p:cNvCxnSpPr>
          <p:nvPr/>
        </p:nvCxnSpPr>
        <p:spPr>
          <a:xfrm rot="10800000" flipV="1">
            <a:off x="5464338" y="2470490"/>
            <a:ext cx="835854" cy="149990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3" idx="3"/>
            <a:endCxn id="4" idx="2"/>
          </p:cNvCxnSpPr>
          <p:nvPr/>
        </p:nvCxnSpPr>
        <p:spPr>
          <a:xfrm flipV="1">
            <a:off x="2699792" y="4727815"/>
            <a:ext cx="1562293" cy="57997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9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3608" y="260648"/>
            <a:ext cx="68894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lv-LV" sz="2800" b="1" dirty="0">
                <a:cs typeface="Times New Roman" panose="02020603050405020304" pitchFamily="18" charset="0"/>
              </a:rPr>
              <a:t>Purvu ekosistēmu daudzveidība Latvijā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219200"/>
            <a:ext cx="8287072" cy="4585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2800" b="1" dirty="0" smtClean="0">
                <a:cs typeface="Times New Roman" panose="02020603050405020304" pitchFamily="18" charset="0"/>
              </a:rPr>
              <a:t>Vērtības, ko saskatam purvā:</a:t>
            </a:r>
            <a:endParaRPr lang="lv-LV" sz="2800" b="1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sz="2400" dirty="0">
                <a:cs typeface="Times New Roman" panose="02020603050405020304" pitchFamily="18" charset="0"/>
              </a:rPr>
              <a:t>Dabiskās regulēšanas funkcijas – </a:t>
            </a:r>
            <a:r>
              <a:rPr lang="lv-LV" dirty="0" smtClean="0">
                <a:cs typeface="Times New Roman" panose="02020603050405020304" pitchFamily="18" charset="0"/>
              </a:rPr>
              <a:t>hidroloģiskā režīma regulators, </a:t>
            </a:r>
            <a:r>
              <a:rPr lang="lv-LV" sz="2400" dirty="0" smtClean="0">
                <a:cs typeface="Times New Roman" panose="02020603050405020304" pitchFamily="18" charset="0"/>
              </a:rPr>
              <a:t>piesārņojuma </a:t>
            </a:r>
            <a:r>
              <a:rPr lang="lv-LV" sz="2400" dirty="0">
                <a:cs typeface="Times New Roman" panose="02020603050405020304" pitchFamily="18" charset="0"/>
              </a:rPr>
              <a:t>«filtri</a:t>
            </a:r>
            <a:r>
              <a:rPr lang="lv-LV" sz="2400" dirty="0" smtClean="0">
                <a:cs typeface="Times New Roman" panose="02020603050405020304" pitchFamily="18" charset="0"/>
              </a:rPr>
              <a:t>»</a:t>
            </a:r>
            <a:r>
              <a:rPr lang="lv-LV" dirty="0" smtClean="0">
                <a:cs typeface="Times New Roman" panose="02020603050405020304" pitchFamily="18" charset="0"/>
              </a:rPr>
              <a:t>...</a:t>
            </a:r>
            <a:r>
              <a:rPr lang="lv-LV" sz="2400" dirty="0" smtClean="0">
                <a:cs typeface="Times New Roman" panose="02020603050405020304" pitchFamily="18" charset="0"/>
              </a:rPr>
              <a:t> </a:t>
            </a:r>
            <a:r>
              <a:rPr lang="lv-LV" sz="2400" dirty="0"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dirty="0" smtClean="0">
                <a:cs typeface="Times New Roman" panose="02020603050405020304" pitchFamily="18" charset="0"/>
              </a:rPr>
              <a:t>Ekosistēma</a:t>
            </a:r>
            <a:r>
              <a:rPr lang="lv-LV" sz="2400" dirty="0" smtClean="0">
                <a:cs typeface="Times New Roman" panose="02020603050405020304" pitchFamily="18" charset="0"/>
              </a:rPr>
              <a:t> </a:t>
            </a:r>
            <a:r>
              <a:rPr lang="lv-LV" sz="2400" dirty="0">
                <a:cs typeface="Times New Roman" panose="02020603050405020304" pitchFamily="18" charset="0"/>
              </a:rPr>
              <a:t>– flora un fauna, sugu un ģenētiskā daudzveidība,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dirty="0" smtClean="0">
                <a:cs typeface="Times New Roman" panose="02020603050405020304" pitchFamily="18" charset="0"/>
              </a:rPr>
              <a:t>Saimnieciskās vērtības</a:t>
            </a:r>
            <a:r>
              <a:rPr lang="lv-LV" sz="2400" dirty="0" smtClean="0">
                <a:cs typeface="Times New Roman" panose="02020603050405020304" pitchFamily="18" charset="0"/>
              </a:rPr>
              <a:t> </a:t>
            </a:r>
            <a:r>
              <a:rPr lang="lv-LV" sz="2400" dirty="0">
                <a:cs typeface="Times New Roman" panose="02020603050405020304" pitchFamily="18" charset="0"/>
              </a:rPr>
              <a:t>(kūdra, ogas, niedres, koksne),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dirty="0" smtClean="0">
                <a:cs typeface="Times New Roman" panose="02020603050405020304" pitchFamily="18" charset="0"/>
              </a:rPr>
              <a:t>Vēstures liecību krātuve</a:t>
            </a:r>
            <a:r>
              <a:rPr lang="lv-LV" sz="2400" dirty="0" smtClean="0">
                <a:cs typeface="Times New Roman" panose="02020603050405020304" pitchFamily="18" charset="0"/>
              </a:rPr>
              <a:t> </a:t>
            </a:r>
            <a:r>
              <a:rPr lang="lv-LV" sz="2400" dirty="0">
                <a:cs typeface="Times New Roman" panose="02020603050405020304" pitchFamily="18" charset="0"/>
              </a:rPr>
              <a:t>- izziņas vērtība (dabas vēsture, cilvēku atstātās materiālās liecības...),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sz="2400" dirty="0">
                <a:cs typeface="Times New Roman" panose="02020603050405020304" pitchFamily="18" charset="0"/>
              </a:rPr>
              <a:t>Rekrācija, dabas tūrisms, vietējā attīstība...</a:t>
            </a:r>
            <a:r>
              <a:rPr lang="lv-LV" sz="2400" dirty="0" smtClean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dirty="0" smtClean="0">
                <a:cs typeface="Times New Roman" panose="02020603050405020304" pitchFamily="18" charset="0"/>
              </a:rPr>
              <a:t>Vēl līdz galam neapjuastās </a:t>
            </a:r>
            <a:r>
              <a:rPr lang="mr-IN" dirty="0" smtClean="0">
                <a:cs typeface="Times New Roman" panose="02020603050405020304" pitchFamily="18" charset="0"/>
              </a:rPr>
              <a:t>–</a:t>
            </a:r>
            <a:r>
              <a:rPr lang="lv-LV" dirty="0" smtClean="0">
                <a:cs typeface="Times New Roman" panose="02020603050405020304" pitchFamily="18" charset="0"/>
              </a:rPr>
              <a:t> SEG emisiiju bilance, ekosistēmu pakalpojumu bilance, pielāgošanās klimata pārmaiņām, ugunsgrēku un gaisa piesārņojuma riski</a:t>
            </a:r>
            <a:endParaRPr lang="lv-LV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 noGrp="1"/>
          </p:cNvSpPr>
          <p:nvPr>
            <p:ph type="title"/>
          </p:nvPr>
        </p:nvSpPr>
        <p:spPr>
          <a:xfrm>
            <a:off x="434976" y="19051"/>
            <a:ext cx="8048625" cy="103716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rPr>
              <a:t>Kā izskatās cilvēce tagad?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164" r="-33164"/>
          <a:stretch>
            <a:fillRect/>
          </a:stretch>
        </p:blipFill>
        <p:spPr>
          <a:xfrm>
            <a:off x="1" y="1369484"/>
            <a:ext cx="8639175" cy="467148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1701"/>
            <a:ext cx="9167813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etton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413" y="613833"/>
            <a:ext cx="52387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-Point Star 7"/>
          <p:cNvSpPr/>
          <p:nvPr/>
        </p:nvSpPr>
        <p:spPr>
          <a:xfrm>
            <a:off x="2073275" y="1911352"/>
            <a:ext cx="1606550" cy="2101849"/>
          </a:xfrm>
          <a:prstGeom prst="star10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30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</a:rPr>
              <a:t>cilv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/km</a:t>
            </a:r>
            <a:r>
              <a:rPr lang="en-US" sz="1600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pic>
        <p:nvPicPr>
          <p:cNvPr id="9" name="Picture 8" descr="Flag-map_of_Bangladesh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1" y="679452"/>
            <a:ext cx="2911475" cy="55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0-Point Star 9"/>
          <p:cNvSpPr/>
          <p:nvPr/>
        </p:nvSpPr>
        <p:spPr>
          <a:xfrm>
            <a:off x="5715000" y="1911351"/>
            <a:ext cx="1855788" cy="2387600"/>
          </a:xfrm>
          <a:prstGeom prst="star10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dirty="0">
                <a:solidFill>
                  <a:srgbClr val="F2F2F2"/>
                </a:solidFill>
              </a:rPr>
              <a:t>1095 </a:t>
            </a:r>
            <a:r>
              <a:rPr lang="en-US" dirty="0" err="1">
                <a:solidFill>
                  <a:srgbClr val="F2F2F2"/>
                </a:solidFill>
              </a:rPr>
              <a:t>cilv</a:t>
            </a:r>
            <a:r>
              <a:rPr lang="en-US" dirty="0">
                <a:solidFill>
                  <a:srgbClr val="F2F2F2"/>
                </a:solidFill>
              </a:rPr>
              <a:t>/km</a:t>
            </a:r>
            <a:r>
              <a:rPr lang="en-US" baseline="30000" dirty="0">
                <a:solidFill>
                  <a:srgbClr val="F2F2F2"/>
                </a:solidFill>
              </a:rPr>
              <a:t>2</a:t>
            </a:r>
          </a:p>
        </p:txBody>
      </p:sp>
      <p:pic>
        <p:nvPicPr>
          <p:cNvPr id="11" name="Picture 10" descr="cilvēku sadalījums pēc nodarbošanā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7"/>
          <a:stretch>
            <a:fillRect/>
          </a:stretch>
        </p:blipFill>
        <p:spPr bwMode="auto">
          <a:xfrm>
            <a:off x="23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28674" name="Text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 indent="-1397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endParaRPr lang="en-US" sz="3200"/>
          </a:p>
        </p:txBody>
      </p:sp>
      <p:pic>
        <p:nvPicPr>
          <p:cNvPr id="28675" name="Picture 3" descr="iedzīvotāju skaita izmaiņ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0"/>
            <a:ext cx="4583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cumstruktur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ecumstruktura samazinajum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ettoni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7717"/>
            <a:ext cx="734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17964" y="2910418"/>
            <a:ext cx="2054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30 cilvēki/km</a:t>
            </a:r>
            <a:r>
              <a:rPr lang="en-US" sz="2400" baseline="3000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4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29698" name="Text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 indent="-1397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endParaRPr lang="en-US" sz="3200"/>
          </a:p>
        </p:txBody>
      </p:sp>
      <p:pic>
        <p:nvPicPr>
          <p:cNvPr id="29699" name="Picture 3" descr="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1751"/>
            <a:ext cx="9036495" cy="662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724128" y="4653136"/>
            <a:ext cx="1872208" cy="165523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51920" y="4221088"/>
            <a:ext cx="1528762" cy="121708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63688" y="4722285"/>
            <a:ext cx="1866925" cy="1562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0" y="5805264"/>
            <a:ext cx="436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99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djacency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  <a:fontScheme name="Adjacency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djacency">
    <a:fillStyleLst>
      <a:solidFill>
        <a:schemeClr val="phClr"/>
      </a:solidFill>
      <a:solidFill>
        <a:schemeClr val="phClr">
          <a:tint val="55000"/>
        </a:schemeClr>
      </a:solidFill>
      <a:solidFill>
        <a:schemeClr val="phClr"/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algn="bl" rotWithShape="0">
            <a:srgbClr val="000000">
              <a:alpha val="60000"/>
            </a:srgbClr>
          </a:outerShdw>
        </a:effectLst>
      </a:effectStyle>
      <a:effectStyle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phClr">
              <a:shade val="40000"/>
              <a:satMod val="15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75000">
            <a:schemeClr val="phClr">
              <a:shade val="100000"/>
              <a:satMod val="115000"/>
            </a:schemeClr>
          </a:gs>
          <a:gs pos="100000">
            <a:schemeClr val="phClr">
              <a:shade val="70000"/>
              <a:satMod val="130000"/>
            </a:schemeClr>
          </a:gs>
        </a:gsLst>
        <a:path path="circle">
          <a:fillToRect l="20000" t="50000" r="100000" b="5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7000"/>
            </a:schemeClr>
            <a:schemeClr val="phClr">
              <a:shade val="96000"/>
            </a:schemeClr>
          </a:duotone>
        </a:blip>
        <a:tile tx="0" ty="0" sx="32000" sy="32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8938</TotalTime>
  <Words>307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CentSchbook TL</vt:lpstr>
      <vt:lpstr>Times New Roman</vt:lpstr>
      <vt:lpstr>Office Theme</vt:lpstr>
      <vt:lpstr>Презентация PowerPoint</vt:lpstr>
      <vt:lpstr>Purvi pasaulē, % no valstu teritorijas</vt:lpstr>
      <vt:lpstr>Презентация PowerPoint</vt:lpstr>
      <vt:lpstr>PURVI LATVIJĀ %</vt:lpstr>
      <vt:lpstr>“piesmeltā zābaka realitāte”</vt:lpstr>
      <vt:lpstr>Презентация PowerPoint</vt:lpstr>
      <vt:lpstr>Kā izskatās cilvēce tagad?</vt:lpstr>
      <vt:lpstr>Презентация PowerPoint</vt:lpstr>
      <vt:lpstr>Презентация PowerPoint</vt:lpstr>
      <vt:lpstr>Презентация PowerPoint</vt:lpstr>
      <vt:lpstr>Pavisam retorisks jautājums</vt:lpstr>
      <vt:lpstr>Kūdras nozares tagadne</vt:lpstr>
      <vt:lpstr>Kūdras nozares nākotne?</vt:lpstr>
      <vt:lpstr>Paldies!</vt:lpstr>
      <vt:lpstr>Презентация PowerPoint</vt:lpstr>
    </vt:vector>
  </TitlesOfParts>
  <Company>Anna Lebedoka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Lebedoka</dc:creator>
  <cp:lastModifiedBy>Пользователь Windows</cp:lastModifiedBy>
  <cp:revision>162</cp:revision>
  <dcterms:created xsi:type="dcterms:W3CDTF">2010-02-05T10:49:55Z</dcterms:created>
  <dcterms:modified xsi:type="dcterms:W3CDTF">2018-09-07T14:06:10Z</dcterms:modified>
</cp:coreProperties>
</file>