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12"/>
  </p:notesMasterIdLst>
  <p:sldIdLst>
    <p:sldId id="263" r:id="rId2"/>
    <p:sldId id="265" r:id="rId3"/>
    <p:sldId id="273" r:id="rId4"/>
    <p:sldId id="271" r:id="rId5"/>
    <p:sldId id="261" r:id="rId6"/>
    <p:sldId id="262" r:id="rId7"/>
    <p:sldId id="275" r:id="rId8"/>
    <p:sldId id="277" r:id="rId9"/>
    <p:sldId id="278" r:id="rId10"/>
    <p:sldId id="279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Segoe UI Symbol" panose="020B0502040204020203" pitchFamily="34" charset="0"/>
      <p:regular r:id="rId21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>
        <p:scale>
          <a:sx n="116" d="100"/>
          <a:sy n="116" d="100"/>
        </p:scale>
        <p:origin x="138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F201A-A486-4AF8-899D-FCF31977D4BF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846BC-E67D-462E-BD08-5BE87332A7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914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DCF32093-FA40-4974-93F0-06CA10AB2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2000" cy="4000500"/>
          </a:xfrm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696B2FF-2FAF-4195-B023-BE2CBE908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>
              <a:buClrTx/>
            </a:pPr>
            <a:r>
              <a:rPr lang="en-US" altLang="lv-LV" b="1">
                <a:solidFill>
                  <a:srgbClr val="666666"/>
                </a:solidFill>
                <a:latin typeface="Times New Roman" panose="02020603050405020304" pitchFamily="18" charset="0"/>
              </a:rPr>
              <a:t>Most beloved: </a:t>
            </a:r>
          </a:p>
          <a:p>
            <a:pPr algn="just" eaLnBrk="1">
              <a:buClrTx/>
            </a:pPr>
            <a:r>
              <a:rPr lang="en-US" altLang="lv-LV">
                <a:solidFill>
                  <a:srgbClr val="666666"/>
                </a:solidFill>
                <a:latin typeface="Times New Roman" panose="02020603050405020304" pitchFamily="18" charset="0"/>
              </a:rPr>
              <a:t>- Chicken pilaf, pickled cucumber, rye bread, curd cream with apple-blackcurrant sauce, fresh apple (liked by 84.13% pupils) </a:t>
            </a:r>
            <a:endParaRPr lang="en-US" altLang="lv-LV" b="1">
              <a:solidFill>
                <a:srgbClr val="666666"/>
              </a:solidFill>
              <a:latin typeface="Times New Roman" panose="02020603050405020304" pitchFamily="18" charset="0"/>
            </a:endParaRPr>
          </a:p>
          <a:p>
            <a:pPr algn="just" eaLnBrk="1">
              <a:buClrTx/>
              <a:buFontTx/>
              <a:buNone/>
            </a:pPr>
            <a:endParaRPr lang="lv-LV" altLang="lv-LV" sz="400">
              <a:solidFill>
                <a:srgbClr val="666666"/>
              </a:solidFill>
              <a:latin typeface="Times New Roman" panose="02020603050405020304" pitchFamily="18" charset="0"/>
            </a:endParaRPr>
          </a:p>
          <a:p>
            <a:pPr algn="just" eaLnBrk="1">
              <a:buClrTx/>
              <a:buFontTx/>
              <a:buNone/>
            </a:pPr>
            <a:r>
              <a:rPr lang="lv-LV" altLang="lv-LV">
                <a:solidFill>
                  <a:srgbClr val="6666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lv-LV">
                <a:solidFill>
                  <a:srgbClr val="666666"/>
                </a:solidFill>
                <a:latin typeface="Times New Roman" panose="02020603050405020304" pitchFamily="18" charset="0"/>
              </a:rPr>
              <a:t>Fish soup with broccoli, sour cream and greens, lentil patties with vegetable stew and spices, fresh tomato and leek salad, sweet-and-sour bread, kefir (liked by </a:t>
            </a:r>
            <a:r>
              <a:rPr lang="lv-LV" altLang="lv-LV">
                <a:solidFill>
                  <a:srgbClr val="666666"/>
                </a:solidFill>
                <a:latin typeface="Times New Roman" panose="02020603050405020304" pitchFamily="18" charset="0"/>
              </a:rPr>
              <a:t>67,86</a:t>
            </a:r>
            <a:r>
              <a:rPr lang="en-US" altLang="lv-LV">
                <a:solidFill>
                  <a:srgbClr val="666666"/>
                </a:solidFill>
                <a:latin typeface="Times New Roman" panose="02020603050405020304" pitchFamily="18" charset="0"/>
              </a:rPr>
              <a:t>% pupils)</a:t>
            </a:r>
            <a:endParaRPr lang="lv-LV" altLang="lv-LV">
              <a:solidFill>
                <a:srgbClr val="666666"/>
              </a:solidFill>
              <a:latin typeface="Times New Roman" panose="02020603050405020304" pitchFamily="18" charset="0"/>
            </a:endParaRPr>
          </a:p>
          <a:p>
            <a:endParaRPr lang="lv-LV" altLang="lv-LV">
              <a:latin typeface="Times New Roman" panose="02020603050405020304" pitchFamily="18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EEB98178-7FE3-40D0-9D67-6083B677DE8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B311D2C-CB33-4B0C-BFE4-8FD3F9518178}" type="slidenum">
              <a:rPr lang="lv-LV" altLang="lv-LV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lv-LV" altLang="lv-LV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164D-83E1-8D45-9DA5-251FC035A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FDEE7-947A-DC49-B119-15BE4A32E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5FDE-AE4F-7546-B7AE-8BD78767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F018E4-BC9A-3C42-AE5D-27F55C3E7D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EF54EA-6B5D-7E40-B40F-A0689718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0800" y="136525"/>
            <a:ext cx="4267200" cy="68808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" y="5466669"/>
            <a:ext cx="3798118" cy="13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4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51B8-B80F-1B49-B01C-781012DE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97B8-98E8-CE49-A989-5827654C8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2DC8F-6C20-B24E-9C23-03174DF9E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7C8BB-0457-E84D-8520-1376BC8D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AA4-8198-5A42-A7A1-D0E1442B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24125-FC36-CE41-8602-BF7CFD547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2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B057-EA05-7345-99CE-5EA6C0BB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60DC7-520A-F642-915B-A57AB40C4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612CF-28DA-2149-8373-401EBE21C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846E-AA29-6847-B2D8-551361000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64509-FC33-6549-A994-DD9102615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7CEF2-7AA8-8A40-9A59-FF27AFC7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2FDC7-9DF9-0242-8760-34C68E6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DC6A8-7A42-224C-BAC2-EF764F142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4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F710-B690-D24F-B4CC-8B2573E3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906E5-BDA1-764B-96D6-AEC7229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4EF02-014D-BB4D-956B-A2DD7745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29835-8AD8-B446-8DFD-01A28F02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72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596" y="1604865"/>
            <a:ext cx="4682277" cy="40836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000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0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9596" y="323585"/>
            <a:ext cx="4682277" cy="11879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2" y="0"/>
            <a:ext cx="6120000" cy="6858000"/>
          </a:xfrm>
          <a:blipFill>
            <a:blip r:embed="rId2"/>
            <a:stretch>
              <a:fillRect t="-20531" b="-12849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en-US" dirty="0"/>
              <a:t>Click the icon in the middle of the image to change the image. The recommended image size is 17 x 19,05 cm 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53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596" y="1604865"/>
            <a:ext cx="4682277" cy="40836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000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0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9596" y="323585"/>
            <a:ext cx="4682277" cy="11879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2" y="0"/>
            <a:ext cx="6120000" cy="6858000"/>
          </a:xfrm>
          <a:blipFill>
            <a:blip r:embed="rId2"/>
            <a:stretch>
              <a:fillRect t="-20531" b="-12849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en-US" dirty="0"/>
              <a:t>Click the icon in the middle of the image to change the image. The recommended image size is 17 x 19,05 cm 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596" y="1604865"/>
            <a:ext cx="4682277" cy="40836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000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0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9596" y="323585"/>
            <a:ext cx="4682277" cy="11879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2" y="0"/>
            <a:ext cx="6120000" cy="6858000"/>
          </a:xfrm>
          <a:blipFill>
            <a:blip r:embed="rId2"/>
            <a:stretch>
              <a:fillRect t="-20531" b="-12849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en-US" dirty="0"/>
              <a:t>Click the icon in the middle of the image to change the image. The recommended image size is 17 x 19,05 cm </a:t>
            </a:r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9155E3B-1825-7C43-8A35-E03F3B539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le and content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7044612" y="0"/>
            <a:ext cx="5147388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CB39-FC0D-6F42-AC7B-B5CA6F7D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682310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ABF7-EA8C-4B4B-9548-29ED5AF3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554" y="261257"/>
            <a:ext cx="4786605" cy="609509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034EF-AA72-BA42-8E69-2A97DA4FD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6823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94C9-DD37-4249-895F-C78D7221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9C321-49C8-634C-8E20-D0421563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le and content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7044612" y="0"/>
            <a:ext cx="5147388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CB39-FC0D-6F42-AC7B-B5CA6F7D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682310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ABF7-EA8C-4B4B-9548-29ED5AF3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554" y="261257"/>
            <a:ext cx="4786605" cy="609509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034EF-AA72-BA42-8E69-2A97DA4FD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6823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94C9-DD37-4249-895F-C78D7221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9C321-49C8-634C-8E20-D0421563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30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55E3B-1825-7C43-8A35-E03F3B539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8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CB39-FC0D-6F42-AC7B-B5CA6F7D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ABF7-EA8C-4B4B-9548-29ED5AF3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034EF-AA72-BA42-8E69-2A97DA4FD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94C9-DD37-4249-895F-C78D7221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9C321-49C8-634C-8E20-D0421563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CB4EA-B56B-2A4A-9BDF-1B051FDF1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12192000" cy="5383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A164D-83E1-8D45-9DA5-251FC035A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FDEE7-947A-DC49-B119-15BE4A32E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5FDE-AE4F-7546-B7AE-8BD78767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F018E4-BC9A-3C42-AE5D-27F55C3E7D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EF54EA-6B5D-7E40-B40F-A0689718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4625" y="5848235"/>
            <a:ext cx="4267200" cy="68808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" y="5473797"/>
            <a:ext cx="3798118" cy="13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0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EB47-7EF4-2240-975E-5D33CADC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95FDB-C2F9-0D4C-A1D9-E3BB408D0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B6BF4-954D-384D-9FB5-CB4B3760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BF0F2-3746-764A-80E5-66D9925D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5F0FE-9FAD-574C-8FAA-DA16C7927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5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C673D-41B7-674C-85B1-95133798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ECC97-085E-604F-A54C-5DAAB50CA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F9E1E-9B8E-1241-B8AF-6A70D0F5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1722B-3196-9442-BEA0-58DCCEF3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AD304-79B6-B340-A772-2D68A2E12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8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, orange blob">
  <p:cSld name="1_Title and content, orange blob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335" y="6305017"/>
            <a:ext cx="3327400" cy="53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644957" y="1188546"/>
            <a:ext cx="6060747" cy="417219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8378825" y="1931437"/>
            <a:ext cx="2798763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78825" y="598832"/>
            <a:ext cx="2798763" cy="112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None/>
              <a:defRPr sz="24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839789" y="1721497"/>
            <a:ext cx="6338546" cy="421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839790" y="598488"/>
            <a:ext cx="6338545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 b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449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Heading and text ">
  <p:cSld name="2 Heading and text 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b="16401"/>
          <a:stretch/>
        </p:blipFill>
        <p:spPr>
          <a:xfrm>
            <a:off x="0" y="386081"/>
            <a:ext cx="12192000" cy="647191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1" i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9788" y="2143760"/>
            <a:ext cx="10514012" cy="372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28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3D6B-6C66-D14C-A616-D17A8D89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76D03-1EE4-6148-96C7-35019924F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54F5F-6283-2143-A5CE-CC8A3B6A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C6B6-0EFB-C749-92BA-39FD32E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F4780-738F-8C45-81F1-5E51E9574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0800" y="136525"/>
            <a:ext cx="4267200" cy="68808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5"/>
            <a:ext cx="3798118" cy="13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full image,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Kuvan paikkamerkki 6"/>
          <p:cNvSpPr>
            <a:spLocks noGrp="1"/>
          </p:cNvSpPr>
          <p:nvPr>
            <p:ph type="pic" sz="quarter" idx="13" hasCustomPrompt="1"/>
          </p:nvPr>
        </p:nvSpPr>
        <p:spPr>
          <a:xfrm>
            <a:off x="-18662" y="0"/>
            <a:ext cx="12240000" cy="6858000"/>
          </a:xfrm>
          <a:blipFill>
            <a:blip r:embed="rId2"/>
            <a:stretch>
              <a:fillRect t="-20531" b="-12849"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the icon in the middle of the image to change the image. The recommended image size is 19,05 x 34 cm </a:t>
            </a:r>
            <a:endParaRPr lang="fi-FI" dirty="0"/>
          </a:p>
          <a:p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758888" y="3887835"/>
            <a:ext cx="10674221" cy="2323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94621" y="4386715"/>
            <a:ext cx="9602756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56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full image,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Kuvan paikkamerkki 6"/>
          <p:cNvSpPr>
            <a:spLocks noGrp="1"/>
          </p:cNvSpPr>
          <p:nvPr>
            <p:ph type="pic" sz="quarter" idx="13" hasCustomPrompt="1"/>
          </p:nvPr>
        </p:nvSpPr>
        <p:spPr>
          <a:xfrm>
            <a:off x="-18662" y="0"/>
            <a:ext cx="12240000" cy="6858000"/>
          </a:xfrm>
          <a:blipFill>
            <a:blip r:embed="rId2"/>
            <a:stretch>
              <a:fillRect t="-20531" b="-12849"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the icon in the middle of the image to change the image. The recommended image size is 19,05 x 34 cm </a:t>
            </a:r>
            <a:endParaRPr lang="fi-FI" dirty="0"/>
          </a:p>
          <a:p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758888" y="3896503"/>
            <a:ext cx="10674221" cy="23233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94621" y="4386715"/>
            <a:ext cx="9602756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87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alf image, orange)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  <p:sp>
        <p:nvSpPr>
          <p:cNvPr id="7" name="Kuvan paikkamerkki 6"/>
          <p:cNvSpPr>
            <a:spLocks noGrp="1"/>
          </p:cNvSpPr>
          <p:nvPr>
            <p:ph type="pic" sz="quarter" idx="13" hasCustomPrompt="1"/>
          </p:nvPr>
        </p:nvSpPr>
        <p:spPr>
          <a:xfrm>
            <a:off x="-29338" y="0"/>
            <a:ext cx="12240000" cy="3600000"/>
          </a:xfrm>
          <a:blipFill>
            <a:blip r:embed="rId3"/>
            <a:stretch>
              <a:fillRect t="-20531" b="-12849"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the icon in the middle of the image to change the image. The recommended image size is 34 x 10 cm </a:t>
            </a:r>
            <a:endParaRPr lang="fi-FI" dirty="0"/>
          </a:p>
          <a:p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8A164D-83E1-8D45-9DA5-251FC035A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662" y="4189444"/>
            <a:ext cx="9144000" cy="1798155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alf image, 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6286753"/>
            <a:ext cx="3327400" cy="504318"/>
          </a:xfrm>
          <a:prstGeom prst="rect">
            <a:avLst/>
          </a:prstGeom>
        </p:spPr>
      </p:pic>
      <p:sp>
        <p:nvSpPr>
          <p:cNvPr id="7" name="Kuvan paikkamerkki 6"/>
          <p:cNvSpPr>
            <a:spLocks noGrp="1"/>
          </p:cNvSpPr>
          <p:nvPr>
            <p:ph type="pic" sz="quarter" idx="13" hasCustomPrompt="1"/>
          </p:nvPr>
        </p:nvSpPr>
        <p:spPr>
          <a:xfrm>
            <a:off x="-29338" y="0"/>
            <a:ext cx="12240000" cy="3600000"/>
          </a:xfrm>
          <a:blipFill>
            <a:blip r:embed="rId3"/>
            <a:stretch>
              <a:fillRect t="-20531" b="-12849"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the icon in the middle of the image to change the image. The recommended image size is 34 x 10 cm </a:t>
            </a:r>
            <a:endParaRPr lang="fi-FI" dirty="0"/>
          </a:p>
          <a:p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8A164D-83E1-8D45-9DA5-251FC035A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662" y="4236098"/>
            <a:ext cx="9144000" cy="1751502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6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orange 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A184-C542-964A-9F61-85FBAE9E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F22A4-4472-8440-8F5F-3C73F25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55E3B-1825-7C43-8A35-E03F3B539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05017"/>
            <a:ext cx="3327400" cy="53654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4957" y="1188546"/>
            <a:ext cx="6060747" cy="4172191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/>
          </p:nvPr>
        </p:nvSpPr>
        <p:spPr>
          <a:xfrm>
            <a:off x="8378825" y="1931437"/>
            <a:ext cx="2798763" cy="3918857"/>
          </a:xfrm>
        </p:spPr>
        <p:txBody>
          <a:bodyPr/>
          <a:lstStyle>
            <a:lvl1pPr marL="360000" indent="-3600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0"/>
            <a:endParaRPr lang="fi-FI" dirty="0"/>
          </a:p>
          <a:p>
            <a:pPr lvl="0"/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B7CB39-FC0D-6F42-AC7B-B5CA6F7D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825" y="598832"/>
            <a:ext cx="2798763" cy="1122665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6034EF-AA72-BA42-8E69-2A97DA4FD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21497"/>
            <a:ext cx="6338546" cy="421257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4"/>
          </p:nvPr>
        </p:nvSpPr>
        <p:spPr>
          <a:xfrm>
            <a:off x="839790" y="598488"/>
            <a:ext cx="6338545" cy="103505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988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A108-1186-8445-B64F-C161F1820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E2A4-CBE3-B94E-B745-4FC059649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7AFD6-8B96-4B45-A5BF-4CE92F65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F8EB0-2B76-B44E-8F5C-008509BF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2187-75EF-2540-A3B3-AF0640969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027B7-E0F6-B541-B937-250C4EBB2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335" y="6321950"/>
            <a:ext cx="3327400" cy="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1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96000">
              <a:schemeClr val="accent2">
                <a:lumMod val="0"/>
                <a:lumOff val="100000"/>
              </a:schemeClr>
            </a:gs>
            <a:gs pos="100000">
              <a:srgbClr val="FAFAFA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AA033-5372-A044-98C8-A065946B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7DD88-28F6-9149-890D-C6519C426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3E46C-A630-F548-B43E-180DA1333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82187-75EF-2540-A3B3-AF0640969F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96E2BC-77A1-2B4F-9899-D4AF48911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3DD213-5887-944D-8BCE-7F7CBB023B67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ED6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6B0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ce.maulina@jelgavasnovads.lv" TargetMode="External"/><Relationship Id="rId2" Type="http://schemas.openxmlformats.org/officeDocument/2006/relationships/hyperlink" Target="mailto:anita.skutane@jelgavasnovads.lv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y6ZPHmix7Mo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Wc2F9_eGM38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0B78FD47-5283-455B-92AE-51B275FA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076" y="554458"/>
            <a:ext cx="5966897" cy="7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36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Pilot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project in Jelgava Local Municipality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– 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how did we 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start?</a:t>
            </a:r>
          </a:p>
          <a:p>
            <a:pPr algn="ctr">
              <a:spcAft>
                <a:spcPct val="0"/>
              </a:spcAft>
            </a:pPr>
            <a:endParaRPr lang="en-US" altLang="lv-LV" sz="800" b="1" dirty="0">
              <a:solidFill>
                <a:srgbClr val="ED6B06"/>
              </a:solidFill>
              <a:latin typeface="+mj-lt"/>
              <a:ea typeface="Cambria"/>
              <a:cs typeface="+mj-cs"/>
            </a:endParaRPr>
          </a:p>
          <a:p>
            <a:pPr algn="ctr">
              <a:spcAft>
                <a:spcPct val="0"/>
              </a:spcAft>
            </a:pPr>
            <a:endParaRPr lang="lv-LV" altLang="lv-LV" sz="1089" b="1" dirty="0">
              <a:solidFill>
                <a:srgbClr val="868686"/>
              </a:solidFill>
            </a:endParaRPr>
          </a:p>
          <a:p>
            <a:pPr algn="ctr">
              <a:spcAft>
                <a:spcPct val="0"/>
              </a:spcAft>
            </a:pPr>
            <a:endParaRPr lang="en-US" altLang="lv-LV" sz="1089" b="1" dirty="0">
              <a:solidFill>
                <a:srgbClr val="868686"/>
              </a:solidFill>
            </a:endParaRPr>
          </a:p>
          <a:p>
            <a:pPr algn="just">
              <a:spcAft>
                <a:spcPct val="0"/>
              </a:spcAft>
            </a:pPr>
            <a:r>
              <a:rPr lang="en-US" altLang="lv-LV" sz="2000" dirty="0">
                <a:solidFill>
                  <a:schemeClr val="tx1"/>
                </a:solidFill>
              </a:rPr>
              <a:t>Experience </a:t>
            </a:r>
            <a:r>
              <a:rPr lang="lv-LV" altLang="lv-LV" sz="2000" dirty="0" err="1">
                <a:solidFill>
                  <a:schemeClr val="tx1"/>
                </a:solidFill>
              </a:rPr>
              <a:t>in</a:t>
            </a:r>
            <a:r>
              <a:rPr lang="lv-LV" altLang="lv-LV" sz="2000" dirty="0">
                <a:solidFill>
                  <a:schemeClr val="tx1"/>
                </a:solidFill>
              </a:rPr>
              <a:t> UBACT </a:t>
            </a:r>
            <a:r>
              <a:rPr lang="en-US" altLang="lv-LV" sz="2000" dirty="0">
                <a:solidFill>
                  <a:schemeClr val="tx1"/>
                </a:solidFill>
              </a:rPr>
              <a:t>project AGRI-URBAN – </a:t>
            </a:r>
            <a:r>
              <a:rPr lang="en-US" altLang="lv-LV" sz="2000" dirty="0" err="1">
                <a:solidFill>
                  <a:schemeClr val="tx1"/>
                </a:solidFill>
              </a:rPr>
              <a:t>Mollet</a:t>
            </a:r>
            <a:r>
              <a:rPr lang="en-US" altLang="lv-LV" sz="2000" dirty="0">
                <a:solidFill>
                  <a:schemeClr val="tx1"/>
                </a:solidFill>
              </a:rPr>
              <a:t> del Valles (Spain), Sodertalje (Sweden), Moans-</a:t>
            </a:r>
            <a:r>
              <a:rPr lang="en-US" altLang="lv-LV" sz="2000" dirty="0" err="1">
                <a:solidFill>
                  <a:schemeClr val="tx1"/>
                </a:solidFill>
              </a:rPr>
              <a:t>Sartoux</a:t>
            </a:r>
            <a:r>
              <a:rPr lang="en-US" altLang="lv-LV" sz="2000" dirty="0">
                <a:solidFill>
                  <a:schemeClr val="tx1"/>
                </a:solidFill>
              </a:rPr>
              <a:t> (France)</a:t>
            </a:r>
            <a:r>
              <a:rPr lang="en-US" altLang="lv-LV" sz="2177" dirty="0">
                <a:solidFill>
                  <a:schemeClr val="tx1"/>
                </a:solidFill>
              </a:rPr>
              <a:t> </a:t>
            </a:r>
            <a:endParaRPr lang="lv-LV" altLang="lv-LV" sz="2177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lv-LV" altLang="lv-LV" sz="2177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r>
              <a:rPr lang="en-US" altLang="lv-LV" sz="2000" dirty="0">
                <a:solidFill>
                  <a:schemeClr val="tx1"/>
                </a:solidFill>
              </a:rPr>
              <a:t>Healthy, seasonal, local and bio food in school catering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177" dirty="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2372BEBA-5260-4C4A-9244-056E5691D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9" y="3729468"/>
            <a:ext cx="7919392" cy="23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lv-LV" altLang="lv-LV" sz="1633" i="1" dirty="0">
                <a:solidFill>
                  <a:srgbClr val="58595B"/>
                </a:solidFill>
                <a:latin typeface="Calibri" panose="020F0502020204030204" pitchFamily="34" charset="0"/>
              </a:rPr>
              <a:t>… </a:t>
            </a:r>
            <a:r>
              <a:rPr lang="lv-LV" altLang="lv-LV" sz="1633" i="1" dirty="0">
                <a:latin typeface="Calibri" panose="020F0502020204030204" pitchFamily="34" charset="0"/>
              </a:rPr>
              <a:t>«</a:t>
            </a:r>
            <a:r>
              <a:rPr lang="en-US" sz="1600" i="1" dirty="0"/>
              <a:t>In </a:t>
            </a:r>
            <a:r>
              <a:rPr lang="en-US" sz="1600" i="1" dirty="0" err="1"/>
              <a:t>Mouans-Sartoux</a:t>
            </a:r>
            <a:r>
              <a:rPr lang="en-US" sz="1600" i="1" dirty="0"/>
              <a:t> all children in their schools and daycare centers</a:t>
            </a:r>
            <a:r>
              <a:rPr lang="lv-LV" sz="1600" i="1" dirty="0"/>
              <a:t> h</a:t>
            </a:r>
            <a:r>
              <a:rPr lang="en-US" sz="1600" i="1" dirty="0" err="1"/>
              <a:t>ave</a:t>
            </a:r>
            <a:r>
              <a:rPr lang="en-US" sz="1600" i="1" dirty="0"/>
              <a:t> been eating 100% organically since January 1st, 2012 </a:t>
            </a:r>
            <a:r>
              <a:rPr lang="lv-LV" altLang="lv-LV" sz="1633" i="1" dirty="0">
                <a:latin typeface="Calibri" panose="020F0502020204030204" pitchFamily="34" charset="0"/>
              </a:rPr>
              <a:t> (first </a:t>
            </a:r>
            <a:r>
              <a:rPr lang="en-US" altLang="lv-LV" sz="1633" i="1" dirty="0">
                <a:latin typeface="Calibri" panose="020F0502020204030204" pitchFamily="34" charset="0"/>
              </a:rPr>
              <a:t>city in France with a number of inhabitants above </a:t>
            </a:r>
            <a:r>
              <a:rPr lang="lv-LV" altLang="lv-LV" sz="1633" i="1" dirty="0">
                <a:latin typeface="Calibri" panose="020F0502020204030204" pitchFamily="34" charset="0"/>
              </a:rPr>
              <a:t>10 000). </a:t>
            </a:r>
            <a:r>
              <a:rPr lang="en-US" altLang="lv-LV" sz="1633" i="1" dirty="0">
                <a:latin typeface="Calibri" panose="020F0502020204030204" pitchFamily="34" charset="0"/>
              </a:rPr>
              <a:t>There are 1000 meals served per day or 152 000 meals per year. Costs of products consists</a:t>
            </a:r>
            <a:r>
              <a:rPr lang="lv-LV" altLang="lv-LV" sz="1633" i="1" dirty="0">
                <a:latin typeface="Calibri" panose="020F0502020204030204" pitchFamily="34" charset="0"/>
              </a:rPr>
              <a:t> 2.04 EUR (</a:t>
            </a:r>
            <a:r>
              <a:rPr lang="lv-LV" altLang="lv-LV" sz="1633" i="1" dirty="0" err="1">
                <a:latin typeface="Calibri" panose="020F0502020204030204" pitchFamily="34" charset="0"/>
              </a:rPr>
              <a:t>in</a:t>
            </a:r>
            <a:r>
              <a:rPr lang="lv-LV" altLang="lv-LV" sz="1633" i="1" dirty="0">
                <a:latin typeface="Calibri" panose="020F0502020204030204" pitchFamily="34" charset="0"/>
              </a:rPr>
              <a:t> 2016); </a:t>
            </a:r>
            <a:r>
              <a:rPr lang="en-US" altLang="lv-LV" sz="1633" i="1" dirty="0">
                <a:latin typeface="Calibri" panose="020F0502020204030204" pitchFamily="34" charset="0"/>
              </a:rPr>
              <a:t>when calculating also taxes and other costs, it constitutes</a:t>
            </a:r>
            <a:r>
              <a:rPr lang="lv-LV" altLang="lv-LV" sz="1633" i="1" dirty="0">
                <a:latin typeface="Calibri" panose="020F0502020204030204" pitchFamily="34" charset="0"/>
              </a:rPr>
              <a:t> 10.57 EUR. </a:t>
            </a:r>
            <a:r>
              <a:rPr lang="en-US" sz="1600" i="1" dirty="0"/>
              <a:t>Family contribution towards meal cost depends on each family’s income: from 2.00 € to 6.20 € (average price: 3.13 €). Special attention  is drawn to the food waste, they have been weighted</a:t>
            </a:r>
            <a:r>
              <a:rPr lang="lv-LV" sz="1600" i="1" dirty="0"/>
              <a:t> and </a:t>
            </a:r>
            <a:r>
              <a:rPr lang="en-US" sz="1600" i="1" dirty="0"/>
              <a:t>menus have been analyzed. By reducing the food waste, the costs could be reduced dramatically</a:t>
            </a:r>
            <a:r>
              <a:rPr lang="lv-LV" altLang="lv-LV" sz="1633" i="1" dirty="0">
                <a:latin typeface="Calibri" panose="020F0502020204030204" pitchFamily="34" charset="0"/>
              </a:rPr>
              <a:t>.»</a:t>
            </a:r>
          </a:p>
          <a:p>
            <a:pPr algn="just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lv-LV" altLang="lv-LV" sz="1633" i="1" dirty="0">
              <a:solidFill>
                <a:srgbClr val="58595B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lv-LV" altLang="lv-LV" sz="998" i="1" dirty="0"/>
              <a:t>http://restauration-bio-durable-mouans-sartoux.fr/wp-content/uploads/2017/10/Brochure-Mouans-Sartoux-english-version.pdf</a:t>
            </a:r>
          </a:p>
        </p:txBody>
      </p:sp>
      <p:pic>
        <p:nvPicPr>
          <p:cNvPr id="7172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6B865B-02D9-4A6A-8C05-D8B3E23E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83" y="447366"/>
            <a:ext cx="2648438" cy="215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0A94D9E-8DF5-4E75-91C8-5525FA8E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81" y="2202909"/>
            <a:ext cx="2560589" cy="19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5514-4144-47D0-9C6C-DBDDD9DB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ea typeface="Cambria"/>
              </a:rPr>
              <a:t>Time for questions &amp;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D5D61-EDCF-4495-A288-C4D78C4BD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Jelgava Local Municipality</a:t>
            </a:r>
          </a:p>
          <a:p>
            <a:pPr marL="0" indent="0" algn="ctr">
              <a:buNone/>
            </a:pPr>
            <a:endParaRPr lang="lv-LV" sz="2000" dirty="0"/>
          </a:p>
          <a:p>
            <a:pPr marL="0" indent="0" algn="ctr">
              <a:buNone/>
            </a:pPr>
            <a:r>
              <a:rPr lang="en-US" sz="2000" dirty="0"/>
              <a:t>International Project Manager </a:t>
            </a:r>
            <a:r>
              <a:rPr lang="lv-LV" sz="2000" dirty="0"/>
              <a:t>Anita </a:t>
            </a:r>
            <a:r>
              <a:rPr lang="lv-LV" sz="2000" dirty="0" err="1"/>
              <a:t>Škutāne</a:t>
            </a:r>
            <a:endParaRPr lang="lv-LV" sz="2000" dirty="0"/>
          </a:p>
          <a:p>
            <a:pPr marL="0" indent="0" algn="ctr">
              <a:buNone/>
            </a:pPr>
            <a:r>
              <a:rPr lang="lv-LV" sz="2000" dirty="0">
                <a:hlinkClick r:id="rId2"/>
              </a:rPr>
              <a:t>anita.skutane@jelgavasnovads.lv</a:t>
            </a:r>
            <a:r>
              <a:rPr lang="lv-LV" sz="2000" dirty="0"/>
              <a:t>; +371 63048446</a:t>
            </a:r>
          </a:p>
          <a:p>
            <a:pPr marL="0" indent="0" algn="ctr">
              <a:buNone/>
            </a:pPr>
            <a:endParaRPr lang="lv-LV" sz="2000" dirty="0"/>
          </a:p>
          <a:p>
            <a:pPr marL="0" indent="0" algn="ctr">
              <a:buNone/>
            </a:pPr>
            <a:r>
              <a:rPr lang="en-US" sz="2000" dirty="0"/>
              <a:t>Health Promotion Coordinator </a:t>
            </a:r>
            <a:r>
              <a:rPr lang="lv-LV" sz="2000" dirty="0"/>
              <a:t>Dace </a:t>
            </a:r>
            <a:r>
              <a:rPr lang="lv-LV" sz="2000" dirty="0" err="1"/>
              <a:t>Mauliņa</a:t>
            </a:r>
            <a:endParaRPr lang="lv-LV" sz="2000" dirty="0"/>
          </a:p>
          <a:p>
            <a:pPr marL="0" indent="0" algn="ctr">
              <a:buNone/>
            </a:pPr>
            <a:r>
              <a:rPr lang="lv-LV" sz="2000" dirty="0">
                <a:hlinkClick r:id="rId3"/>
              </a:rPr>
              <a:t>dace.maulina@jelgavasnovads.lv</a:t>
            </a:r>
            <a:r>
              <a:rPr lang="lv-LV" sz="2000" dirty="0"/>
              <a:t>; +371 25627518 </a:t>
            </a:r>
          </a:p>
        </p:txBody>
      </p:sp>
    </p:spTree>
    <p:extLst>
      <p:ext uri="{BB962C8B-B14F-4D97-AF65-F5344CB8AC3E}">
        <p14:creationId xmlns:p14="http://schemas.microsoft.com/office/powerpoint/2010/main" val="9783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D2732D12-5882-4319-9ECB-61D9F476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190" y="1956834"/>
            <a:ext cx="8888626" cy="42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36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ct val="0"/>
              </a:spcAft>
            </a:pPr>
            <a:endParaRPr lang="en-US" altLang="lv-LV" sz="2000" b="1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r>
              <a:rPr lang="en-US" altLang="lv-LV" sz="2000" b="1" dirty="0">
                <a:solidFill>
                  <a:schemeClr val="tx1"/>
                </a:solidFill>
              </a:rPr>
              <a:t>Aim:</a:t>
            </a:r>
            <a:r>
              <a:rPr lang="en-US" altLang="lv-LV" sz="2000" dirty="0">
                <a:solidFill>
                  <a:schemeClr val="tx1"/>
                </a:solidFill>
              </a:rPr>
              <a:t> more healthy, seasonal, local products in school catering </a:t>
            </a: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r>
              <a:rPr lang="en-US" altLang="lv-LV" sz="2000" b="1" dirty="0">
                <a:solidFill>
                  <a:schemeClr val="tx1"/>
                </a:solidFill>
              </a:rPr>
              <a:t>Cross-sectoral work approach</a:t>
            </a:r>
            <a:r>
              <a:rPr lang="lv-LV" altLang="lv-LV" sz="2000" b="1" dirty="0">
                <a:solidFill>
                  <a:schemeClr val="tx1"/>
                </a:solidFill>
              </a:rPr>
              <a:t>:</a:t>
            </a:r>
            <a:r>
              <a:rPr lang="en-US" altLang="lv-LV" sz="2000" dirty="0">
                <a:solidFill>
                  <a:schemeClr val="tx1"/>
                </a:solidFill>
              </a:rPr>
              <a:t> meetings with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dirty="0">
                <a:solidFill>
                  <a:schemeClr val="tx1"/>
                </a:solidFill>
              </a:rPr>
              <a:t>representatives of different sectors – Education unit, Welfare unit, Planning and development department, Procurement unit, PR, management of the municipality, elected municipal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dirty="0">
                <a:solidFill>
                  <a:schemeClr val="tx1"/>
                </a:solidFill>
              </a:rPr>
              <a:t>council members, school directors, farmers, schools` catering companies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r>
              <a:rPr lang="en-US" altLang="lv-LV" sz="2000" b="1" dirty="0">
                <a:solidFill>
                  <a:schemeClr val="tx1"/>
                </a:solidFill>
              </a:rPr>
              <a:t>Partner</a:t>
            </a:r>
            <a:r>
              <a:rPr lang="lv-LV" altLang="lv-LV" sz="2000" b="1" dirty="0">
                <a:solidFill>
                  <a:schemeClr val="tx1"/>
                </a:solidFill>
              </a:rPr>
              <a:t>s</a:t>
            </a:r>
            <a:r>
              <a:rPr lang="en-US" altLang="lv-LV" sz="2000" b="1" dirty="0">
                <a:solidFill>
                  <a:schemeClr val="tx1"/>
                </a:solidFill>
              </a:rPr>
              <a:t>: </a:t>
            </a:r>
            <a:r>
              <a:rPr lang="en-US" altLang="lv-LV" sz="2000" dirty="0">
                <a:solidFill>
                  <a:schemeClr val="tx1"/>
                </a:solidFill>
              </a:rPr>
              <a:t>2 schools of the municipality – </a:t>
            </a:r>
            <a:r>
              <a:rPr lang="en-US" altLang="lv-LV" sz="2000" dirty="0" err="1">
                <a:solidFill>
                  <a:schemeClr val="tx1"/>
                </a:solidFill>
              </a:rPr>
              <a:t>Aizupe</a:t>
            </a:r>
            <a:r>
              <a:rPr lang="en-US" altLang="lv-LV" sz="2000" dirty="0">
                <a:solidFill>
                  <a:schemeClr val="tx1"/>
                </a:solidFill>
              </a:rPr>
              <a:t> elementary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dirty="0">
                <a:solidFill>
                  <a:schemeClr val="tx1"/>
                </a:solidFill>
              </a:rPr>
              <a:t>school </a:t>
            </a:r>
            <a:r>
              <a:rPr lang="lv-LV" altLang="lv-LV" sz="2000" dirty="0">
                <a:solidFill>
                  <a:schemeClr val="tx1"/>
                </a:solidFill>
              </a:rPr>
              <a:t>and</a:t>
            </a:r>
            <a:r>
              <a:rPr lang="en-US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dirty="0" err="1">
                <a:solidFill>
                  <a:schemeClr val="tx1"/>
                </a:solidFill>
              </a:rPr>
              <a:t>Zaļeniek</a:t>
            </a:r>
            <a:r>
              <a:rPr lang="lv-LV" altLang="lv-LV" sz="2000" dirty="0">
                <a:solidFill>
                  <a:schemeClr val="tx1"/>
                </a:solidFill>
              </a:rPr>
              <a:t>i</a:t>
            </a:r>
            <a:r>
              <a:rPr lang="en-US" altLang="lv-LV" sz="2000" dirty="0">
                <a:solidFill>
                  <a:schemeClr val="tx1"/>
                </a:solidFill>
              </a:rPr>
              <a:t> </a:t>
            </a:r>
            <a:r>
              <a:rPr lang="lv-LV" altLang="lv-LV" sz="2000" dirty="0">
                <a:solidFill>
                  <a:schemeClr val="tx1"/>
                </a:solidFill>
              </a:rPr>
              <a:t>C</a:t>
            </a:r>
            <a:r>
              <a:rPr lang="en-US" altLang="lv-LV" sz="2000" dirty="0" err="1">
                <a:solidFill>
                  <a:schemeClr val="tx1"/>
                </a:solidFill>
              </a:rPr>
              <a:t>ommercial</a:t>
            </a:r>
            <a:r>
              <a:rPr lang="lv-LV" altLang="lv-LV" sz="2000" dirty="0">
                <a:solidFill>
                  <a:schemeClr val="tx1"/>
                </a:solidFill>
              </a:rPr>
              <a:t> and </a:t>
            </a:r>
            <a:r>
              <a:rPr lang="en-US" altLang="lv-LV" sz="2000" dirty="0">
                <a:solidFill>
                  <a:schemeClr val="tx1"/>
                </a:solidFill>
              </a:rPr>
              <a:t>craft secondary school</a:t>
            </a:r>
            <a:r>
              <a:rPr lang="lv-LV" altLang="lv-LV" sz="2000" dirty="0">
                <a:solidFill>
                  <a:schemeClr val="tx1"/>
                </a:solidFill>
              </a:rPr>
              <a:t> (</a:t>
            </a:r>
            <a:r>
              <a:rPr lang="en-US" altLang="lv-LV" sz="2000" dirty="0">
                <a:solidFill>
                  <a:schemeClr val="tx1"/>
                </a:solidFill>
              </a:rPr>
              <a:t>around 200 children took part in pilot activities</a:t>
            </a:r>
            <a:r>
              <a:rPr lang="lv-LV" altLang="lv-LV" sz="2000" dirty="0">
                <a:solidFill>
                  <a:schemeClr val="tx1"/>
                </a:solidFill>
              </a:rPr>
              <a:t>);</a:t>
            </a:r>
            <a:r>
              <a:rPr lang="en-US" altLang="lv-LV" sz="2000" b="1" dirty="0">
                <a:solidFill>
                  <a:schemeClr val="tx1"/>
                </a:solidFill>
              </a:rPr>
              <a:t> </a:t>
            </a:r>
            <a:r>
              <a:rPr lang="en-US" altLang="lv-LV" sz="2000" dirty="0">
                <a:solidFill>
                  <a:schemeClr val="tx1"/>
                </a:solidFill>
              </a:rPr>
              <a:t>2 catering companies –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dirty="0" err="1">
                <a:solidFill>
                  <a:schemeClr val="tx1"/>
                </a:solidFill>
              </a:rPr>
              <a:t>Rubīns</a:t>
            </a:r>
            <a:r>
              <a:rPr lang="lv-LV" altLang="lv-LV" sz="2000" dirty="0">
                <a:solidFill>
                  <a:schemeClr val="tx1"/>
                </a:solidFill>
              </a:rPr>
              <a:t>, </a:t>
            </a:r>
            <a:r>
              <a:rPr lang="lv-LV" altLang="lv-LV" sz="2000" dirty="0" err="1">
                <a:solidFill>
                  <a:schemeClr val="tx1"/>
                </a:solidFill>
              </a:rPr>
              <a:t>Ltd</a:t>
            </a:r>
            <a:r>
              <a:rPr lang="lv-LV" altLang="lv-LV" sz="2000" dirty="0">
                <a:solidFill>
                  <a:schemeClr val="tx1"/>
                </a:solidFill>
              </a:rPr>
              <a:t>.</a:t>
            </a:r>
            <a:r>
              <a:rPr lang="en-US" altLang="lv-LV" sz="2000" dirty="0">
                <a:solidFill>
                  <a:schemeClr val="tx1"/>
                </a:solidFill>
              </a:rPr>
              <a:t> </a:t>
            </a:r>
            <a:r>
              <a:rPr lang="lv-LV" altLang="lv-LV" sz="2000" dirty="0">
                <a:solidFill>
                  <a:schemeClr val="tx1"/>
                </a:solidFill>
              </a:rPr>
              <a:t>and </a:t>
            </a:r>
            <a:r>
              <a:rPr lang="en-US" altLang="lv-LV" sz="2000" dirty="0">
                <a:solidFill>
                  <a:schemeClr val="tx1"/>
                </a:solidFill>
              </a:rPr>
              <a:t>Ēdiens.lv</a:t>
            </a:r>
            <a:r>
              <a:rPr lang="lv-LV" altLang="lv-LV" sz="2000" dirty="0">
                <a:solidFill>
                  <a:schemeClr val="tx1"/>
                </a:solidFill>
              </a:rPr>
              <a:t>, </a:t>
            </a:r>
            <a:r>
              <a:rPr lang="lv-LV" altLang="lv-LV" sz="2000" dirty="0" err="1">
                <a:solidFill>
                  <a:schemeClr val="tx1"/>
                </a:solidFill>
              </a:rPr>
              <a:t>Ltd</a:t>
            </a:r>
            <a:r>
              <a:rPr lang="lv-LV" altLang="lv-LV" sz="2000" dirty="0">
                <a:solidFill>
                  <a:schemeClr val="tx1"/>
                </a:solidFill>
              </a:rPr>
              <a:t>.</a:t>
            </a: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  <a:p>
            <a:pPr algn="ctr">
              <a:spcAft>
                <a:spcPct val="0"/>
              </a:spcAft>
            </a:pPr>
            <a:endParaRPr lang="en-US" altLang="lv-LV" sz="2000" dirty="0">
              <a:solidFill>
                <a:schemeClr val="tx1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0F17B68-C2CD-4E2B-8C44-B8909C883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32" y="781422"/>
            <a:ext cx="5966897" cy="7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36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Pilot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project in Jelgava Local Municipality (02.2020.-05.2021.)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>
            <a:extLst>
              <a:ext uri="{FF2B5EF4-FFF2-40B4-BE49-F238E27FC236}">
                <a16:creationId xmlns:a16="http://schemas.microsoft.com/office/drawing/2014/main" id="{2C0826E3-F3DD-4403-A591-770A9A189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89" y="516309"/>
            <a:ext cx="8915977" cy="4245566"/>
          </a:xfrm>
          <a:prstGeom prst="rect">
            <a:avLst/>
          </a:prstGeom>
          <a:noFill/>
          <a:ln>
            <a:noFill/>
          </a:ln>
        </p:spPr>
        <p:txBody>
          <a:bodyPr lIns="81646" tIns="50294" rIns="81646" bIns="40823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Aft>
                <a:spcPct val="0"/>
              </a:spcAft>
              <a:buClrTx/>
              <a:buFontTx/>
              <a:buNone/>
              <a:defRPr/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Activities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Spring 2020 </a:t>
            </a:r>
          </a:p>
          <a:p>
            <a:pPr algn="just">
              <a:defRPr/>
            </a:pPr>
            <a:endParaRPr lang="lv-LV" altLang="lv-LV" sz="20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en-US" alt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Attracted </a:t>
            </a:r>
            <a:r>
              <a:rPr lang="en-US" altLang="lv-LV" sz="2000" b="1" dirty="0">
                <a:solidFill>
                  <a:schemeClr val="tx1"/>
                </a:solidFill>
                <a:cs typeface="Arial" panose="020B0604020202020204" pitchFamily="34" charset="0"/>
              </a:rPr>
              <a:t>certified nutritionist</a:t>
            </a:r>
            <a:r>
              <a:rPr lang="lv-LV" altLang="lv-LV" sz="2000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marL="259232" indent="-259232" algn="just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Analysis of the menus of 2 educational establishments </a:t>
            </a:r>
            <a:r>
              <a:rPr lang="en-GB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of Jelgava Local Municipality carried out by nutritionists</a:t>
            </a:r>
            <a:r>
              <a:rPr lang="lv-LV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– evaluation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of nutritional journals (5 days) of</a:t>
            </a:r>
            <a:r>
              <a:rPr 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two school menus</a:t>
            </a:r>
            <a:r>
              <a:rPr 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marL="259232" indent="-259232" algn="just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Development of new menus and technological cards </a:t>
            </a:r>
            <a:r>
              <a:rPr lang="en-GB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(5 menus per each season – autumn, winter and spring</a:t>
            </a:r>
            <a:r>
              <a:rPr lang="lv-LV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lv-LV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15 </a:t>
            </a:r>
            <a:r>
              <a:rPr lang="en-US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menus altogether</a:t>
            </a:r>
            <a:r>
              <a:rPr lang="en-GB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considering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Regulation</a:t>
            </a:r>
            <a:r>
              <a:rPr 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No 172 of</a:t>
            </a:r>
            <a:r>
              <a:rPr lang="lv-LV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abinet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of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Ministers from 13 March 2012, 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«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Nutrition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norms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for </a:t>
            </a:r>
            <a:r>
              <a:rPr lang="en-US" sz="2000" b="0" i="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Educat</a:t>
            </a:r>
            <a:r>
              <a:rPr lang="lv-LV" sz="2000" b="0" i="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ional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establishments, 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</a:t>
            </a:r>
            <a:r>
              <a:rPr lang="en-US" sz="2000" b="0" i="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ustomers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of Social Care and Social Rehabilitation Institutions and 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</a:t>
            </a:r>
            <a:r>
              <a:rPr lang="en-US" sz="2000" b="0" i="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atients</a:t>
            </a:r>
            <a:r>
              <a:rPr lang="en-US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of Medical Institutions</a:t>
            </a:r>
            <a:r>
              <a:rPr lang="lv-LV" sz="20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»</a:t>
            </a:r>
            <a:endParaRPr lang="lv-LV" altLang="lv-LV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74FB85C-455F-4F05-8251-36FBF1A3D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6" y="4412173"/>
            <a:ext cx="6689805" cy="21428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805E6A3A-5CA6-4898-8C25-62707CD1B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89" y="1003602"/>
            <a:ext cx="5843330" cy="50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>
              <a:spcAft>
                <a:spcPct val="0"/>
              </a:spcAft>
              <a:buClrTx/>
              <a:buFontTx/>
              <a:buNone/>
              <a:defRPr/>
            </a:pPr>
            <a:r>
              <a:rPr lang="en-US" altLang="lv-LV" sz="2800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Activities</a:t>
            </a:r>
            <a:r>
              <a:rPr lang="lv-LV" altLang="lv-LV" sz="2800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</a:t>
            </a:r>
            <a:r>
              <a:rPr lang="en-US" altLang="lv-LV" sz="2800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Spring 2020 </a:t>
            </a:r>
          </a:p>
          <a:p>
            <a:pPr algn="just" eaLnBrk="1"/>
            <a:endParaRPr lang="lv-LV" altLang="lv-LV" sz="1814" dirty="0">
              <a:solidFill>
                <a:srgbClr val="868686"/>
              </a:solidFill>
            </a:endParaRPr>
          </a:p>
          <a:p>
            <a:r>
              <a:rPr lang="en-US" alt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</a:t>
            </a:r>
            <a:r>
              <a:rPr lang="en-US" alt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parents and children </a:t>
            </a:r>
            <a:r>
              <a:rPr lang="en-US" alt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e-klase.lv</a:t>
            </a:r>
            <a:endParaRPr lang="en-US" altLang="lv-LV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endParaRPr lang="lv-LV" alt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Virtual reality </a:t>
            </a:r>
            <a:r>
              <a:rPr lang="en-US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game PRO-portion</a:t>
            </a:r>
            <a:r>
              <a:rPr lang="lv-LV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for school pupils</a:t>
            </a:r>
          </a:p>
          <a:p>
            <a:pPr eaLnBrk="1"/>
            <a:endParaRPr lang="lv-LV" alt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r>
              <a:rPr lang="en-US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Video lecture to parents 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about healthy food </a:t>
            </a:r>
            <a:r>
              <a:rPr lang="en-US" altLang="lv-LV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https://www.youtube.com/watch?v=y6ZPHmix7Mo</a:t>
            </a:r>
            <a:r>
              <a:rPr lang="lv-LV" altLang="lv-LV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lv-LV" sz="20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/>
            <a:r>
              <a:rPr lang="lv-LV" altLang="lv-LV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v-LV" altLang="lv-LV" sz="2000" dirty="0">
              <a:solidFill>
                <a:srgbClr val="8686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lv-LV" sz="2000" u="sng" dirty="0">
                <a:latin typeface="Arial" panose="020B0604020202020204" pitchFamily="34" charset="0"/>
                <a:cs typeface="Arial" panose="020B0604020202020204" pitchFamily="34" charset="0"/>
              </a:rPr>
              <a:t>Activities in schools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 (trainings and masterclasses for children and cooks) </a:t>
            </a:r>
            <a:r>
              <a:rPr lang="en-US" altLang="lv-LV" sz="2000" u="sng" dirty="0">
                <a:latin typeface="Arial" panose="020B0604020202020204" pitchFamily="34" charset="0"/>
                <a:cs typeface="Arial" panose="020B0604020202020204" pitchFamily="34" charset="0"/>
              </a:rPr>
              <a:t>canceled due to the </a:t>
            </a:r>
            <a:r>
              <a:rPr lang="lv-LV" altLang="lv-LV" sz="2000" u="sng" dirty="0">
                <a:latin typeface="Arial" panose="020B0604020202020204" pitchFamily="34" charset="0"/>
                <a:cs typeface="Arial" panose="020B0604020202020204" pitchFamily="34" charset="0"/>
              </a:rPr>
              <a:t>COVID 19</a:t>
            </a:r>
            <a:endParaRPr lang="en-US" altLang="lv-LV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v-LV" altLang="lv-LV" sz="1814" dirty="0">
              <a:solidFill>
                <a:srgbClr val="868686"/>
              </a:solidFill>
            </a:endParaRPr>
          </a:p>
          <a:p>
            <a:pPr algn="just"/>
            <a:endParaRPr lang="lv-LV" altLang="lv-LV" sz="1814" dirty="0">
              <a:solidFill>
                <a:srgbClr val="868686"/>
              </a:solidFill>
            </a:endParaRPr>
          </a:p>
        </p:txBody>
      </p:sp>
      <p:pic>
        <p:nvPicPr>
          <p:cNvPr id="10243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B600BFB-CF10-4424-BE75-25E83BF9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34" y="4435666"/>
            <a:ext cx="2429536" cy="18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2C0CA7AF-1B21-416C-9DDF-C1CD8FC9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3" y="600544"/>
            <a:ext cx="3368514" cy="18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A picture containing text, wall, indoor, several&#10;&#10;Description automatically generated">
            <a:extLst>
              <a:ext uri="{FF2B5EF4-FFF2-40B4-BE49-F238E27FC236}">
                <a16:creationId xmlns:a16="http://schemas.microsoft.com/office/drawing/2014/main" id="{DF05666C-65B0-4BBC-86C4-18080744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3" y="2670041"/>
            <a:ext cx="3368514" cy="15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381971AD-EF0C-4160-B329-7A577BD85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345" y="909249"/>
            <a:ext cx="8915977" cy="41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36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Activities Autumn/Winter 2020 </a:t>
            </a:r>
            <a:endParaRPr lang="lv-LV" altLang="lv-LV" b="1" dirty="0">
              <a:solidFill>
                <a:srgbClr val="ED6B06"/>
              </a:solidFill>
              <a:latin typeface="+mj-lt"/>
              <a:ea typeface="Cambria"/>
              <a:cs typeface="+mj-cs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en-GB" altLang="lv-LV" sz="2722" b="1" dirty="0">
              <a:solidFill>
                <a:srgbClr val="666666"/>
              </a:solidFill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62F1C399-DC5B-49C0-AA00-5BAF57659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218" y="1476522"/>
            <a:ext cx="5455293" cy="45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0294" rIns="81646" bIns="40823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Aft>
                <a:spcPct val="0"/>
              </a:spcAft>
              <a:buClrTx/>
            </a:pPr>
            <a:r>
              <a:rPr lang="en-US" altLang="lv-LV" sz="2000" dirty="0">
                <a:solidFill>
                  <a:schemeClr val="tx1"/>
                </a:solidFill>
              </a:rPr>
              <a:t>Repeated </a:t>
            </a:r>
            <a:r>
              <a:rPr lang="en-US" altLang="lv-LV" sz="2000" b="1" dirty="0">
                <a:solidFill>
                  <a:schemeClr val="tx1"/>
                </a:solidFill>
              </a:rPr>
              <a:t>information for parents and children </a:t>
            </a:r>
            <a:r>
              <a:rPr lang="en-US" altLang="lv-LV" sz="2000" dirty="0">
                <a:solidFill>
                  <a:schemeClr val="tx1"/>
                </a:solidFill>
              </a:rPr>
              <a:t>in</a:t>
            </a:r>
            <a:r>
              <a:rPr lang="en-US" altLang="lv-LV" sz="2000" b="1" dirty="0">
                <a:solidFill>
                  <a:schemeClr val="tx1"/>
                </a:solidFill>
              </a:rPr>
              <a:t> </a:t>
            </a:r>
            <a:r>
              <a:rPr lang="lv-LV" altLang="lv-LV" sz="2000" b="1" dirty="0">
                <a:solidFill>
                  <a:schemeClr val="tx1"/>
                </a:solidFill>
              </a:rPr>
              <a:t>e-klase.lv</a:t>
            </a:r>
            <a:endParaRPr lang="en-US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r>
              <a:rPr lang="en-US" altLang="lv-LV" sz="2000" b="1" dirty="0">
                <a:solidFill>
                  <a:schemeClr val="tx1"/>
                </a:solidFill>
              </a:rPr>
              <a:t>Posters at schools</a:t>
            </a:r>
            <a:r>
              <a:rPr lang="lv-LV" altLang="lv-LV" sz="2000" b="1" dirty="0">
                <a:solidFill>
                  <a:schemeClr val="tx1"/>
                </a:solidFill>
              </a:rPr>
              <a:t> </a:t>
            </a:r>
            <a:endParaRPr lang="en-US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2000" dirty="0">
                <a:solidFill>
                  <a:schemeClr val="tx1"/>
                </a:solidFill>
              </a:rPr>
              <a:t>2 &amp; 9 </a:t>
            </a:r>
            <a:r>
              <a:rPr lang="en-US" altLang="lv-LV" sz="2000" dirty="0">
                <a:solidFill>
                  <a:schemeClr val="tx1"/>
                </a:solidFill>
              </a:rPr>
              <a:t>October – </a:t>
            </a:r>
            <a:r>
              <a:rPr lang="en-US" altLang="lv-LV" sz="2000" b="1" dirty="0">
                <a:solidFill>
                  <a:schemeClr val="tx1"/>
                </a:solidFill>
              </a:rPr>
              <a:t>lecture and masterclass for school chefs</a:t>
            </a:r>
            <a:r>
              <a:rPr lang="en-US" altLang="lv-LV" sz="2000" dirty="0">
                <a:solidFill>
                  <a:schemeClr val="tx1"/>
                </a:solidFill>
              </a:rPr>
              <a:t> (for all municipal schools)</a:t>
            </a:r>
            <a:r>
              <a:rPr lang="lv-LV" altLang="lv-LV" sz="2000" dirty="0">
                <a:solidFill>
                  <a:schemeClr val="tx1"/>
                </a:solidFill>
              </a:rPr>
              <a:t>  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2000" dirty="0">
                <a:solidFill>
                  <a:schemeClr val="tx1"/>
                </a:solidFill>
              </a:rPr>
              <a:t>26 </a:t>
            </a:r>
            <a:r>
              <a:rPr lang="en-US" altLang="lv-LV" sz="2000" dirty="0">
                <a:solidFill>
                  <a:schemeClr val="tx1"/>
                </a:solidFill>
              </a:rPr>
              <a:t>October &amp; 2 November – </a:t>
            </a:r>
            <a:r>
              <a:rPr lang="en-US" altLang="lv-LV" sz="2000" b="1" dirty="0">
                <a:solidFill>
                  <a:schemeClr val="tx1"/>
                </a:solidFill>
              </a:rPr>
              <a:t>lecture and masterclass for pupil</a:t>
            </a:r>
            <a:endParaRPr lang="lv-LV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2000" dirty="0">
                <a:solidFill>
                  <a:schemeClr val="tx1"/>
                </a:solidFill>
              </a:rPr>
              <a:t>12 </a:t>
            </a:r>
            <a:r>
              <a:rPr lang="en-US" altLang="lv-LV" sz="2000" dirty="0">
                <a:solidFill>
                  <a:schemeClr val="tx1"/>
                </a:solidFill>
              </a:rPr>
              <a:t>November – </a:t>
            </a:r>
            <a:r>
              <a:rPr lang="en-US" altLang="lv-LV" sz="2000" b="1" dirty="0">
                <a:solidFill>
                  <a:schemeClr val="tx1"/>
                </a:solidFill>
              </a:rPr>
              <a:t>online lecture for parents</a:t>
            </a:r>
            <a:endParaRPr lang="lv-LV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b="1" dirty="0">
              <a:solidFill>
                <a:schemeClr val="tx1"/>
              </a:solidFill>
            </a:endParaRPr>
          </a:p>
          <a:p>
            <a:pPr algn="just">
              <a:spcAft>
                <a:spcPct val="0"/>
              </a:spcAft>
              <a:buClrTx/>
            </a:pPr>
            <a:r>
              <a:rPr lang="lv-LV" altLang="lv-LV" sz="2000" dirty="0">
                <a:solidFill>
                  <a:schemeClr val="tx1"/>
                </a:solidFill>
              </a:rPr>
              <a:t>17 </a:t>
            </a:r>
            <a:r>
              <a:rPr lang="en-US" altLang="lv-LV" sz="2000" dirty="0">
                <a:solidFill>
                  <a:schemeClr val="tx1"/>
                </a:solidFill>
              </a:rPr>
              <a:t>December</a:t>
            </a:r>
            <a:r>
              <a:rPr lang="lv-LV" altLang="lv-LV" sz="2000" dirty="0">
                <a:solidFill>
                  <a:schemeClr val="tx1"/>
                </a:solidFill>
              </a:rPr>
              <a:t> – </a:t>
            </a:r>
            <a:r>
              <a:rPr lang="lv-LV" altLang="lv-LV" sz="2000" b="1" dirty="0">
                <a:solidFill>
                  <a:schemeClr val="tx1"/>
                </a:solidFill>
              </a:rPr>
              <a:t>progress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b="1" dirty="0">
                <a:solidFill>
                  <a:schemeClr val="tx1"/>
                </a:solidFill>
              </a:rPr>
              <a:t>evaluation</a:t>
            </a:r>
            <a:r>
              <a:rPr lang="lv-LV" altLang="lv-LV" sz="2000" b="1" dirty="0">
                <a:solidFill>
                  <a:schemeClr val="tx1"/>
                </a:solidFill>
              </a:rPr>
              <a:t> and </a:t>
            </a:r>
            <a:r>
              <a:rPr lang="en-US" altLang="lv-LV" sz="2000" b="1" dirty="0">
                <a:solidFill>
                  <a:schemeClr val="tx1"/>
                </a:solidFill>
              </a:rPr>
              <a:t>feedback workshop </a:t>
            </a:r>
            <a:r>
              <a:rPr lang="en-US" altLang="lv-LV" sz="2000" dirty="0">
                <a:solidFill>
                  <a:schemeClr val="tx1"/>
                </a:solidFill>
              </a:rPr>
              <a:t>with school directors, school catering companies and nutritionist</a:t>
            </a:r>
            <a:endParaRPr lang="lv-LV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en-US" altLang="lv-LV" sz="2000" b="1" dirty="0">
              <a:solidFill>
                <a:schemeClr val="tx1"/>
              </a:solidFill>
            </a:endParaRPr>
          </a:p>
        </p:txBody>
      </p:sp>
      <p:pic>
        <p:nvPicPr>
          <p:cNvPr id="8196" name="Picture 3" descr="Diagram&#10;&#10;Description automatically generated">
            <a:extLst>
              <a:ext uri="{FF2B5EF4-FFF2-40B4-BE49-F238E27FC236}">
                <a16:creationId xmlns:a16="http://schemas.microsoft.com/office/drawing/2014/main" id="{2E558993-7C33-4A47-B77D-91C03858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07" y="909249"/>
            <a:ext cx="3509649" cy="496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E25FBDB9-84E0-4957-87AB-6E8AE5829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5094" y="197529"/>
            <a:ext cx="8915977" cy="41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36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Activities Autumn/Winter 2020 </a:t>
            </a:r>
            <a:endParaRPr lang="lv-LV" altLang="lv-LV" b="1" dirty="0">
              <a:solidFill>
                <a:srgbClr val="ED6B06"/>
              </a:solidFill>
              <a:latin typeface="+mj-lt"/>
              <a:ea typeface="Cambria"/>
              <a:cs typeface="+mj-cs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791EBFAD-7B0D-4FDE-A5D8-AF0E5B69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462" y="744589"/>
            <a:ext cx="4417311" cy="81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0294" rIns="81646" bIns="40823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en-US" altLang="lv-LV" sz="1814" b="1" dirty="0">
                <a:solidFill>
                  <a:schemeClr val="tx1"/>
                </a:solidFill>
              </a:rPr>
              <a:t>Introduction of new meals at schools </a:t>
            </a:r>
            <a:endParaRPr lang="en-US" altLang="lv-LV" sz="1814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1600" i="1" dirty="0">
                <a:solidFill>
                  <a:schemeClr val="tx1"/>
                </a:solidFill>
              </a:rPr>
              <a:t>5 </a:t>
            </a:r>
            <a:r>
              <a:rPr lang="en-US" altLang="lv-LV" sz="1600" i="1" dirty="0">
                <a:solidFill>
                  <a:schemeClr val="tx1"/>
                </a:solidFill>
              </a:rPr>
              <a:t>weeks – 5 Fridays</a:t>
            </a:r>
            <a:r>
              <a:rPr lang="lv-LV" altLang="lv-LV" sz="1600" i="1" dirty="0">
                <a:solidFill>
                  <a:schemeClr val="tx1"/>
                </a:solidFill>
              </a:rPr>
              <a:t> </a:t>
            </a:r>
            <a:r>
              <a:rPr lang="en-US" altLang="lv-LV" sz="1600" i="1" dirty="0">
                <a:solidFill>
                  <a:schemeClr val="tx1"/>
                </a:solidFill>
              </a:rPr>
              <a:t>from 13 November – 11 December</a:t>
            </a:r>
            <a:r>
              <a:rPr lang="lv-LV" altLang="lv-LV" sz="1600" i="1" dirty="0">
                <a:solidFill>
                  <a:schemeClr val="tx1"/>
                </a:solidFill>
              </a:rPr>
              <a:t>, 2020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en-US" altLang="lv-LV" sz="1600" i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1814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en-US" altLang="lv-LV" sz="1814" b="1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lv-LV" altLang="lv-LV" sz="1814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endParaRPr lang="lv-LV" altLang="lv-LV" sz="1814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r>
              <a:rPr lang="en-US" altLang="lv-LV" sz="1814" b="1" dirty="0">
                <a:solidFill>
                  <a:schemeClr val="tx1"/>
                </a:solidFill>
              </a:rPr>
              <a:t>Most beloved: </a:t>
            </a:r>
          </a:p>
          <a:p>
            <a:pPr algn="just" eaLnBrk="1">
              <a:spcAft>
                <a:spcPct val="0"/>
              </a:spcAft>
              <a:buClrTx/>
            </a:pPr>
            <a:r>
              <a:rPr lang="en-US" altLang="lv-LV" sz="1814" dirty="0">
                <a:solidFill>
                  <a:schemeClr val="tx1"/>
                </a:solidFill>
              </a:rPr>
              <a:t>- Chicken pilaf, pickled cucumber, rye bread, curd cream with apple-blackcurrant sauce, fresh apple (liked by 84.13% pupils) </a:t>
            </a:r>
            <a:endParaRPr lang="en-US" altLang="lv-LV" sz="1814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726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en-US" altLang="lv-LV" sz="1814" dirty="0">
              <a:solidFill>
                <a:srgbClr val="666666"/>
              </a:solidFill>
            </a:endParaRP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CFA81482-4488-4E06-9D57-F2768CDA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7" y="1713221"/>
            <a:ext cx="2619635" cy="18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>
            <a:extLst>
              <a:ext uri="{FF2B5EF4-FFF2-40B4-BE49-F238E27FC236}">
                <a16:creationId xmlns:a16="http://schemas.microsoft.com/office/drawing/2014/main" id="{94748BC0-F9A6-4D29-AADF-D88BA5D5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92" y="1713221"/>
            <a:ext cx="2527466" cy="18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>
            <a:extLst>
              <a:ext uri="{FF2B5EF4-FFF2-40B4-BE49-F238E27FC236}">
                <a16:creationId xmlns:a16="http://schemas.microsoft.com/office/drawing/2014/main" id="{0B6C4809-44EA-4830-B300-904E51B8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02" y="1713220"/>
            <a:ext cx="2526025" cy="18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EFE652A2-4741-4D99-B8F3-6E53D1D4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40" y="1713219"/>
            <a:ext cx="1429709" cy="190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5D2539B-5AF2-4801-AA77-E679E2E2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42" y="3801871"/>
            <a:ext cx="5845802" cy="264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 picture containing text, child&#10;&#10;Description automatically generated">
            <a:extLst>
              <a:ext uri="{FF2B5EF4-FFF2-40B4-BE49-F238E27FC236}">
                <a16:creationId xmlns:a16="http://schemas.microsoft.com/office/drawing/2014/main" id="{6F7CAC00-A1E0-40C3-87C5-01015ECD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312" y="2104340"/>
            <a:ext cx="1597432" cy="21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id="{959DF482-E928-475B-BD37-E8522C3F6862}"/>
              </a:ext>
            </a:extLst>
          </p:cNvPr>
          <p:cNvSpPr/>
          <p:nvPr/>
        </p:nvSpPr>
        <p:spPr bwMode="auto">
          <a:xfrm>
            <a:off x="10309765" y="2265554"/>
            <a:ext cx="703263" cy="790575"/>
          </a:xfrm>
          <a:prstGeom prst="hear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lv-LV">
              <a:latin typeface="Arial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D7542139-E165-4B47-AFC9-CDE3713FF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595" y="475620"/>
            <a:ext cx="6282984" cy="39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0294" rIns="81646" bIns="40823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Activities 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W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inter/ 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S</a:t>
            </a:r>
            <a:r>
              <a:rPr lang="en-US" altLang="lv-LV" b="1" dirty="0" err="1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pring</a:t>
            </a:r>
            <a:r>
              <a:rPr lang="en-US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 </a:t>
            </a:r>
            <a:r>
              <a:rPr lang="lv-LV" altLang="lv-LV" b="1" dirty="0">
                <a:solidFill>
                  <a:srgbClr val="ED6B06"/>
                </a:solidFill>
                <a:latin typeface="+mj-lt"/>
                <a:ea typeface="Cambria"/>
                <a:cs typeface="+mj-cs"/>
              </a:rPr>
              <a:t>2021</a:t>
            </a:r>
            <a:endParaRPr lang="en-US" altLang="lv-LV" b="1" dirty="0">
              <a:solidFill>
                <a:srgbClr val="ED6B06"/>
              </a:solidFill>
              <a:latin typeface="+mj-lt"/>
              <a:ea typeface="Cambria"/>
              <a:cs typeface="+mj-cs"/>
            </a:endParaRPr>
          </a:p>
          <a:p>
            <a:pPr algn="just"/>
            <a:endParaRPr lang="lv-LV" altLang="lv-LV" sz="1089" dirty="0">
              <a:solidFill>
                <a:srgbClr val="868686"/>
              </a:solidFill>
            </a:endParaRPr>
          </a:p>
          <a:p>
            <a:pPr algn="just" eaLnBrk="1">
              <a:spcAft>
                <a:spcPct val="0"/>
              </a:spcAft>
              <a:buClrTx/>
            </a:pPr>
            <a:r>
              <a:rPr lang="en-US" altLang="lv-LV" sz="2000" dirty="0">
                <a:solidFill>
                  <a:schemeClr val="tx1"/>
                </a:solidFill>
              </a:rPr>
              <a:t>Repeated </a:t>
            </a:r>
            <a:r>
              <a:rPr lang="en-US" altLang="lv-LV" sz="2000" b="1" dirty="0">
                <a:solidFill>
                  <a:schemeClr val="tx1"/>
                </a:solidFill>
              </a:rPr>
              <a:t>information for parents and children </a:t>
            </a:r>
            <a:r>
              <a:rPr lang="en-US" altLang="lv-LV" sz="2000" dirty="0">
                <a:solidFill>
                  <a:schemeClr val="tx1"/>
                </a:solidFill>
              </a:rPr>
              <a:t>in</a:t>
            </a:r>
            <a:r>
              <a:rPr lang="en-US" altLang="lv-LV" sz="2000" b="1" dirty="0">
                <a:solidFill>
                  <a:schemeClr val="tx1"/>
                </a:solidFill>
              </a:rPr>
              <a:t> </a:t>
            </a:r>
            <a:r>
              <a:rPr lang="lv-LV" altLang="lv-LV" sz="2000" b="1" dirty="0">
                <a:solidFill>
                  <a:schemeClr val="tx1"/>
                </a:solidFill>
              </a:rPr>
              <a:t>e-klase.lv</a:t>
            </a:r>
            <a:endParaRPr lang="en-US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en-US" altLang="lv-LV" sz="2000" b="1" dirty="0">
                <a:solidFill>
                  <a:schemeClr val="tx1"/>
                </a:solidFill>
              </a:rPr>
              <a:t>Video lecture for parents </a:t>
            </a:r>
            <a:r>
              <a:rPr lang="en-US" altLang="lv-LV" sz="2000" dirty="0">
                <a:solidFill>
                  <a:schemeClr val="tx1"/>
                </a:solidFill>
              </a:rPr>
              <a:t>regarding food allergies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2000" dirty="0">
                <a:solidFill>
                  <a:srgbClr val="868686"/>
                </a:solidFill>
                <a:hlinkClick r:id="rId2"/>
              </a:rPr>
              <a:t>https://www.youtube.com/watch?v=Wc2F9_eGM38</a:t>
            </a:r>
            <a:r>
              <a:rPr lang="lv-LV" altLang="lv-LV" sz="2000" dirty="0">
                <a:solidFill>
                  <a:srgbClr val="868686"/>
                </a:solidFill>
              </a:rPr>
              <a:t> 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dirty="0">
              <a:solidFill>
                <a:srgbClr val="868686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lv-LV" sz="2000" b="1" dirty="0">
                <a:solidFill>
                  <a:schemeClr val="tx1"/>
                </a:solidFill>
              </a:rPr>
              <a:t>Short video </a:t>
            </a:r>
            <a:r>
              <a:rPr lang="en-US" altLang="lv-LV" sz="2000" dirty="0">
                <a:solidFill>
                  <a:schemeClr val="tx1"/>
                </a:solidFill>
              </a:rPr>
              <a:t>lecture for </a:t>
            </a:r>
            <a:r>
              <a:rPr lang="en-US" altLang="lv-LV" sz="2000" b="1" dirty="0">
                <a:solidFill>
                  <a:schemeClr val="tx1"/>
                </a:solidFill>
              </a:rPr>
              <a:t>pupils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en-US" altLang="lv-LV" sz="2000" dirty="0">
                <a:solidFill>
                  <a:schemeClr val="tx1"/>
                </a:solidFill>
              </a:rPr>
              <a:t>Schools are closed again;</a:t>
            </a:r>
            <a:r>
              <a:rPr lang="lv-LV" altLang="lv-LV" sz="2000" dirty="0">
                <a:solidFill>
                  <a:schemeClr val="tx1"/>
                </a:solidFill>
              </a:rPr>
              <a:t> </a:t>
            </a:r>
            <a:r>
              <a:rPr lang="en-US" altLang="lv-LV" sz="2000" b="1" dirty="0">
                <a:solidFill>
                  <a:schemeClr val="tx1"/>
                </a:solidFill>
              </a:rPr>
              <a:t>cooking t</a:t>
            </a:r>
            <a:r>
              <a:rPr lang="lv-LV" altLang="lv-LV" sz="2000" b="1" dirty="0" err="1">
                <a:solidFill>
                  <a:schemeClr val="tx1"/>
                </a:solidFill>
              </a:rPr>
              <a:t>ook</a:t>
            </a:r>
            <a:r>
              <a:rPr lang="en-US" altLang="lv-LV" sz="2000" b="1" dirty="0">
                <a:solidFill>
                  <a:schemeClr val="tx1"/>
                </a:solidFill>
              </a:rPr>
              <a:t> place at home </a:t>
            </a:r>
            <a:r>
              <a:rPr lang="en-US" altLang="lv-LV" sz="2000" dirty="0">
                <a:solidFill>
                  <a:schemeClr val="tx1"/>
                </a:solidFill>
              </a:rPr>
              <a:t>(according to short and simple photo recipes prepared by nutritionist)</a:t>
            </a: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000" b="1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en-US" altLang="lv-LV" sz="2000" b="1" dirty="0">
                <a:solidFill>
                  <a:schemeClr val="tx1"/>
                </a:solidFill>
              </a:rPr>
              <a:t>Questionnaires for parents/ children</a:t>
            </a:r>
            <a:endParaRPr lang="en-US" altLang="lv-LV" sz="2000" dirty="0">
              <a:solidFill>
                <a:schemeClr val="tx1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1814" b="1" dirty="0">
              <a:solidFill>
                <a:srgbClr val="868686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1814" b="1" dirty="0">
              <a:solidFill>
                <a:srgbClr val="868686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r>
              <a:rPr lang="lv-LV" altLang="lv-LV" sz="2177" dirty="0">
                <a:solidFill>
                  <a:srgbClr val="666666"/>
                </a:solidFill>
              </a:rPr>
              <a:t> </a:t>
            </a:r>
            <a:endParaRPr lang="en-US" altLang="lv-LV" sz="2177" dirty="0">
              <a:solidFill>
                <a:srgbClr val="666666"/>
              </a:solidFill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2177" dirty="0">
              <a:solidFill>
                <a:srgbClr val="666666"/>
              </a:solidFill>
            </a:endParaRPr>
          </a:p>
        </p:txBody>
      </p:sp>
      <p:sp>
        <p:nvSpPr>
          <p:cNvPr id="13315" name="TextBox 7">
            <a:extLst>
              <a:ext uri="{FF2B5EF4-FFF2-40B4-BE49-F238E27FC236}">
                <a16:creationId xmlns:a16="http://schemas.microsoft.com/office/drawing/2014/main" id="{9D7A72E5-FCCD-47A4-A403-4EFC90EE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207" y="5144925"/>
            <a:ext cx="6205612" cy="101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lv-LV" sz="1452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Gustavs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said that </a:t>
            </a:r>
            <a:r>
              <a:rPr lang="lv-LV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f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or potato-carrot puree </a:t>
            </a:r>
            <a:r>
              <a:rPr lang="lv-LV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</a:t>
            </a:r>
            <a:r>
              <a:rPr lang="en-US" altLang="lv-LV" sz="1452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nd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fish </a:t>
            </a:r>
            <a:r>
              <a:rPr lang="lv-LV" altLang="lv-LV" sz="1452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he</a:t>
            </a:r>
            <a:r>
              <a:rPr lang="lv-LV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would give average score  (</a:t>
            </a:r>
            <a:r>
              <a:rPr lang="en-US" altLang="lv-LV" sz="1452" dirty="0">
                <a:solidFill>
                  <a:srgbClr val="00206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😐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), but for banana – milk shake the smiley face </a:t>
            </a:r>
            <a:r>
              <a:rPr lang="lv-LV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o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r highest score (</a:t>
            </a:r>
            <a:r>
              <a:rPr lang="en-US" altLang="lv-LV" sz="1452" dirty="0">
                <a:solidFill>
                  <a:srgbClr val="002060"/>
                </a:solidFill>
                <a:latin typeface="Segoe UI Symbol" panose="020B0502040204020203" pitchFamily="34" charset="0"/>
              </a:rPr>
              <a:t>😊</a:t>
            </a:r>
            <a:r>
              <a:rPr lang="en-US" altLang="lv-LV" sz="1452" i="1" dirty="0">
                <a:solidFill>
                  <a:srgbClr val="002060"/>
                </a:solidFill>
                <a:latin typeface="Times New Roman" panose="02020603050405020304" pitchFamily="18" charset="0"/>
              </a:rPr>
              <a:t>). The oldest daughter liked everything, and she gave the highest score</a:t>
            </a:r>
          </a:p>
          <a:p>
            <a:endParaRPr lang="en-US" altLang="lv-LV" sz="1633" dirty="0">
              <a:solidFill>
                <a:srgbClr val="868686"/>
              </a:solidFill>
            </a:endParaRPr>
          </a:p>
        </p:txBody>
      </p:sp>
      <p:pic>
        <p:nvPicPr>
          <p:cNvPr id="13316" name="Picture 9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526EDEB-3F7A-498D-80B1-F75F7639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20" y="598033"/>
            <a:ext cx="2834218" cy="18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 plate of food and a glass of milk&#10;&#10;Description automatically generated with low confidence">
            <a:extLst>
              <a:ext uri="{FF2B5EF4-FFF2-40B4-BE49-F238E27FC236}">
                <a16:creationId xmlns:a16="http://schemas.microsoft.com/office/drawing/2014/main" id="{C43CB008-75BF-43E5-A2D2-63488D7F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03" y="2480126"/>
            <a:ext cx="1899559" cy="225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">
            <a:extLst>
              <a:ext uri="{FF2B5EF4-FFF2-40B4-BE49-F238E27FC236}">
                <a16:creationId xmlns:a16="http://schemas.microsoft.com/office/drawing/2014/main" id="{15D6153B-2AB2-427C-B251-DB3F1426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052" y="4778422"/>
            <a:ext cx="2864460" cy="15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91B2FF5A-ACEE-4314-88FA-D82CE74FA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11" y="3344562"/>
            <a:ext cx="2411537" cy="340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>
            <a:extLst>
              <a:ext uri="{FF2B5EF4-FFF2-40B4-BE49-F238E27FC236}">
                <a16:creationId xmlns:a16="http://schemas.microsoft.com/office/drawing/2014/main" id="{5255EB0F-A493-4823-9F84-F3E5AEBB1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5571" y="789593"/>
            <a:ext cx="6120332" cy="393161"/>
          </a:xfrm>
        </p:spPr>
        <p:txBody>
          <a:bodyPr>
            <a:normAutofit fontScale="90000"/>
          </a:bodyPr>
          <a:lstStyle/>
          <a:p>
            <a:pPr algn="l"/>
            <a:br>
              <a:rPr lang="lv-LV" altLang="lv-LV" sz="2177" b="1" dirty="0">
                <a:solidFill>
                  <a:srgbClr val="868686"/>
                </a:solidFill>
              </a:rPr>
            </a:br>
            <a:r>
              <a:rPr lang="en-US" altLang="lv-LV" sz="3100" b="1" dirty="0">
                <a:ea typeface="Cambria"/>
              </a:rPr>
              <a:t>Activities Spring</a:t>
            </a:r>
            <a:r>
              <a:rPr lang="lv-LV" altLang="lv-LV" sz="3100" b="1" dirty="0">
                <a:ea typeface="Cambria"/>
              </a:rPr>
              <a:t>/</a:t>
            </a:r>
            <a:r>
              <a:rPr lang="en-US" altLang="lv-LV" sz="3100" b="1" dirty="0">
                <a:ea typeface="Cambria"/>
              </a:rPr>
              <a:t>Summer 202</a:t>
            </a:r>
            <a:r>
              <a:rPr lang="lv-LV" altLang="lv-LV" sz="3100" b="1" dirty="0">
                <a:ea typeface="Cambria"/>
              </a:rPr>
              <a:t>1</a:t>
            </a:r>
            <a:r>
              <a:rPr lang="en-US" altLang="lv-LV" sz="3100" b="1" dirty="0">
                <a:ea typeface="Cambria"/>
              </a:rPr>
              <a:t> </a:t>
            </a:r>
            <a:br>
              <a:rPr lang="en-US" altLang="lv-LV" sz="3100" b="1" dirty="0">
                <a:ea typeface="Cambria"/>
              </a:rPr>
            </a:br>
            <a:endParaRPr lang="lv-LV" altLang="lv-LV" sz="3100" b="1" dirty="0">
              <a:ea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A232E-7D69-42ED-A6B0-DA690F67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571" y="1383265"/>
            <a:ext cx="8139735" cy="4091470"/>
          </a:xfrm>
        </p:spPr>
        <p:txBody>
          <a:bodyPr/>
          <a:lstStyle/>
          <a:p>
            <a:pPr>
              <a:defRPr/>
            </a:pPr>
            <a:r>
              <a:rPr lang="en-US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Video lecture for parents 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about children` meals in summer</a:t>
            </a:r>
          </a:p>
          <a:p>
            <a:pPr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Healthy lifestyle school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educative, practical and creative workshops for 40 children</a:t>
            </a:r>
          </a:p>
          <a:p>
            <a:pPr>
              <a:defRPr/>
            </a:pP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seasonal Food Pyramids</a:t>
            </a:r>
            <a:endParaRPr lang="lv-LV" alt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Final co-creation workshop 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lv-LV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 10th </a:t>
            </a:r>
            <a:r>
              <a:rPr lang="en-US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lv-LV" altLang="lv-LV" sz="2000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endParaRPr lang="en-US" alt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lv-LV" dirty="0"/>
          </a:p>
        </p:txBody>
      </p:sp>
      <p:pic>
        <p:nvPicPr>
          <p:cNvPr id="14341" name="Attēls 1">
            <a:extLst>
              <a:ext uri="{FF2B5EF4-FFF2-40B4-BE49-F238E27FC236}">
                <a16:creationId xmlns:a16="http://schemas.microsoft.com/office/drawing/2014/main" id="{C2E22542-D5B9-4774-AAC6-42CBB9249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60" y="3763419"/>
            <a:ext cx="2942562" cy="22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Attēls 4">
            <a:extLst>
              <a:ext uri="{FF2B5EF4-FFF2-40B4-BE49-F238E27FC236}">
                <a16:creationId xmlns:a16="http://schemas.microsoft.com/office/drawing/2014/main" id="{3F97B084-DD41-42B0-8B58-95881485B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3" y="3344562"/>
            <a:ext cx="2395040" cy="31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6BCC-8086-4DAC-8359-74ECF655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a typeface="Cambria"/>
              </a:rPr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84603-FA01-4B3E-94A5-C346EB005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7917"/>
            <a:ext cx="10515600" cy="350425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Model for cross-sectoral cooperation has been a great support in pilot implementation</a:t>
            </a:r>
            <a:endParaRPr 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ue</a:t>
            </a:r>
            <a:r>
              <a:rPr lang="lv-LV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project </a:t>
            </a:r>
            <a:r>
              <a:rPr lang="lv-LV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unicipality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involved in different working groups to solve catering issues at national level where results of the pilot project are being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discussed</a:t>
            </a:r>
            <a:r>
              <a:rPr lang="lv-LV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adapted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the potential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further develop healthy, local and seasonal catering at schools</a:t>
            </a:r>
            <a:r>
              <a:rPr lang="lv-LV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</a:t>
            </a:r>
            <a:r>
              <a:rPr lang="lv-LV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lv-LV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hift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children’s mindset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taken place</a:t>
            </a:r>
            <a:r>
              <a:rPr lang="lv-LV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a significant number of children have reported their consumption of fruit and vegetables has increased </a:t>
            </a:r>
            <a:endParaRPr lang="lv-LV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wish our children to be healthy and happy as healthy is the new happy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lv-LV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200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Healthy Boost">
      <a:dk1>
        <a:sysClr val="windowText" lastClr="000000"/>
      </a:dk1>
      <a:lt1>
        <a:sysClr val="window" lastClr="FFFFFF"/>
      </a:lt1>
      <a:dk2>
        <a:srgbClr val="002060"/>
      </a:dk2>
      <a:lt2>
        <a:srgbClr val="D9D9D9"/>
      </a:lt2>
      <a:accent1>
        <a:srgbClr val="EE6907"/>
      </a:accent1>
      <a:accent2>
        <a:srgbClr val="535353"/>
      </a:accent2>
      <a:accent3>
        <a:srgbClr val="03AB9F"/>
      </a:accent3>
      <a:accent4>
        <a:srgbClr val="F6A057"/>
      </a:accent4>
      <a:accent5>
        <a:srgbClr val="D3D800"/>
      </a:accent5>
      <a:accent6>
        <a:srgbClr val="BD1A1A"/>
      </a:accent6>
      <a:hlink>
        <a:srgbClr val="03AB9F"/>
      </a:hlink>
      <a:folHlink>
        <a:srgbClr val="EE6907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yBoost_ppt" id="{19EAA600-8525-4577-8E6E-65D11A71C0C0}" vid="{471A76C4-90E9-49B6-9580-DA6E1D24EA3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HealthyBoost_ppt</Template>
  <TotalTime>264</TotalTime>
  <Words>955</Words>
  <Application>Microsoft Office PowerPoint</Application>
  <PresentationFormat>Widescreen</PresentationFormat>
  <Paragraphs>102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Cambria</vt:lpstr>
      <vt:lpstr>Lucida Grande</vt:lpstr>
      <vt:lpstr>Arial</vt:lpstr>
      <vt:lpstr>Calibri</vt:lpstr>
      <vt:lpstr>Segoe UI Symbol</vt:lpstr>
      <vt:lpstr>Times New Roman</vt:lpstr>
      <vt:lpstr>1_Office-teema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Activities Spring/Summer 2021  </vt:lpstr>
      <vt:lpstr>Conclusions and next steps</vt:lpstr>
      <vt:lpstr>Time for 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Anita Skutane</dc:creator>
  <cp:lastModifiedBy>Anita Skutane</cp:lastModifiedBy>
  <cp:revision>9</cp:revision>
  <dcterms:created xsi:type="dcterms:W3CDTF">2021-11-08T07:23:37Z</dcterms:created>
  <dcterms:modified xsi:type="dcterms:W3CDTF">2021-11-08T11:48:22Z</dcterms:modified>
</cp:coreProperties>
</file>