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9"/>
  </p:notesMasterIdLst>
  <p:sldIdLst>
    <p:sldId id="295" r:id="rId2"/>
    <p:sldId id="601" r:id="rId3"/>
    <p:sldId id="551" r:id="rId4"/>
    <p:sldId id="256" r:id="rId5"/>
    <p:sldId id="286" r:id="rId6"/>
    <p:sldId id="285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88" r:id="rId15"/>
    <p:sldId id="287" r:id="rId16"/>
    <p:sldId id="289" r:id="rId17"/>
    <p:sldId id="291" r:id="rId18"/>
    <p:sldId id="267" r:id="rId19"/>
    <p:sldId id="266" r:id="rId20"/>
    <p:sldId id="268" r:id="rId21"/>
    <p:sldId id="269" r:id="rId22"/>
    <p:sldId id="293" r:id="rId23"/>
    <p:sldId id="270" r:id="rId24"/>
    <p:sldId id="271" r:id="rId25"/>
    <p:sldId id="273" r:id="rId26"/>
    <p:sldId id="274" r:id="rId27"/>
    <p:sldId id="275" r:id="rId28"/>
    <p:sldId id="276" r:id="rId29"/>
    <p:sldId id="278" r:id="rId30"/>
    <p:sldId id="294" r:id="rId31"/>
    <p:sldId id="590" r:id="rId32"/>
    <p:sldId id="589" r:id="rId33"/>
    <p:sldId id="591" r:id="rId34"/>
    <p:sldId id="592" r:id="rId35"/>
    <p:sldId id="598" r:id="rId36"/>
    <p:sldId id="593" r:id="rId37"/>
    <p:sldId id="608" r:id="rId38"/>
    <p:sldId id="606" r:id="rId39"/>
    <p:sldId id="609" r:id="rId40"/>
    <p:sldId id="600" r:id="rId41"/>
    <p:sldId id="610" r:id="rId42"/>
    <p:sldId id="611" r:id="rId43"/>
    <p:sldId id="612" r:id="rId44"/>
    <p:sldId id="613" r:id="rId45"/>
    <p:sldId id="614" r:id="rId46"/>
    <p:sldId id="616" r:id="rId47"/>
    <p:sldId id="617" r:id="rId48"/>
  </p:sldIdLst>
  <p:sldSz cx="9144000" cy="5143500" type="screen16x9"/>
  <p:notesSz cx="6797675" cy="9928225"/>
  <p:defaultTextStyle>
    <a:defPPr>
      <a:defRPr lang="lv-LV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98CB7DB-748B-48F3-A42D-F25787D39F08}">
          <p14:sldIdLst>
            <p14:sldId id="295"/>
            <p14:sldId id="601"/>
            <p14:sldId id="551"/>
            <p14:sldId id="256"/>
            <p14:sldId id="286"/>
            <p14:sldId id="285"/>
            <p14:sldId id="258"/>
            <p14:sldId id="259"/>
            <p14:sldId id="260"/>
            <p14:sldId id="261"/>
            <p14:sldId id="262"/>
            <p14:sldId id="263"/>
            <p14:sldId id="264"/>
            <p14:sldId id="288"/>
            <p14:sldId id="287"/>
            <p14:sldId id="289"/>
            <p14:sldId id="291"/>
            <p14:sldId id="267"/>
            <p14:sldId id="266"/>
            <p14:sldId id="268"/>
            <p14:sldId id="269"/>
            <p14:sldId id="293"/>
            <p14:sldId id="270"/>
            <p14:sldId id="271"/>
            <p14:sldId id="273"/>
            <p14:sldId id="274"/>
            <p14:sldId id="275"/>
            <p14:sldId id="276"/>
            <p14:sldId id="278"/>
            <p14:sldId id="294"/>
            <p14:sldId id="590"/>
            <p14:sldId id="589"/>
            <p14:sldId id="591"/>
            <p14:sldId id="592"/>
            <p14:sldId id="598"/>
            <p14:sldId id="593"/>
            <p14:sldId id="608"/>
            <p14:sldId id="606"/>
            <p14:sldId id="609"/>
            <p14:sldId id="600"/>
            <p14:sldId id="610"/>
            <p14:sldId id="611"/>
            <p14:sldId id="612"/>
            <p14:sldId id="613"/>
            <p14:sldId id="614"/>
            <p14:sldId id="616"/>
            <p14:sldId id="61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a Ponomarenko" initials="AP" lastIdx="1" clrIdx="0">
    <p:extLst>
      <p:ext uri="{19B8F6BF-5375-455C-9EA6-DF929625EA0E}">
        <p15:presenceInfo xmlns:p15="http://schemas.microsoft.com/office/powerpoint/2012/main" userId="S::anna.ponomarenko@jelgavasnovads.lv::09d1e7d8-2a0c-40ee-8ce3-717755d4d6e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1A37C"/>
    <a:srgbClr val="938357"/>
    <a:srgbClr val="FBF9F3"/>
    <a:srgbClr val="FFFFFF"/>
    <a:srgbClr val="C0C0C0"/>
    <a:srgbClr val="EDE6CC"/>
    <a:srgbClr val="777777"/>
    <a:srgbClr val="595035"/>
    <a:srgbClr val="EEDBBA"/>
    <a:srgbClr val="F0E1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Vidējs stils 2 - izcēlum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ila, režģa tabul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ila, bez režģ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83" autoAdjust="0"/>
    <p:restoredTop sz="96283" autoAdjust="0"/>
  </p:normalViewPr>
  <p:slideViewPr>
    <p:cSldViewPr>
      <p:cViewPr varScale="1">
        <p:scale>
          <a:sx n="131" d="100"/>
          <a:sy n="131" d="100"/>
        </p:scale>
        <p:origin x="126" y="18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" y="0"/>
            <a:ext cx="2945659" cy="4981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6" y="0"/>
            <a:ext cx="2945659" cy="49813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F4F344-0C55-431D-BD19-AFFD514706D3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959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" y="9430093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6" y="9430093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531925-1D30-490E-8C6E-2A648BA649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23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878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31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98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9121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9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2802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4615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2527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9581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A210D1-1031-8CEE-A396-ED810D410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1136C3-E9FA-1871-EF3C-EC7A1044E8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5DA086-ABA4-3E31-27E3-2A1D1728F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5BA65-3B35-0853-009B-94A7D605C1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440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61B9A-7DF0-899B-F78C-996931A16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86249E-A136-F480-3640-2CE18535E7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3ACD44-F3EA-0AB1-0200-67033A6B75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9DA4B-8FB0-C145-EB53-BE3A54AB6E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84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FF217F-EA43-9D0A-E9A4-DC102D19A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5DA954-D6EA-A578-0A2A-BB998B6FA8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51B91A-4677-83DC-D4B7-1B688BE595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3E20B-32E5-F957-D0FE-2218B11B31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609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1125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0B53B-2DD5-74ED-531F-6F3437EAD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8970FF-D1FE-F9C8-B98F-C9E25C4EBC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C66E5-D645-749A-B7C3-A6D9B280F5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9578D-7EF0-8D59-C4A7-DCA9167F09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5136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9FC8D-5E2A-D906-DC43-F27B91072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702A2E-9A0B-A709-0C2F-6A81DB01CE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A5A685-DF77-5B62-DDC3-A40C9530ED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5E2216-A71B-F328-DC76-F6275D1CC7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1448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6226F8-B47A-5111-3FEB-2208EB477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1BF4FE-D07F-E3EE-2217-D740B33D60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7E8DA1-2D33-BBF0-62E2-79ADF030D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4844B7-66F5-AFF9-8A64-BF8E7B8B4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9334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C2A4C-D330-884B-FDFD-283A1C448A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ED2A7A-F68E-FDF6-5180-A166A7B945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274C9-A488-75DA-C4EB-026E6DBC87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C8399-6647-275F-D85E-C96F3DF32F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022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0B278-F624-9B0F-6E09-8A7867338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ADB9DF-B3EF-685D-CB19-BD32244D8E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D4DBAC-C2BC-151F-835B-C69CFAEC0F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340812-C3FE-8E79-8E68-F6B8D65532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6365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8B7F1-9AB2-F061-6362-C31E6C35A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80ADF7-CC3F-0552-98C0-D49517E66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5AE6B-7BDC-6768-C257-C81F5BED15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EBD8A8-CE53-281E-76FB-58FBB219E5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2123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3E4CC4-9A18-B2E0-20AD-208AB23D8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1DB658-B9F3-1D04-AD3A-2543168B32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2ECFF5-762A-869F-F607-D491820F8F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1EAE19-A405-4407-D437-18894D857C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531925-1D30-490E-8C6E-2A648BA649A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80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5A5E82-FA87-4066-AF0E-15D54E8B50A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0"/>
            <a:ext cx="9144000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245889-64BA-43D4-A64A-F58A5BA81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028328"/>
            <a:ext cx="6858000" cy="17907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lv-LV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ED56B-BFC4-454F-9E93-121B8ED29C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219822"/>
            <a:ext cx="6858000" cy="12414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4282579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0F153-57AF-40F1-BFDE-8E996D855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v-LV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7FB8C-21B5-473E-A79D-4A34C860B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430128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D533B-8BB6-4F4C-94FD-C5C967DD3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v-LV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9FDE04-3614-4DA2-BF60-776FB2351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46343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7B94F-7BB9-4864-B980-5B3330207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v-LV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95824-046B-4C6C-9980-514CD0DA45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583B6E-0360-48BD-AEA6-EFC27E0D72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2335947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CB0A1-64D1-482B-B5C4-5DC633016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v-LV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C128F-0635-4BAE-8D78-84667EB78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9FF977-55AD-477C-8EED-987C017B7A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A31274-C666-4484-9320-1B4275F451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AB7656-8CAD-4CD1-9C07-6444EA1BB3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1327236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F4449-E0BA-43C4-931C-1F2FB93D1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1229030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78302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9A5D-158B-41A1-A5D0-DC051D773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</p:spPr>
        <p:txBody>
          <a:bodyPr anchor="b">
            <a:noAutofit/>
          </a:bodyPr>
          <a:lstStyle>
            <a:lvl1pPr>
              <a:defRPr sz="3000"/>
            </a:lvl1pPr>
          </a:lstStyle>
          <a:p>
            <a:r>
              <a:rPr lang="en-US" dirty="0"/>
              <a:t>Click to edit Master title style</a:t>
            </a:r>
            <a:endParaRPr lang="lv-LV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87E20-9A0D-47C1-94D0-89C7871FE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342901"/>
            <a:ext cx="4629150" cy="40528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F0056-F79F-42F7-8911-E27E21D2EF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2915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CB17E-4CDA-466B-AE9A-4B56C178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</p:spPr>
        <p:txBody>
          <a:bodyPr anchor="b">
            <a:noAutofit/>
          </a:bodyPr>
          <a:lstStyle>
            <a:lvl1pPr>
              <a:defRPr sz="3000"/>
            </a:lvl1pPr>
          </a:lstStyle>
          <a:p>
            <a:r>
              <a:rPr lang="en-US" dirty="0"/>
              <a:t>Click to edit Master title style</a:t>
            </a:r>
            <a:endParaRPr lang="lv-LV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B8DA7B-5D78-4057-AABE-98DA78AD2B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342901"/>
            <a:ext cx="4629150" cy="40528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v-LV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9CF144-3DC2-46AC-9815-4E31A82C37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36978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8B0C7-D1E6-437D-AE6C-169A7C539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v-LV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47E886-46C6-4363-A359-0D4C1BAEFA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2EA28-6A42-4570-9F2F-E37ADD0D11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9C2C16BB-41BA-4A6C-8C0F-432BAD6E1AB7}" type="datetimeFigureOut">
              <a:rPr lang="lv-LV" smtClean="0"/>
              <a:t>13.12.2024</a:t>
            </a:fld>
            <a:endParaRPr lang="lv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04616-CC7A-4175-A0EF-13917094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lv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9B2F4-D8F4-41E9-B303-5F71EAEA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ED6847B0-1C40-47A8-8A19-C05BC87353C7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198142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7E8E67-9690-4FD1-8E72-7E79003B81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v-LV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2B0FE-F07B-472F-BF46-64E6464417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1B57D-60FD-4A0B-87EB-9AD44244D7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9C2C16BB-41BA-4A6C-8C0F-432BAD6E1AB7}" type="datetimeFigureOut">
              <a:rPr lang="lv-LV" smtClean="0"/>
              <a:t>13.12.2024</a:t>
            </a:fld>
            <a:endParaRPr lang="lv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BEEE4-6170-4F3B-8C77-672C18F60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/>
          <a:p>
            <a:endParaRPr lang="lv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CD982-9684-40A2-B5FC-466AD2367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/>
          <a:p>
            <a:fld id="{ED6847B0-1C40-47A8-8A19-C05BC87353C7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13887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DD62A48-C342-4694-A0B3-1D2264289123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F009-EC6A-4A0C-821A-05267BC7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6409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lv-LV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3222F2-3183-4AE2-B14D-C3C9DC25EC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059582"/>
            <a:ext cx="7886700" cy="3960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lv-LV" dirty="0"/>
          </a:p>
        </p:txBody>
      </p:sp>
    </p:spTree>
    <p:extLst>
      <p:ext uri="{BB962C8B-B14F-4D97-AF65-F5344CB8AC3E}">
        <p14:creationId xmlns:p14="http://schemas.microsoft.com/office/powerpoint/2010/main" val="343191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000" b="1" kern="1200">
          <a:solidFill>
            <a:srgbClr val="938357"/>
          </a:solidFill>
          <a:latin typeface="Century Gothic" panose="020B0502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rgbClr val="B1A37C"/>
          </a:solidFill>
          <a:latin typeface="Century Gothic" panose="020B0502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B1A37C"/>
          </a:solidFill>
          <a:latin typeface="Century Gothic" panose="020B0502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B1A37C"/>
          </a:solidFill>
          <a:latin typeface="Century Gothic" panose="020B0502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B1A37C"/>
          </a:solidFill>
          <a:latin typeface="Century Gothic" panose="020B0502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B1A37C"/>
          </a:solidFill>
          <a:latin typeface="Century Gothic" panose="020B0502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v-L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4.png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7.jpeg"/><Relationship Id="rId4" Type="http://schemas.openxmlformats.org/officeDocument/2006/relationships/image" Target="../media/image5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5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0.jpeg"/><Relationship Id="rId4" Type="http://schemas.openxmlformats.org/officeDocument/2006/relationships/image" Target="../media/image5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1.jpeg"/><Relationship Id="rId4" Type="http://schemas.openxmlformats.org/officeDocument/2006/relationships/image" Target="../media/image5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2.jpeg"/><Relationship Id="rId4" Type="http://schemas.openxmlformats.org/officeDocument/2006/relationships/image" Target="../media/image9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9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6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9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8.jpeg"/><Relationship Id="rId4" Type="http://schemas.openxmlformats.org/officeDocument/2006/relationships/image" Target="../media/image9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9.jpeg"/><Relationship Id="rId4" Type="http://schemas.openxmlformats.org/officeDocument/2006/relationships/image" Target="../media/image7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0.jpeg"/><Relationship Id="rId4" Type="http://schemas.openxmlformats.org/officeDocument/2006/relationships/image" Target="../media/image7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2.jpeg"/><Relationship Id="rId5" Type="http://schemas.openxmlformats.org/officeDocument/2006/relationships/image" Target="../media/image71.jpeg"/><Relationship Id="rId4" Type="http://schemas.openxmlformats.org/officeDocument/2006/relationships/image" Target="../media/image7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4.jpeg"/><Relationship Id="rId5" Type="http://schemas.openxmlformats.org/officeDocument/2006/relationships/image" Target="../media/image73.jpeg"/><Relationship Id="rId4" Type="http://schemas.openxmlformats.org/officeDocument/2006/relationships/image" Target="../media/image7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6" Type="http://schemas.microsoft.com/office/2007/relationships/hdphoto" Target="../media/hdphoto1.wdp"/><Relationship Id="rId5" Type="http://schemas.openxmlformats.org/officeDocument/2006/relationships/image" Target="../media/image75.png"/><Relationship Id="rId4" Type="http://schemas.openxmlformats.org/officeDocument/2006/relationships/image" Target="../media/image7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6.jpeg"/><Relationship Id="rId4" Type="http://schemas.openxmlformats.org/officeDocument/2006/relationships/image" Target="../media/image7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7.jpeg"/><Relationship Id="rId4" Type="http://schemas.openxmlformats.org/officeDocument/2006/relationships/image" Target="../media/image7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leaf in a hand&#10;&#10;Description automatically generated">
            <a:extLst>
              <a:ext uri="{FF2B5EF4-FFF2-40B4-BE49-F238E27FC236}">
                <a16:creationId xmlns:a16="http://schemas.microsoft.com/office/drawing/2014/main" id="{33D8C313-14FD-4BAC-1991-0D183E1FC5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/>
          <a:stretch/>
        </p:blipFill>
        <p:spPr>
          <a:xfrm>
            <a:off x="20" y="961"/>
            <a:ext cx="9143980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877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697C5-2037-4FE7-8D05-7BBF3CD74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113" y="591530"/>
            <a:ext cx="7759774" cy="396043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lv-LV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Projektu konkursa </a:t>
            </a:r>
            <a:r>
              <a:rPr lang="lv-LV" b="1" u="sng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mērķis</a:t>
            </a:r>
            <a:r>
              <a:rPr lang="lv-LV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lv-LV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ir sniegt pozitīvu ieguldījumu apkārtējās </a:t>
            </a:r>
            <a:r>
              <a:rPr lang="lv-LV" b="1" i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vides uzlabošanā un teritorijas sakopšanā</a:t>
            </a:r>
            <a:r>
              <a:rPr lang="lv-LV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veicināt iedzīvotāju aktivitāti un atbildību par savas dzīves vides kvalitātes uzlabošanu, kā arī veicināt sadarbību starp vietējo sabiedrību, pašvaldību un uzņēmējiem.</a:t>
            </a:r>
          </a:p>
          <a:p>
            <a:pPr marL="0" indent="0" algn="ctr">
              <a:buNone/>
            </a:pPr>
            <a:endParaRPr lang="lv-LV" sz="800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lv-LV" sz="24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KOPĒJAIS FINANSĒJUMS - </a:t>
            </a:r>
            <a:r>
              <a:rPr lang="lv-LV" sz="32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80 000 </a:t>
            </a:r>
            <a:r>
              <a:rPr lang="lv-LV" sz="24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EUR</a:t>
            </a:r>
          </a:p>
          <a:p>
            <a:pPr marL="0" indent="0" algn="ctr">
              <a:buNone/>
            </a:pPr>
            <a:endParaRPr lang="lv-LV" sz="800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lv-LV" sz="24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KOPĀ tika saņemti 60 projektu pieteikumi, </a:t>
            </a:r>
          </a:p>
          <a:p>
            <a:pPr marL="0" indent="0" algn="ctr">
              <a:buNone/>
            </a:pPr>
            <a:r>
              <a:rPr lang="lv-LV" sz="24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un projekta 42 idejas ir īstenotas</a:t>
            </a:r>
          </a:p>
          <a:p>
            <a:pPr marL="0" indent="0">
              <a:buNone/>
            </a:pPr>
            <a:endParaRPr lang="lv-LV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7900F0-FDB9-6553-520A-697F2508585F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842699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D6F8C-1BFB-5AE9-5A4C-21A2333D1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392" y="314039"/>
            <a:ext cx="7886700" cy="640928"/>
          </a:xfrm>
        </p:spPr>
        <p:txBody>
          <a:bodyPr>
            <a:normAutofit/>
          </a:bodyPr>
          <a:lstStyle/>
          <a:p>
            <a:pPr algn="ctr"/>
            <a:r>
              <a:rPr lang="fi-FI" sz="2800" dirty="0"/>
              <a:t>Projektu konkurs</a:t>
            </a:r>
            <a:r>
              <a:rPr lang="lv-LV" sz="2800" dirty="0"/>
              <a:t>ā</a:t>
            </a:r>
            <a:r>
              <a:rPr lang="fi-FI" sz="2800" dirty="0"/>
              <a:t> </a:t>
            </a:r>
            <a:r>
              <a:rPr lang="lv-LV" sz="2800" dirty="0"/>
              <a:t>«</a:t>
            </a:r>
            <a:r>
              <a:rPr lang="fi-FI" sz="2800" dirty="0"/>
              <a:t>Mēs savai videi 202</a:t>
            </a:r>
            <a:r>
              <a:rPr lang="lv-LV" sz="2800" dirty="0"/>
              <a:t>4»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697C5-2037-4FE7-8D05-7BBF3CD74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92451"/>
            <a:ext cx="7886700" cy="39604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lv-LV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lv-LV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lv-LV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lv-LV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lv-LV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vāls 14">
            <a:extLst>
              <a:ext uri="{FF2B5EF4-FFF2-40B4-BE49-F238E27FC236}">
                <a16:creationId xmlns:a16="http://schemas.microsoft.com/office/drawing/2014/main" id="{9F0816F3-C3F4-4B2D-95DA-F017E0E49E04}"/>
              </a:ext>
            </a:extLst>
          </p:cNvPr>
          <p:cNvSpPr/>
          <p:nvPr/>
        </p:nvSpPr>
        <p:spPr>
          <a:xfrm>
            <a:off x="1514587" y="1705433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sp>
        <p:nvSpPr>
          <p:cNvPr id="12" name="Apakšvirsraksts 2">
            <a:extLst>
              <a:ext uri="{FF2B5EF4-FFF2-40B4-BE49-F238E27FC236}">
                <a16:creationId xmlns:a16="http://schemas.microsoft.com/office/drawing/2014/main" id="{D886C5D1-CA2C-49C5-994C-9FAA4C0ADEAD}"/>
              </a:ext>
            </a:extLst>
          </p:cNvPr>
          <p:cNvSpPr txBox="1">
            <a:spLocks/>
          </p:cNvSpPr>
          <p:nvPr/>
        </p:nvSpPr>
        <p:spPr>
          <a:xfrm>
            <a:off x="5695174" y="2679794"/>
            <a:ext cx="2088101" cy="2268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algn="ctr"/>
            <a:r>
              <a:rPr lang="lv-LV" sz="3200" b="1" dirty="0">
                <a:latin typeface="Century Gothic" panose="020B0502020202020204" pitchFamily="34" charset="0"/>
                <a:cs typeface="Arial" pitchFamily="34" charset="0"/>
              </a:rPr>
              <a:t>4</a:t>
            </a:r>
            <a:endParaRPr lang="lv-LV" sz="2400" b="1" dirty="0">
              <a:latin typeface="Century Gothic" panose="020B0502020202020204" pitchFamily="34" charset="0"/>
              <a:cs typeface="Arial" pitchFamily="34" charset="0"/>
            </a:endParaRPr>
          </a:p>
          <a:p>
            <a:pPr lvl="0" algn="ctr"/>
            <a:endParaRPr lang="lv-LV" sz="800" b="1" dirty="0">
              <a:latin typeface="Century Gothic" panose="020B0502020202020204" pitchFamily="34" charset="0"/>
              <a:cs typeface="Arial" pitchFamily="34" charset="0"/>
            </a:endParaRPr>
          </a:p>
          <a:p>
            <a:pPr lvl="0" algn="ctr"/>
            <a:r>
              <a:rPr lang="lv-LV" sz="1400" dirty="0">
                <a:latin typeface="Century Gothic" panose="020B0502020202020204" pitchFamily="34" charset="0"/>
                <a:cs typeface="Arial" pitchFamily="34" charset="0"/>
              </a:rPr>
              <a:t>Kultūrvēsturisku objektu atjaunošana un labiekārtošana</a:t>
            </a:r>
            <a:endParaRPr lang="lv-LV" sz="1400" b="1" dirty="0">
              <a:latin typeface="Century Gothic" panose="020B0502020202020204" pitchFamily="34" charset="0"/>
              <a:cs typeface="Arial" pitchFamily="34" charset="0"/>
            </a:endParaRPr>
          </a:p>
        </p:txBody>
      </p:sp>
      <p:sp>
        <p:nvSpPr>
          <p:cNvPr id="14" name="Apakšvirsraksts 2">
            <a:extLst>
              <a:ext uri="{FF2B5EF4-FFF2-40B4-BE49-F238E27FC236}">
                <a16:creationId xmlns:a16="http://schemas.microsoft.com/office/drawing/2014/main" id="{CB40984F-3FD6-4565-AF19-4912170E3D9D}"/>
              </a:ext>
            </a:extLst>
          </p:cNvPr>
          <p:cNvSpPr txBox="1">
            <a:spLocks/>
          </p:cNvSpPr>
          <p:nvPr/>
        </p:nvSpPr>
        <p:spPr>
          <a:xfrm>
            <a:off x="854100" y="2699050"/>
            <a:ext cx="2232118" cy="2268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algn="ctr"/>
            <a:r>
              <a:rPr lang="lv-LV" sz="3200" b="1" dirty="0">
                <a:latin typeface="Century Gothic" panose="020B0502020202020204" pitchFamily="34" charset="0"/>
                <a:cs typeface="Arial" pitchFamily="34" charset="0"/>
              </a:rPr>
              <a:t>17</a:t>
            </a:r>
            <a:endParaRPr lang="lv-LV" sz="2400" b="1" dirty="0">
              <a:latin typeface="Century Gothic" panose="020B0502020202020204" pitchFamily="34" charset="0"/>
              <a:cs typeface="Arial" pitchFamily="34" charset="0"/>
            </a:endParaRPr>
          </a:p>
          <a:p>
            <a:pPr lvl="0" algn="ctr"/>
            <a:endParaRPr lang="lv-LV" sz="800" b="1" dirty="0">
              <a:latin typeface="Century Gothic" panose="020B0502020202020204" pitchFamily="34" charset="0"/>
              <a:cs typeface="Arial" pitchFamily="34" charset="0"/>
            </a:endParaRPr>
          </a:p>
          <a:p>
            <a:pPr lvl="0" algn="ctr"/>
            <a:r>
              <a:rPr lang="lv-LV" sz="1400" dirty="0">
                <a:latin typeface="Century Gothic" panose="020B0502020202020204" pitchFamily="34" charset="0"/>
                <a:cs typeface="Arial" pitchFamily="34" charset="0"/>
              </a:rPr>
              <a:t>Publiski pieejamu sporta, kultūras, atpūtas un sabiedrisko aktivitāšu zonu izveide, atjaunošana un labiekārtošana</a:t>
            </a:r>
          </a:p>
        </p:txBody>
      </p:sp>
      <p:sp>
        <p:nvSpPr>
          <p:cNvPr id="28" name="Apakšvirsraksts 2">
            <a:extLst>
              <a:ext uri="{FF2B5EF4-FFF2-40B4-BE49-F238E27FC236}">
                <a16:creationId xmlns:a16="http://schemas.microsoft.com/office/drawing/2014/main" id="{FE0CB9E7-348D-4150-AB42-384AA3435B50}"/>
              </a:ext>
            </a:extLst>
          </p:cNvPr>
          <p:cNvSpPr txBox="1">
            <a:spLocks/>
          </p:cNvSpPr>
          <p:nvPr/>
        </p:nvSpPr>
        <p:spPr>
          <a:xfrm>
            <a:off x="3179669" y="2699050"/>
            <a:ext cx="2418146" cy="2268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algn="ctr"/>
            <a:r>
              <a:rPr lang="lv-LV" sz="3200" b="1" dirty="0">
                <a:latin typeface="Century Gothic" panose="020B0502020202020204" pitchFamily="34" charset="0"/>
                <a:cs typeface="Arial" pitchFamily="34" charset="0"/>
              </a:rPr>
              <a:t>21</a:t>
            </a:r>
            <a:endParaRPr lang="lv-LV" sz="2400" b="1" dirty="0">
              <a:latin typeface="Century Gothic" panose="020B0502020202020204" pitchFamily="34" charset="0"/>
              <a:cs typeface="Arial" pitchFamily="34" charset="0"/>
            </a:endParaRPr>
          </a:p>
          <a:p>
            <a:pPr lvl="0" algn="ctr"/>
            <a:endParaRPr lang="lv-LV" sz="800" b="1" dirty="0">
              <a:latin typeface="Century Gothic" panose="020B0502020202020204" pitchFamily="34" charset="0"/>
              <a:cs typeface="Arial" pitchFamily="34" charset="0"/>
            </a:endParaRPr>
          </a:p>
          <a:p>
            <a:pPr lvl="0" algn="ctr"/>
            <a:r>
              <a:rPr lang="lv-LV" sz="1400" dirty="0">
                <a:latin typeface="Century Gothic" panose="020B0502020202020204" pitchFamily="34" charset="0"/>
                <a:cs typeface="Arial" pitchFamily="34" charset="0"/>
              </a:rPr>
              <a:t>Daudzdzīvokļu dzīvojamo māju apsaimniekošanas projekti un brīvi pieejamo piesaistīto zemesgabalu labiekārtošana</a:t>
            </a:r>
            <a:endParaRPr lang="lv-LV" sz="1400" b="1" dirty="0">
              <a:latin typeface="Century Gothic" panose="020B0502020202020204" pitchFamily="34" charset="0"/>
              <a:cs typeface="Arial" pitchFamily="34" charset="0"/>
            </a:endParaRPr>
          </a:p>
        </p:txBody>
      </p:sp>
      <p:pic>
        <p:nvPicPr>
          <p:cNvPr id="15" name="Graphic 14" descr="Park scene outline">
            <a:extLst>
              <a:ext uri="{FF2B5EF4-FFF2-40B4-BE49-F238E27FC236}">
                <a16:creationId xmlns:a16="http://schemas.microsoft.com/office/drawing/2014/main" id="{7337CB15-6C81-F150-2270-354D25C185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92176" y="1784650"/>
            <a:ext cx="755966" cy="755966"/>
          </a:xfrm>
          <a:prstGeom prst="rect">
            <a:avLst/>
          </a:prstGeom>
        </p:spPr>
      </p:pic>
      <p:sp>
        <p:nvSpPr>
          <p:cNvPr id="18" name="Ovāls 14">
            <a:extLst>
              <a:ext uri="{FF2B5EF4-FFF2-40B4-BE49-F238E27FC236}">
                <a16:creationId xmlns:a16="http://schemas.microsoft.com/office/drawing/2014/main" id="{6F5350DE-4839-8F9F-E189-99ED0563D6E5}"/>
              </a:ext>
            </a:extLst>
          </p:cNvPr>
          <p:cNvSpPr/>
          <p:nvPr/>
        </p:nvSpPr>
        <p:spPr>
          <a:xfrm>
            <a:off x="3931542" y="1705433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sp>
        <p:nvSpPr>
          <p:cNvPr id="24" name="Ovāls 14">
            <a:extLst>
              <a:ext uri="{FF2B5EF4-FFF2-40B4-BE49-F238E27FC236}">
                <a16:creationId xmlns:a16="http://schemas.microsoft.com/office/drawing/2014/main" id="{C8221683-FA29-6A6C-3C37-065744EB301E}"/>
              </a:ext>
            </a:extLst>
          </p:cNvPr>
          <p:cNvSpPr/>
          <p:nvPr/>
        </p:nvSpPr>
        <p:spPr>
          <a:xfrm>
            <a:off x="6283640" y="1713439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32" name="Graphic 31" descr="Signpost outline">
            <a:extLst>
              <a:ext uri="{FF2B5EF4-FFF2-40B4-BE49-F238E27FC236}">
                <a16:creationId xmlns:a16="http://schemas.microsoft.com/office/drawing/2014/main" id="{0DCBBE90-97EF-6274-D0DA-FD31665F1D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45791" y="1767461"/>
            <a:ext cx="806356" cy="806356"/>
          </a:xfrm>
          <a:prstGeom prst="rect">
            <a:avLst/>
          </a:prstGeom>
        </p:spPr>
      </p:pic>
      <p:pic>
        <p:nvPicPr>
          <p:cNvPr id="34" name="Graphic 33" descr="Home1 outline">
            <a:extLst>
              <a:ext uri="{FF2B5EF4-FFF2-40B4-BE49-F238E27FC236}">
                <a16:creationId xmlns:a16="http://schemas.microsoft.com/office/drawing/2014/main" id="{2A7F2132-99A8-A6BD-7B88-BE84FCEDD0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939670" y="1690601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6B59ED-73CC-828C-7A2A-3855112D9288}"/>
              </a:ext>
            </a:extLst>
          </p:cNvPr>
          <p:cNvSpPr txBox="1"/>
          <p:nvPr/>
        </p:nvSpPr>
        <p:spPr>
          <a:xfrm>
            <a:off x="2741178" y="872479"/>
            <a:ext cx="39980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v-LV" sz="2400" b="1" dirty="0">
                <a:latin typeface="Century Gothic" panose="020B0502020202020204" pitchFamily="34" charset="0"/>
              </a:rPr>
              <a:t>REALIZĒTI</a:t>
            </a:r>
            <a:r>
              <a:rPr lang="lv-LV" sz="2000" b="1" dirty="0">
                <a:latin typeface="Century Gothic" panose="020B0502020202020204" pitchFamily="34" charset="0"/>
              </a:rPr>
              <a:t> </a:t>
            </a:r>
            <a:r>
              <a:rPr lang="lv-LV" sz="3200" b="1" dirty="0">
                <a:latin typeface="Century Gothic" panose="020B0502020202020204" pitchFamily="34" charset="0"/>
              </a:rPr>
              <a:t>42</a:t>
            </a:r>
            <a:r>
              <a:rPr lang="lv-LV" sz="2000" b="1" dirty="0">
                <a:latin typeface="Century Gothic" panose="020B0502020202020204" pitchFamily="34" charset="0"/>
              </a:rPr>
              <a:t> </a:t>
            </a:r>
            <a:r>
              <a:rPr lang="lv-LV" sz="2400" b="1" dirty="0">
                <a:latin typeface="Century Gothic" panose="020B0502020202020204" pitchFamily="34" charset="0"/>
              </a:rPr>
              <a:t>PROJEKTI</a:t>
            </a:r>
            <a:endParaRPr lang="lv-LV" sz="2000" b="1" dirty="0">
              <a:latin typeface="Century Gothic" panose="020B0502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620446-6F18-C350-F2BA-19384488E202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538885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hand holding a leaf&#10;&#10;Description automatically generated">
            <a:extLst>
              <a:ext uri="{FF2B5EF4-FFF2-40B4-BE49-F238E27FC236}">
                <a16:creationId xmlns:a16="http://schemas.microsoft.com/office/drawing/2014/main" id="{2F160520-EBF4-1C3F-3791-585325651C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3374119"/>
            <a:ext cx="5616624" cy="13756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>
                <a:solidFill>
                  <a:srgbClr val="B1A37C"/>
                </a:solidFill>
                <a:cs typeface="Aldhabi" panose="020F0502020204030204" pitchFamily="2" charset="-78"/>
              </a:rPr>
              <a:t>Projekts</a:t>
            </a:r>
            <a:r>
              <a:rPr lang="lv-LV" sz="2200" kern="1200" dirty="0">
                <a:solidFill>
                  <a:srgbClr val="B1A37C"/>
                </a:solidFill>
                <a:cs typeface="Aldhabi" panose="020F0502020204030204" pitchFamily="2" charset="-78"/>
              </a:rPr>
              <a:t> </a:t>
            </a:r>
            <a:r>
              <a:rPr lang="lv-LV" sz="2200" dirty="0">
                <a:solidFill>
                  <a:srgbClr val="B1A37C"/>
                </a:solidFill>
                <a:cs typeface="Aldhabi" panose="020F0502020204030204" pitchFamily="2" charset="-78"/>
              </a:rPr>
              <a:t>’’Zaļā </a:t>
            </a:r>
            <a:r>
              <a:rPr lang="lv-LV" sz="2200" dirty="0" err="1">
                <a:solidFill>
                  <a:srgbClr val="B1A37C"/>
                </a:solidFill>
                <a:cs typeface="Aldhabi" panose="020F0502020204030204" pitchFamily="2" charset="-78"/>
              </a:rPr>
              <a:t>daba’’</a:t>
            </a:r>
            <a:r>
              <a:rPr lang="lv-LV" kern="1200" dirty="0" err="1">
                <a:solidFill>
                  <a:schemeClr val="bg1"/>
                </a:solidFill>
                <a:cs typeface="Aldhabi" panose="020F0502020204030204" pitchFamily="2" charset="-78"/>
              </a:rPr>
              <a:t>a</a:t>
            </a:r>
            <a:br>
              <a:rPr lang="en-US" kern="1200" dirty="0">
                <a:solidFill>
                  <a:schemeClr val="tx1"/>
                </a:solidFill>
                <a:cs typeface="Aldhabi" panose="020F0502020204030204" pitchFamily="2" charset="-78"/>
              </a:rPr>
            </a:br>
            <a:r>
              <a:rPr lang="lv-LV" kern="1200" dirty="0">
                <a:solidFill>
                  <a:schemeClr val="tx1"/>
                </a:solidFill>
                <a:cs typeface="Aldhabi" panose="020F0502020204030204" pitchFamily="2" charset="-78"/>
              </a:rPr>
              <a:t>(</a:t>
            </a:r>
            <a:r>
              <a:rPr lang="lv-LV" sz="1800" kern="1200" dirty="0">
                <a:solidFill>
                  <a:schemeClr val="tx1"/>
                </a:solidFill>
                <a:cs typeface="Aldhabi" panose="020F0502020204030204" pitchFamily="2" charset="-78"/>
              </a:rPr>
              <a:t>īstenots </a:t>
            </a:r>
            <a:r>
              <a:rPr lang="lv-LV" sz="1800" dirty="0">
                <a:solidFill>
                  <a:schemeClr val="tx1"/>
                </a:solidFill>
                <a:cs typeface="Aldhabi" panose="020F0502020204030204" pitchFamily="2" charset="-78"/>
              </a:rPr>
              <a:t>Līvbērzes pagasta Līvbērzē)</a:t>
            </a:r>
            <a:endParaRPr lang="en-US" sz="1800" kern="1200" dirty="0">
              <a:solidFill>
                <a:schemeClr val="tx1"/>
              </a:solidFill>
              <a:cs typeface="Aldhabi" panose="020F0502020204030204" pitchFamily="2" charset="-78"/>
            </a:endParaRPr>
          </a:p>
        </p:txBody>
      </p:sp>
      <p:pic>
        <p:nvPicPr>
          <p:cNvPr id="11" name="Picture 10" descr="A fenced in garden with a building in the background&#10;&#10;Description automatically generated">
            <a:extLst>
              <a:ext uri="{FF2B5EF4-FFF2-40B4-BE49-F238E27FC236}">
                <a16:creationId xmlns:a16="http://schemas.microsoft.com/office/drawing/2014/main" id="{5AF48DD1-6A2E-5E1B-476D-BB18A6CD481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44" y="310501"/>
            <a:ext cx="4377000" cy="2917760"/>
          </a:xfrm>
          <a:prstGeom prst="rect">
            <a:avLst/>
          </a:prstGeom>
        </p:spPr>
      </p:pic>
      <p:pic>
        <p:nvPicPr>
          <p:cNvPr id="13" name="Picture 12" descr="A path leading to a gate&#10;&#10;Description automatically generated">
            <a:extLst>
              <a:ext uri="{FF2B5EF4-FFF2-40B4-BE49-F238E27FC236}">
                <a16:creationId xmlns:a16="http://schemas.microsoft.com/office/drawing/2014/main" id="{B97C1428-F254-684B-C560-08E1CBD536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10501"/>
            <a:ext cx="4377006" cy="291776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E2ABB6E-9188-8749-08A3-FFBD6710631F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2475147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680" y="4061249"/>
            <a:ext cx="6015190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400" kern="1200" dirty="0" err="1"/>
              <a:t>Projekts</a:t>
            </a:r>
            <a:r>
              <a:rPr lang="en-US" sz="2400" kern="1200" dirty="0"/>
              <a:t> </a:t>
            </a:r>
            <a:br>
              <a:rPr lang="lv-LV" sz="2400" kern="1200" dirty="0"/>
            </a:br>
            <a:r>
              <a:rPr lang="lv-LV" sz="2400" dirty="0"/>
              <a:t>’’</a:t>
            </a:r>
            <a:r>
              <a:rPr lang="lv-LV" sz="2400" kern="1200" dirty="0"/>
              <a:t>Bērzes upes krasta labiekārtošana</a:t>
            </a:r>
            <a:r>
              <a:rPr lang="lv-LV" sz="2400" dirty="0"/>
              <a:t>’’</a:t>
            </a:r>
            <a:br>
              <a:rPr lang="lv-LV" sz="24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lv-LV" sz="1800" dirty="0">
                <a:solidFill>
                  <a:schemeClr val="tx1"/>
                </a:solidFill>
              </a:rPr>
              <a:t>īstenots Līvbērzes pagasta Līvbērzē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2" name="Picture 1" descr="A bench on a hill with trees in the background&#10;&#10;Description automatically generated">
            <a:extLst>
              <a:ext uri="{FF2B5EF4-FFF2-40B4-BE49-F238E27FC236}">
                <a16:creationId xmlns:a16="http://schemas.microsoft.com/office/drawing/2014/main" id="{425B5AB3-C339-39D2-747B-6F5FE525925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69" y="732462"/>
            <a:ext cx="3672717" cy="2448272"/>
          </a:xfrm>
          <a:prstGeom prst="rect">
            <a:avLst/>
          </a:prstGeom>
        </p:spPr>
      </p:pic>
      <p:pic>
        <p:nvPicPr>
          <p:cNvPr id="4" name="Picture 3" descr="A grass hill with text on it&#10;&#10;Description automatically generated">
            <a:extLst>
              <a:ext uri="{FF2B5EF4-FFF2-40B4-BE49-F238E27FC236}">
                <a16:creationId xmlns:a16="http://schemas.microsoft.com/office/drawing/2014/main" id="{43A2DA6B-1871-BC7F-B668-318EBAD73FE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732462"/>
            <a:ext cx="3672408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021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712" y="4011910"/>
            <a:ext cx="5261625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’’Draudzības piestātne</a:t>
            </a:r>
            <a:r>
              <a:rPr lang="lv-LV" sz="2200" dirty="0"/>
              <a:t>’’</a:t>
            </a: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lv-LV" sz="1800" kern="1200" dirty="0">
                <a:solidFill>
                  <a:schemeClr val="tx1"/>
                </a:solidFill>
              </a:rPr>
              <a:t> Kalnciema pagasta Kalnciemā)</a:t>
            </a:r>
            <a:endParaRPr lang="en-US" sz="1800" kern="1200" dirty="0">
              <a:solidFill>
                <a:schemeClr val="tx1"/>
              </a:solidFill>
            </a:endParaRPr>
          </a:p>
        </p:txBody>
      </p:sp>
      <p:pic>
        <p:nvPicPr>
          <p:cNvPr id="6" name="Picture 5" descr="A stone structure with a bench around it&#10;&#10;Description automatically generated with medium confidence">
            <a:extLst>
              <a:ext uri="{FF2B5EF4-FFF2-40B4-BE49-F238E27FC236}">
                <a16:creationId xmlns:a16="http://schemas.microsoft.com/office/drawing/2014/main" id="{484B38B5-2CC8-5B66-B6B7-8A982682159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68" y="153221"/>
            <a:ext cx="3363207" cy="2242138"/>
          </a:xfrm>
          <a:prstGeom prst="rect">
            <a:avLst/>
          </a:prstGeom>
        </p:spPr>
      </p:pic>
      <p:pic>
        <p:nvPicPr>
          <p:cNvPr id="12" name="Picture 11" descr="A group of picnic tables in a park&#10;&#10;Description automatically generated">
            <a:extLst>
              <a:ext uri="{FF2B5EF4-FFF2-40B4-BE49-F238E27FC236}">
                <a16:creationId xmlns:a16="http://schemas.microsoft.com/office/drawing/2014/main" id="{A61E7CE9-2C00-D928-290D-98BFF1AF91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34864"/>
            <a:ext cx="3134790" cy="2089860"/>
          </a:xfrm>
          <a:prstGeom prst="rect">
            <a:avLst/>
          </a:prstGeom>
        </p:spPr>
      </p:pic>
      <p:pic>
        <p:nvPicPr>
          <p:cNvPr id="9" name="Picture 8" descr="A picnic table in a park&#10;&#10;Description automatically generated">
            <a:extLst>
              <a:ext uri="{FF2B5EF4-FFF2-40B4-BE49-F238E27FC236}">
                <a16:creationId xmlns:a16="http://schemas.microsoft.com/office/drawing/2014/main" id="{16240723-FE6B-AD23-089E-7312958C7E1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399192"/>
            <a:ext cx="3363207" cy="224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09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itle 4">
            <a:extLst>
              <a:ext uri="{FF2B5EF4-FFF2-40B4-BE49-F238E27FC236}">
                <a16:creationId xmlns:a16="http://schemas.microsoft.com/office/drawing/2014/main" id="{989E0D98-6903-C599-EE90-48E6E9BD2DE8}"/>
              </a:ext>
            </a:extLst>
          </p:cNvPr>
          <p:cNvSpPr txBox="1">
            <a:spLocks/>
          </p:cNvSpPr>
          <p:nvPr/>
        </p:nvSpPr>
        <p:spPr>
          <a:xfrm>
            <a:off x="2008005" y="3867894"/>
            <a:ext cx="5261625" cy="8786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000" b="1" kern="1200">
                <a:solidFill>
                  <a:srgbClr val="938357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US" sz="2300" dirty="0" err="1"/>
              <a:t>Projekts</a:t>
            </a:r>
            <a:r>
              <a:rPr lang="en-US" sz="2300" dirty="0"/>
              <a:t> </a:t>
            </a:r>
            <a:r>
              <a:rPr lang="lv-LV" sz="2300" dirty="0"/>
              <a:t>’’Sportam un atpūtai’’</a:t>
            </a:r>
            <a:br>
              <a:rPr lang="en-US" sz="23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(</a:t>
            </a:r>
            <a:r>
              <a:rPr lang="en-US" sz="1800" dirty="0" err="1">
                <a:solidFill>
                  <a:schemeClr val="tx1"/>
                </a:solidFill>
              </a:rPr>
              <a:t>īstenots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Valgundes pagasta Vītoliņos</a:t>
            </a:r>
            <a:r>
              <a:rPr lang="en-US" sz="18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4" name="Content Placeholder 3" descr="A swing set in a park&#10;&#10;Description automatically generated">
            <a:extLst>
              <a:ext uri="{FF2B5EF4-FFF2-40B4-BE49-F238E27FC236}">
                <a16:creationId xmlns:a16="http://schemas.microsoft.com/office/drawing/2014/main" id="{3BCA08A4-1F57-B706-7FEB-06A87FB244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488" y="555526"/>
            <a:ext cx="4104794" cy="2736304"/>
          </a:xfrm>
        </p:spPr>
      </p:pic>
      <p:pic>
        <p:nvPicPr>
          <p:cNvPr id="7" name="Content Placeholder 6" descr="A wooden swing in a park&#10;&#10;Description automatically generated">
            <a:extLst>
              <a:ext uri="{FF2B5EF4-FFF2-40B4-BE49-F238E27FC236}">
                <a16:creationId xmlns:a16="http://schemas.microsoft.com/office/drawing/2014/main" id="{70B4D170-3022-6817-51E3-864BE15DA9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9770" y="555526"/>
            <a:ext cx="4104456" cy="2736304"/>
          </a:xfrm>
        </p:spPr>
      </p:pic>
    </p:spTree>
    <p:extLst>
      <p:ext uri="{BB962C8B-B14F-4D97-AF65-F5344CB8AC3E}">
        <p14:creationId xmlns:p14="http://schemas.microsoft.com/office/powerpoint/2010/main" val="2926013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691" y="3976844"/>
            <a:ext cx="5544616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</a:t>
            </a:r>
            <a:r>
              <a:rPr lang="nl-NL" sz="2200" kern="1200" dirty="0"/>
              <a:t>Lielsvētes 16 atpūta pagalmā</a:t>
            </a:r>
            <a:r>
              <a:rPr lang="lv-LV" sz="2200" kern="1200" dirty="0"/>
              <a:t>’’</a:t>
            </a:r>
            <a:br>
              <a:rPr lang="lv-LV" sz="2400" kern="1200" dirty="0"/>
            </a:br>
            <a:r>
              <a:rPr lang="lv-LV" sz="300" kern="1200" dirty="0">
                <a:solidFill>
                  <a:schemeClr val="bg1"/>
                </a:solidFill>
              </a:rPr>
              <a:t>a</a:t>
            </a: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S</a:t>
            </a:r>
            <a:r>
              <a:rPr lang="lv-LV" sz="1800" kern="1200" dirty="0" err="1">
                <a:solidFill>
                  <a:schemeClr val="tx1"/>
                </a:solidFill>
              </a:rPr>
              <a:t>vētes</a:t>
            </a:r>
            <a:r>
              <a:rPr lang="lv-LV" sz="1800" kern="1200" dirty="0">
                <a:solidFill>
                  <a:schemeClr val="tx1"/>
                </a:solidFill>
              </a:rPr>
              <a:t> pagasta Svētē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4" name="Picture 3" descr="A swing set in a yard&#10;&#10;Description automatically generated">
            <a:extLst>
              <a:ext uri="{FF2B5EF4-FFF2-40B4-BE49-F238E27FC236}">
                <a16:creationId xmlns:a16="http://schemas.microsoft.com/office/drawing/2014/main" id="{3ACAC1EF-F50A-A7CB-B3DC-A7DCFF37BE6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454" y="575771"/>
            <a:ext cx="4012719" cy="2674920"/>
          </a:xfrm>
          <a:prstGeom prst="rect">
            <a:avLst/>
          </a:prstGeom>
        </p:spPr>
      </p:pic>
      <p:pic>
        <p:nvPicPr>
          <p:cNvPr id="8" name="Picture 7" descr="A red bench in front of a brick building&#10;&#10;Description automatically generated">
            <a:extLst>
              <a:ext uri="{FF2B5EF4-FFF2-40B4-BE49-F238E27FC236}">
                <a16:creationId xmlns:a16="http://schemas.microsoft.com/office/drawing/2014/main" id="{E6668E9E-16B0-3E03-3CDA-1D22A9008D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424" y="575771"/>
            <a:ext cx="4012380" cy="267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555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712" y="4011910"/>
            <a:ext cx="5261625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en-US" sz="2200" kern="1200" dirty="0" err="1"/>
              <a:t>Apkārtējās</a:t>
            </a:r>
            <a:r>
              <a:rPr lang="en-US" sz="2200" kern="1200" dirty="0"/>
              <a:t> vides </a:t>
            </a:r>
            <a:r>
              <a:rPr lang="en-US" sz="2200" kern="1200" dirty="0" err="1"/>
              <a:t>labiekārtošana</a:t>
            </a:r>
            <a:r>
              <a:rPr lang="lv-LV" sz="2200" dirty="0"/>
              <a:t>’’</a:t>
            </a:r>
            <a:br>
              <a:rPr lang="lv-LV" sz="2200" kern="1200" dirty="0"/>
            </a:br>
            <a:r>
              <a:rPr lang="lv-LV" sz="200" kern="1200" dirty="0">
                <a:solidFill>
                  <a:schemeClr val="bg1"/>
                </a:solidFill>
              </a:rPr>
              <a:t>a</a:t>
            </a: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lv-LV" sz="1800" dirty="0">
                <a:solidFill>
                  <a:schemeClr val="tx1"/>
                </a:solidFill>
              </a:rPr>
              <a:t> Vilces </a:t>
            </a:r>
            <a:r>
              <a:rPr lang="en-US" sz="1800" kern="1200" dirty="0" err="1">
                <a:solidFill>
                  <a:schemeClr val="tx1"/>
                </a:solidFill>
              </a:rPr>
              <a:t>pagast</a:t>
            </a:r>
            <a:r>
              <a:rPr lang="lv-LV" sz="1800" dirty="0">
                <a:solidFill>
                  <a:schemeClr val="tx1"/>
                </a:solidFill>
              </a:rPr>
              <a:t>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Ziedkalnē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8" name="Picture 7" descr="A playground with a slide and a gazebo&#10;&#10;Description automatically generated">
            <a:extLst>
              <a:ext uri="{FF2B5EF4-FFF2-40B4-BE49-F238E27FC236}">
                <a16:creationId xmlns:a16="http://schemas.microsoft.com/office/drawing/2014/main" id="{D0A5BBF1-28BD-F805-7E7B-75A6814AD8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957" y="121271"/>
            <a:ext cx="5436605" cy="362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366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3507854"/>
            <a:ext cx="7416824" cy="136815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en-US" sz="2200" kern="1200" dirty="0" err="1"/>
              <a:t>Vilces</a:t>
            </a:r>
            <a:r>
              <a:rPr lang="en-US" sz="2200" kern="1200" dirty="0"/>
              <a:t> </a:t>
            </a:r>
            <a:r>
              <a:rPr lang="en-US" sz="2200" kern="1200" dirty="0" err="1"/>
              <a:t>disku</a:t>
            </a:r>
            <a:r>
              <a:rPr lang="en-US" sz="2200" kern="1200" dirty="0"/>
              <a:t> </a:t>
            </a:r>
            <a:r>
              <a:rPr lang="en-US" sz="2200" kern="1200" dirty="0" err="1"/>
              <a:t>golfa</a:t>
            </a:r>
            <a:r>
              <a:rPr lang="en-US" sz="2200" kern="1200" dirty="0"/>
              <a:t> </a:t>
            </a:r>
            <a:r>
              <a:rPr lang="en-US" sz="2200" kern="1200" dirty="0" err="1"/>
              <a:t>laukuma</a:t>
            </a:r>
            <a:r>
              <a:rPr lang="en-US" sz="2200" kern="1200" dirty="0"/>
              <a:t> </a:t>
            </a:r>
            <a:r>
              <a:rPr lang="en-US" sz="2200" kern="1200" dirty="0" err="1"/>
              <a:t>labiekārtošana</a:t>
            </a:r>
            <a:r>
              <a:rPr lang="lv-LV" sz="2200" dirty="0"/>
              <a:t>’’</a:t>
            </a:r>
            <a:br>
              <a:rPr lang="lv-LV" sz="2200" kern="1200" dirty="0"/>
            </a:b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Vilces pagasta Vilcē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4" name="Picture 3" descr="A rectangular green rectangular object surrounded by leaves&#10;&#10;Description automatically generated">
            <a:extLst>
              <a:ext uri="{FF2B5EF4-FFF2-40B4-BE49-F238E27FC236}">
                <a16:creationId xmlns:a16="http://schemas.microsoft.com/office/drawing/2014/main" id="{97BFA072-3C53-0EE7-17EE-D309B6115E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52707"/>
            <a:ext cx="4521903" cy="301460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91CEABA-57B6-6B92-3783-9FA2D6844D45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92BAE1AD-4D65-11AB-2105-7E1CDF0159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02" b="1"/>
          <a:stretch/>
        </p:blipFill>
        <p:spPr bwMode="auto">
          <a:xfrm>
            <a:off x="5148064" y="333076"/>
            <a:ext cx="2794000" cy="302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8252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7" y="4061249"/>
            <a:ext cx="6336704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lv-LV" sz="2200" kern="1200" dirty="0"/>
              <a:t>Vingrošanas iekārta un smilškaste Ūziņu centrā’’</a:t>
            </a:r>
            <a:br>
              <a:rPr lang="lv-LV" sz="2200" kern="1200" dirty="0"/>
            </a:br>
            <a:r>
              <a:rPr lang="lv-LV" sz="600" kern="1200" dirty="0">
                <a:solidFill>
                  <a:schemeClr val="bg1"/>
                </a:solidFill>
              </a:rPr>
              <a:t>a</a:t>
            </a: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Zaļenieku </a:t>
            </a:r>
            <a:r>
              <a:rPr lang="en-US" sz="1800" kern="1200" dirty="0" err="1">
                <a:solidFill>
                  <a:schemeClr val="tx1"/>
                </a:solidFill>
              </a:rPr>
              <a:t>pagast</a:t>
            </a:r>
            <a:r>
              <a:rPr lang="lv-LV" sz="1800" dirty="0">
                <a:solidFill>
                  <a:schemeClr val="tx1"/>
                </a:solidFill>
              </a:rPr>
              <a:t>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 err="1">
                <a:solidFill>
                  <a:schemeClr val="tx1"/>
                </a:solidFill>
              </a:rPr>
              <a:t>Ūziņos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6" name="Picture 5" descr="A playground equipment in the woods&#10;&#10;Description automatically generated">
            <a:extLst>
              <a:ext uri="{FF2B5EF4-FFF2-40B4-BE49-F238E27FC236}">
                <a16:creationId xmlns:a16="http://schemas.microsoft.com/office/drawing/2014/main" id="{5D0D5D5A-B7FB-3142-1CB9-42A2980885E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002" y="71485"/>
            <a:ext cx="5571979" cy="371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905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4405" y="4061249"/>
            <a:ext cx="6015187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lv-LV" sz="2200" kern="1200" dirty="0"/>
              <a:t>Lielvircavas sporta laukuma sakārtošana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Platones </a:t>
            </a:r>
            <a:r>
              <a:rPr lang="en-US" sz="1800" kern="1200" dirty="0" err="1">
                <a:solidFill>
                  <a:schemeClr val="tx1"/>
                </a:solidFill>
              </a:rPr>
              <a:t>pagast</a:t>
            </a:r>
            <a:r>
              <a:rPr lang="lv-LV" sz="1800" dirty="0">
                <a:solidFill>
                  <a:schemeClr val="tx1"/>
                </a:solidFill>
              </a:rPr>
              <a:t>a Lielvircavā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grass field with trees in the background&#10;&#10;Description automatically generated">
            <a:extLst>
              <a:ext uri="{FF2B5EF4-FFF2-40B4-BE49-F238E27FC236}">
                <a16:creationId xmlns:a16="http://schemas.microsoft.com/office/drawing/2014/main" id="{6A82A27F-1D4B-03A7-5E63-028A538FEF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093" y="79937"/>
            <a:ext cx="5513809" cy="3675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603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6136" y="2247714"/>
            <a:ext cx="2950266" cy="64807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en-US" sz="2200" kern="1200" dirty="0"/>
              <a:t>ES un NATO </a:t>
            </a:r>
            <a:r>
              <a:rPr lang="en-US" sz="2200" kern="1200" dirty="0" err="1"/>
              <a:t>piemi</a:t>
            </a:r>
            <a:r>
              <a:rPr lang="lv-LV" sz="2200" kern="1200" dirty="0"/>
              <a:t>ņ</a:t>
            </a:r>
            <a:r>
              <a:rPr lang="en-US" sz="2200" kern="1200" dirty="0"/>
              <a:t>as </a:t>
            </a:r>
            <a:r>
              <a:rPr lang="en-US" sz="2200" kern="1200" dirty="0" err="1"/>
              <a:t>ozolu</a:t>
            </a:r>
            <a:r>
              <a:rPr lang="en-US" sz="2200" kern="1200" dirty="0"/>
              <a:t> </a:t>
            </a:r>
            <a:r>
              <a:rPr lang="en-US" sz="2200" kern="1200" dirty="0" err="1"/>
              <a:t>piegu</a:t>
            </a:r>
            <a:r>
              <a:rPr lang="lv-LV" sz="2200" kern="1200" dirty="0"/>
              <a:t>ļ</a:t>
            </a:r>
            <a:r>
              <a:rPr lang="en-US" sz="2200" kern="1200" dirty="0" err="1"/>
              <a:t>oš</a:t>
            </a:r>
            <a:r>
              <a:rPr lang="lv-LV" sz="2200" kern="1200" dirty="0"/>
              <a:t>ā</a:t>
            </a:r>
            <a:r>
              <a:rPr lang="en-US" sz="2200" kern="1200" dirty="0"/>
              <a:t>s vides </a:t>
            </a:r>
            <a:r>
              <a:rPr lang="en-US" sz="2200" kern="1200" dirty="0" err="1"/>
              <a:t>sakārtošana</a:t>
            </a:r>
            <a:r>
              <a:rPr lang="lv-LV" sz="2200" dirty="0"/>
              <a:t>’’</a:t>
            </a:r>
            <a:br>
              <a:rPr lang="lv-LV" sz="2200" kern="1200" dirty="0"/>
            </a:b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Platones </a:t>
            </a:r>
            <a:r>
              <a:rPr lang="en-US" sz="1800" kern="1200" dirty="0" err="1">
                <a:solidFill>
                  <a:schemeClr val="tx1"/>
                </a:solidFill>
              </a:rPr>
              <a:t>pagast</a:t>
            </a:r>
            <a:r>
              <a:rPr lang="lv-LV" sz="1800" kern="1200" dirty="0">
                <a:solidFill>
                  <a:schemeClr val="tx1"/>
                </a:solidFill>
              </a:rPr>
              <a:t>a</a:t>
            </a:r>
            <a:r>
              <a:rPr lang="lv-LV" sz="1800" dirty="0">
                <a:solidFill>
                  <a:schemeClr val="tx1"/>
                </a:solidFill>
              </a:rPr>
              <a:t> Platonē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7" name="Picture 6" descr="A group of red and white cups on a green surface&#10;&#10;Description automatically generated">
            <a:extLst>
              <a:ext uri="{FF2B5EF4-FFF2-40B4-BE49-F238E27FC236}">
                <a16:creationId xmlns:a16="http://schemas.microsoft.com/office/drawing/2014/main" id="{7C7790C8-D578-32E7-23C1-51DBE798237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0661"/>
            <a:ext cx="4032448" cy="2688299"/>
          </a:xfrm>
          <a:prstGeom prst="rect">
            <a:avLst/>
          </a:prstGeom>
        </p:spPr>
      </p:pic>
      <p:pic>
        <p:nvPicPr>
          <p:cNvPr id="9" name="Picture 8" descr="A green platform with red and white objects on it&#10;&#10;Description automatically generated">
            <a:extLst>
              <a:ext uri="{FF2B5EF4-FFF2-40B4-BE49-F238E27FC236}">
                <a16:creationId xmlns:a16="http://schemas.microsoft.com/office/drawing/2014/main" id="{8FE4DA4C-FF9D-21C4-5B2F-B481199678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4455" y="2067694"/>
            <a:ext cx="4361681" cy="290778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4BBD349-DD56-8383-B2F2-97BBCA046BDC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688761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186" y="3976834"/>
            <a:ext cx="5261625" cy="878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</a:t>
            </a:r>
            <a:r>
              <a:rPr lang="lv-LV" sz="2200" dirty="0"/>
              <a:t>Terases izbūve’’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Platones pagasta Platonē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wooden deck in a yard&#10;&#10;Description automatically generated">
            <a:extLst>
              <a:ext uri="{FF2B5EF4-FFF2-40B4-BE49-F238E27FC236}">
                <a16:creationId xmlns:a16="http://schemas.microsoft.com/office/drawing/2014/main" id="{26AF6782-D7EF-B155-A65E-E53F480EF7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27534"/>
            <a:ext cx="3988746" cy="2659163"/>
          </a:xfrm>
          <a:prstGeom prst="rect">
            <a:avLst/>
          </a:prstGeom>
        </p:spPr>
      </p:pic>
      <p:pic>
        <p:nvPicPr>
          <p:cNvPr id="8" name="Picture 7" descr="A wooden deck outside of a building&#10;&#10;Description automatically generated">
            <a:extLst>
              <a:ext uri="{FF2B5EF4-FFF2-40B4-BE49-F238E27FC236}">
                <a16:creationId xmlns:a16="http://schemas.microsoft.com/office/drawing/2014/main" id="{EEB94BC1-CB46-6FD0-557F-D79C9F92D51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50" y="671239"/>
            <a:ext cx="3988746" cy="265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4306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4061249"/>
            <a:ext cx="6879286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’’Bērnu rotaļu laukuma labiekārtošana Jaunības ielā 1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Kalnciema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Kalnciem</a:t>
            </a:r>
            <a:r>
              <a:rPr lang="lv-LV" sz="1800" dirty="0">
                <a:solidFill>
                  <a:schemeClr val="tx1"/>
                </a:solidFill>
              </a:rPr>
              <a:t>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8" name="Picture 7" descr="A playground in a park&#10;&#10;Description automatically generated">
            <a:extLst>
              <a:ext uri="{FF2B5EF4-FFF2-40B4-BE49-F238E27FC236}">
                <a16:creationId xmlns:a16="http://schemas.microsoft.com/office/drawing/2014/main" id="{3BF4C447-DB6D-70BE-23D8-9A1CE9BB74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29" y="506680"/>
            <a:ext cx="4266758" cy="2844505"/>
          </a:xfrm>
          <a:prstGeom prst="rect">
            <a:avLst/>
          </a:prstGeom>
        </p:spPr>
      </p:pic>
      <p:pic>
        <p:nvPicPr>
          <p:cNvPr id="10" name="Picture 9" descr="A grass field with benches and a building in the background&#10;&#10;Description automatically generated">
            <a:extLst>
              <a:ext uri="{FF2B5EF4-FFF2-40B4-BE49-F238E27FC236}">
                <a16:creationId xmlns:a16="http://schemas.microsoft.com/office/drawing/2014/main" id="{D7CC1C4E-279C-13B2-CE12-4F10A9BE42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913" y="506438"/>
            <a:ext cx="4266758" cy="28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01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176" y="2139702"/>
            <a:ext cx="2738366" cy="64807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br>
              <a:rPr lang="lv-LV" sz="2200" kern="1200" dirty="0"/>
            </a:br>
            <a:r>
              <a:rPr lang="lv-LV" sz="2200" dirty="0"/>
              <a:t>’’</a:t>
            </a:r>
            <a:r>
              <a:rPr lang="fi-FI" sz="2200" kern="1200" dirty="0"/>
              <a:t>Par vizuāli estētisku Nākotni!</a:t>
            </a:r>
            <a:r>
              <a:rPr lang="lv-LV" sz="2200" dirty="0"/>
              <a:t>’’</a:t>
            </a:r>
            <a:br>
              <a:rPr lang="lv-LV" sz="2200" kern="1200" dirty="0"/>
            </a:br>
            <a:r>
              <a:rPr lang="lv-LV" sz="700" kern="1200" dirty="0">
                <a:solidFill>
                  <a:schemeClr val="bg1"/>
                </a:solidFill>
              </a:rPr>
              <a:t>a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Glūdas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Nākotnē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4" name="Picture 3" descr="A building with windows and grass&#10;&#10;Description automatically generated">
            <a:extLst>
              <a:ext uri="{FF2B5EF4-FFF2-40B4-BE49-F238E27FC236}">
                <a16:creationId xmlns:a16="http://schemas.microsoft.com/office/drawing/2014/main" id="{60BC0DCA-9163-0BA9-A4E8-AA94C41D02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72" y="483518"/>
            <a:ext cx="5989504" cy="399334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2A1A995-59BE-31E2-3251-7910370A8522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560326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393" y="4043699"/>
            <a:ext cx="7202814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lv-LV" sz="2200" kern="1200" dirty="0"/>
              <a:t>Draudzības ielas 10 daudzdzīvokļu mājas pagalma stāvvietas labiekārtošana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Kalnciema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Kalnciemā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car parked in a parking lot&#10;&#10;Description automatically generated">
            <a:extLst>
              <a:ext uri="{FF2B5EF4-FFF2-40B4-BE49-F238E27FC236}">
                <a16:creationId xmlns:a16="http://schemas.microsoft.com/office/drawing/2014/main" id="{1F451C29-82E8-8011-A4CD-E0571798DA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21177"/>
            <a:ext cx="5081761" cy="3387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7653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776" y="3976834"/>
            <a:ext cx="4575030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br>
              <a:rPr lang="lv-LV" sz="2200" kern="1200" dirty="0"/>
            </a:br>
            <a:r>
              <a:rPr lang="lv-LV" sz="2200" dirty="0"/>
              <a:t>’’</a:t>
            </a:r>
            <a:r>
              <a:rPr lang="lv-LV" sz="2200" kern="1200" dirty="0"/>
              <a:t>Investē savā pagalmā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Ozolnieku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Ozolniekos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sidewalk with a bike rack in the middle of a yard&#10;&#10;Description automatically generated">
            <a:extLst>
              <a:ext uri="{FF2B5EF4-FFF2-40B4-BE49-F238E27FC236}">
                <a16:creationId xmlns:a16="http://schemas.microsoft.com/office/drawing/2014/main" id="{906619DB-61BB-779D-23CB-1BCABF69614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4" y="409484"/>
            <a:ext cx="4215507" cy="2810338"/>
          </a:xfrm>
          <a:prstGeom prst="rect">
            <a:avLst/>
          </a:prstGeom>
        </p:spPr>
      </p:pic>
      <p:pic>
        <p:nvPicPr>
          <p:cNvPr id="8" name="Picture 7" descr="A sidewalk with cars parked in front of a building&#10;&#10;Description automatically generated">
            <a:extLst>
              <a:ext uri="{FF2B5EF4-FFF2-40B4-BE49-F238E27FC236}">
                <a16:creationId xmlns:a16="http://schemas.microsoft.com/office/drawing/2014/main" id="{9A4B7D9D-F944-E1C6-1219-0D49E81036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9484"/>
            <a:ext cx="4215507" cy="2810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4111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15" y="4061249"/>
            <a:ext cx="7096368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lv-LV" sz="2200" kern="1200" dirty="0"/>
              <a:t>Mājas ieejas nojumju remonts un labiekārtošana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Zaļenieku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Zaļeniekos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building with a door open&#10;&#10;Description automatically generated">
            <a:extLst>
              <a:ext uri="{FF2B5EF4-FFF2-40B4-BE49-F238E27FC236}">
                <a16:creationId xmlns:a16="http://schemas.microsoft.com/office/drawing/2014/main" id="{B2F979AE-22C4-DAA0-CF74-2683301C9BB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3652"/>
            <a:ext cx="5874181" cy="391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452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680" y="4061249"/>
            <a:ext cx="6053548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en-US" sz="2200" kern="1200" dirty="0"/>
              <a:t> </a:t>
            </a:r>
            <a:r>
              <a:rPr lang="lv-LV" sz="2200" dirty="0"/>
              <a:t>’’</a:t>
            </a:r>
            <a:r>
              <a:rPr lang="lv-LV" sz="2200" kern="1200" dirty="0"/>
              <a:t>Sakopta sēta, vesels gars – ņem un dari - 2!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Vilces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Vilcē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40FDC9-F1C1-4AA9-930C-6D02BD1AE8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07" t="10366" r="8823" b="3605"/>
          <a:stretch/>
        </p:blipFill>
        <p:spPr>
          <a:xfrm>
            <a:off x="467544" y="267494"/>
            <a:ext cx="3744416" cy="2808313"/>
          </a:xfrm>
          <a:prstGeom prst="rect">
            <a:avLst/>
          </a:prstGeom>
        </p:spPr>
      </p:pic>
      <p:pic>
        <p:nvPicPr>
          <p:cNvPr id="6" name="Picture 5" descr="A door in a building&#10;&#10;Description automatically generated with medium confidence">
            <a:extLst>
              <a:ext uri="{FF2B5EF4-FFF2-40B4-BE49-F238E27FC236}">
                <a16:creationId xmlns:a16="http://schemas.microsoft.com/office/drawing/2014/main" id="{E649B9DC-7FA5-A250-78BD-524AC5578F1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2267" y="987785"/>
            <a:ext cx="4304756" cy="2869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264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rown door in a building&#10;&#10;Description automatically generated">
            <a:extLst>
              <a:ext uri="{FF2B5EF4-FFF2-40B4-BE49-F238E27FC236}">
                <a16:creationId xmlns:a16="http://schemas.microsoft.com/office/drawing/2014/main" id="{097BBC87-F0B8-8A7A-937E-CBAC1B0F9E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81" r="24402"/>
          <a:stretch/>
        </p:blipFill>
        <p:spPr>
          <a:xfrm>
            <a:off x="697462" y="148473"/>
            <a:ext cx="2952327" cy="371942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636" y="4299942"/>
            <a:ext cx="5688632" cy="64807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br>
              <a:rPr lang="lv-LV" sz="2200" kern="1200" dirty="0"/>
            </a:br>
            <a:r>
              <a:rPr lang="lv-LV" sz="2200" dirty="0"/>
              <a:t>’’</a:t>
            </a:r>
            <a:r>
              <a:rPr lang="lv-LV" sz="2200" kern="1200" dirty="0"/>
              <a:t>Mājas labiekārtošana Dzelzceļnieku ielā 5’’</a:t>
            </a:r>
            <a:br>
              <a:rPr lang="lv-LV" sz="3600" kern="1200" dirty="0"/>
            </a:br>
            <a:r>
              <a:rPr lang="lv-LV" sz="600" kern="1200" dirty="0">
                <a:solidFill>
                  <a:schemeClr val="bg1"/>
                </a:solidFill>
              </a:rPr>
              <a:t>a</a:t>
            </a: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Elejas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Elejā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80D822-24D1-22D7-7500-708DB5396710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  <p:pic>
        <p:nvPicPr>
          <p:cNvPr id="9" name="Picture 8" descr="A brick walkway next to a building&#10;&#10;Description automatically generated">
            <a:extLst>
              <a:ext uri="{FF2B5EF4-FFF2-40B4-BE49-F238E27FC236}">
                <a16:creationId xmlns:a16="http://schemas.microsoft.com/office/drawing/2014/main" id="{DC2F3FCB-E48D-4A85-9B74-6ED27266D5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66" t="32500" r="25618"/>
          <a:stretch/>
        </p:blipFill>
        <p:spPr>
          <a:xfrm>
            <a:off x="4139952" y="486050"/>
            <a:ext cx="3458485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9722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718" y="3997315"/>
            <a:ext cx="6048671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’’Lietuvas ielas 65/67, Dārza ielas 16 un Gaismas ielas 1 pagalma labiekārtošana</a:t>
            </a:r>
            <a:r>
              <a:rPr lang="lv-LV" sz="2200" dirty="0"/>
              <a:t>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Elej</a:t>
            </a:r>
            <a:r>
              <a:rPr lang="lv-LV" sz="1800" dirty="0">
                <a:solidFill>
                  <a:schemeClr val="tx1"/>
                </a:solidFill>
              </a:rPr>
              <a:t>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Elejā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12" name="Picture 11" descr="A bike rack next to a brick wall&#10;&#10;Description automatically generated">
            <a:extLst>
              <a:ext uri="{FF2B5EF4-FFF2-40B4-BE49-F238E27FC236}">
                <a16:creationId xmlns:a16="http://schemas.microsoft.com/office/drawing/2014/main" id="{D124670B-A98F-93DA-1DE1-6B1617D99A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152" y="79280"/>
            <a:ext cx="5441801" cy="362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645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4061249"/>
            <a:ext cx="6706954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</a:t>
            </a:r>
            <a:r>
              <a:rPr lang="lv-LV" sz="2200" dirty="0"/>
              <a:t>Atkritumu konteineru laukums Mājas </a:t>
            </a:r>
            <a:r>
              <a:rPr lang="lv-LV" sz="2200" dirty="0" err="1"/>
              <a:t>apsaimniekotāju</a:t>
            </a:r>
            <a:r>
              <a:rPr lang="lv-LV" sz="2200" dirty="0"/>
              <a:t> biedrībā ’’Gaismas 2’’’’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Elejas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Elejā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metal structure with a roof&#10;&#10;Description automatically generated">
            <a:extLst>
              <a:ext uri="{FF2B5EF4-FFF2-40B4-BE49-F238E27FC236}">
                <a16:creationId xmlns:a16="http://schemas.microsoft.com/office/drawing/2014/main" id="{61262605-7EC8-D202-2AF6-C2BFB40A61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1"/>
          <a:stretch/>
        </p:blipFill>
        <p:spPr>
          <a:xfrm>
            <a:off x="2267744" y="204167"/>
            <a:ext cx="4808974" cy="353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8729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120" y="1923678"/>
            <a:ext cx="3242421" cy="16561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br>
              <a:rPr lang="lv-LV" sz="2200" kern="1200" dirty="0"/>
            </a:br>
            <a:r>
              <a:rPr lang="lv-LV" sz="2200" dirty="0"/>
              <a:t>’’</a:t>
            </a:r>
            <a:r>
              <a:rPr lang="es-ES" sz="2200" kern="1200" dirty="0" err="1"/>
              <a:t>Pagalma</a:t>
            </a:r>
            <a:r>
              <a:rPr lang="es-ES" sz="2200" kern="1200" dirty="0"/>
              <a:t> </a:t>
            </a:r>
            <a:r>
              <a:rPr lang="es-ES" sz="2200" kern="1200" dirty="0" err="1"/>
              <a:t>labiekārtošana</a:t>
            </a:r>
            <a:r>
              <a:rPr lang="es-ES" sz="2200" kern="1200" dirty="0"/>
              <a:t> </a:t>
            </a:r>
            <a:r>
              <a:rPr lang="es-ES" sz="2200" kern="1200" dirty="0" err="1"/>
              <a:t>Dārza</a:t>
            </a:r>
            <a:r>
              <a:rPr lang="es-ES" sz="2200" kern="1200" dirty="0"/>
              <a:t> </a:t>
            </a:r>
            <a:r>
              <a:rPr lang="es-ES" sz="2200" kern="1200" dirty="0" err="1"/>
              <a:t>iela</a:t>
            </a:r>
            <a:r>
              <a:rPr lang="es-ES" sz="2200" kern="1200" dirty="0"/>
              <a:t> 13, </a:t>
            </a:r>
            <a:r>
              <a:rPr lang="es-ES" sz="2200" kern="1200" dirty="0" err="1"/>
              <a:t>Elejas</a:t>
            </a:r>
            <a:r>
              <a:rPr lang="es-ES" sz="2200" kern="1200" dirty="0"/>
              <a:t> </a:t>
            </a:r>
            <a:r>
              <a:rPr lang="es-ES" sz="2200" kern="1200" dirty="0" err="1"/>
              <a:t>pagastā</a:t>
            </a:r>
            <a:r>
              <a:rPr lang="lv-LV" sz="2200" dirty="0"/>
              <a:t>’’</a:t>
            </a:r>
            <a:br>
              <a:rPr lang="lv-LV" sz="2200" kern="1200" dirty="0"/>
            </a:br>
            <a:br>
              <a:rPr lang="en-US" sz="28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Elejas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Elejā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4" name="Picture 3" descr="A brick patio with a bench and a door&#10;&#10;Description automatically generated with medium confidence">
            <a:extLst>
              <a:ext uri="{FF2B5EF4-FFF2-40B4-BE49-F238E27FC236}">
                <a16:creationId xmlns:a16="http://schemas.microsoft.com/office/drawing/2014/main" id="{BADED8AB-3891-471C-56D9-FE626EA240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92" y="771550"/>
            <a:ext cx="5262228" cy="350785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4CEF7FC-7BE7-F3A3-610D-FD1E952BF17C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4992530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061249"/>
            <a:ext cx="6574824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dirty="0"/>
              <a:t>’’Daudzdzīvokļu mājas piesaistītās  teritorijas labiekārtošana’’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Sesavas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Bērzos)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wooden shed with a black trash can&#10;&#10;Description automatically generated">
            <a:extLst>
              <a:ext uri="{FF2B5EF4-FFF2-40B4-BE49-F238E27FC236}">
                <a16:creationId xmlns:a16="http://schemas.microsoft.com/office/drawing/2014/main" id="{237D6F23-B999-4C13-E43A-26723F67696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757787"/>
            <a:ext cx="4089009" cy="2726006"/>
          </a:xfrm>
          <a:prstGeom prst="rect">
            <a:avLst/>
          </a:prstGeom>
        </p:spPr>
      </p:pic>
      <p:pic>
        <p:nvPicPr>
          <p:cNvPr id="8" name="Picture 7" descr="A basketball court with a basket ball in the back yard&#10;&#10;Description automatically generated">
            <a:extLst>
              <a:ext uri="{FF2B5EF4-FFF2-40B4-BE49-F238E27FC236}">
                <a16:creationId xmlns:a16="http://schemas.microsoft.com/office/drawing/2014/main" id="{1EB80BCA-BDBE-C917-1E65-B97B65ED16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757787"/>
            <a:ext cx="4109653" cy="273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105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061249"/>
            <a:ext cx="6162317" cy="8786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</a:t>
            </a:r>
            <a:r>
              <a:rPr lang="lv-LV" sz="2200" dirty="0"/>
              <a:t>Dzīvojamās ēkas priekšpuses karnīzes un ieejas jumtiņu remonts’’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 err="1">
                <a:solidFill>
                  <a:schemeClr val="tx1"/>
                </a:solidFill>
              </a:rPr>
              <a:t>Salgales</a:t>
            </a:r>
            <a:r>
              <a:rPr lang="lv-LV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Garozā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4" name="Picture 3" descr="A brick building with a roof over the door&#10;&#10;Description automatically generated">
            <a:extLst>
              <a:ext uri="{FF2B5EF4-FFF2-40B4-BE49-F238E27FC236}">
                <a16:creationId xmlns:a16="http://schemas.microsoft.com/office/drawing/2014/main" id="{4E7A6BB3-F6A5-556D-66C4-ED215255760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953" y="234926"/>
            <a:ext cx="5082092" cy="338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130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57623"/>
            <a:ext cx="9143999" cy="1285877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676" y="3976834"/>
            <a:ext cx="5796646" cy="878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r>
              <a:rPr lang="lv-LV" sz="2200" kern="1200" dirty="0"/>
              <a:t>’’</a:t>
            </a:r>
            <a:r>
              <a:rPr lang="lv-LV" sz="2200" dirty="0"/>
              <a:t>Stingrs ceļš uz muižu’’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lv-LV" sz="1800" dirty="0">
                <a:solidFill>
                  <a:schemeClr val="tx1"/>
                </a:solidFill>
              </a:rPr>
              <a:t> Glūdas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Bramberģē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  <a:endParaRPr lang="en-US" sz="1900" kern="12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097C73-743D-83D1-5762-E3021AD27B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403" b="9034"/>
          <a:stretch/>
        </p:blipFill>
        <p:spPr>
          <a:xfrm>
            <a:off x="179511" y="411510"/>
            <a:ext cx="4526225" cy="2853228"/>
          </a:xfrm>
          <a:prstGeom prst="rect">
            <a:avLst/>
          </a:prstGeom>
        </p:spPr>
      </p:pic>
      <p:pic>
        <p:nvPicPr>
          <p:cNvPr id="6" name="Picture 5" descr="A path with leaves on it&#10;&#10;Description automatically generated">
            <a:extLst>
              <a:ext uri="{FF2B5EF4-FFF2-40B4-BE49-F238E27FC236}">
                <a16:creationId xmlns:a16="http://schemas.microsoft.com/office/drawing/2014/main" id="{4BAA64A1-A880-62B8-BD25-FA07B134BB1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235" y="411510"/>
            <a:ext cx="4279842" cy="285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7150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BD2570-17EF-6C34-47F9-76DF2603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532" y="3435846"/>
            <a:ext cx="8424936" cy="18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200" kern="1200" dirty="0" err="1"/>
              <a:t>Projekts</a:t>
            </a:r>
            <a:r>
              <a:rPr lang="en-US" sz="2200" kern="1200" dirty="0"/>
              <a:t> </a:t>
            </a:r>
            <a:br>
              <a:rPr lang="lv-LV" sz="2200" kern="1200" dirty="0"/>
            </a:br>
            <a:r>
              <a:rPr lang="lv-LV" sz="2200" dirty="0"/>
              <a:t>’’Zaļās draudzes baznīcas vēstures ekspozīcijas stenda iekātošana’’</a:t>
            </a:r>
            <a:br>
              <a:rPr lang="lv-LV" sz="2200" kern="1200" dirty="0"/>
            </a:br>
            <a:r>
              <a:rPr lang="lv-LV" sz="900" kern="1200" dirty="0">
                <a:solidFill>
                  <a:schemeClr val="bg1"/>
                </a:solidFill>
              </a:rPr>
              <a:t>a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Za</a:t>
            </a:r>
            <a:r>
              <a:rPr lang="lv-LV" sz="1800" dirty="0">
                <a:solidFill>
                  <a:schemeClr val="tx1"/>
                </a:solidFill>
              </a:rPr>
              <a:t>ļenieku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Zaļeniekos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7" name="Picture 6" descr="A black double door with signs on the wall&#10;&#10;Description automatically generated">
            <a:extLst>
              <a:ext uri="{FF2B5EF4-FFF2-40B4-BE49-F238E27FC236}">
                <a16:creationId xmlns:a16="http://schemas.microsoft.com/office/drawing/2014/main" id="{A47F37D1-E02A-C660-6BF4-AD2CB91F25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3478"/>
            <a:ext cx="6624736" cy="338144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E926C51-04C6-6474-F050-B1A2FD080D03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40741297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966D23-3762-322A-EE79-239525385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92F07E-E975-58E9-F1E1-F0E6A8282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516" y="3579862"/>
            <a:ext cx="7887506" cy="129614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400" kern="1200" dirty="0" err="1"/>
              <a:t>Projekts</a:t>
            </a:r>
            <a:r>
              <a:rPr lang="en-US" sz="2400" kern="1200" dirty="0"/>
              <a:t> </a:t>
            </a:r>
            <a:br>
              <a:rPr lang="lv-LV" sz="2400" dirty="0"/>
            </a:br>
            <a:r>
              <a:rPr lang="lv-LV" sz="2400" kern="1200" dirty="0"/>
              <a:t>’’</a:t>
            </a:r>
            <a:r>
              <a:rPr lang="lv-LV" sz="2400" dirty="0"/>
              <a:t>Kultūrvēsturiska objekta labiekārtošana - „Muižas istabu“ teritorijas izgaismošana’’</a:t>
            </a:r>
            <a:br>
              <a:rPr lang="lv-LV" sz="2400" kern="1200" dirty="0"/>
            </a:br>
            <a:r>
              <a:rPr lang="lv-LV" sz="900" kern="1200" dirty="0">
                <a:solidFill>
                  <a:schemeClr val="bg1"/>
                </a:solidFill>
              </a:rPr>
              <a:t>a</a:t>
            </a:r>
            <a:br>
              <a:rPr lang="lv-LV" sz="2700" kern="1200" dirty="0"/>
            </a:br>
            <a:r>
              <a:rPr lang="lv-LV" sz="400" kern="1200" dirty="0">
                <a:solidFill>
                  <a:schemeClr val="bg1"/>
                </a:solidFill>
              </a:rPr>
              <a:t>a</a:t>
            </a:r>
            <a:br>
              <a:rPr lang="en-US" sz="1900" kern="1200" dirty="0">
                <a:solidFill>
                  <a:schemeClr val="tx1"/>
                </a:solidFill>
              </a:rPr>
            </a:br>
            <a:r>
              <a:rPr lang="en-US" sz="1800" kern="1200" dirty="0">
                <a:solidFill>
                  <a:schemeClr val="tx1"/>
                </a:solidFill>
              </a:rPr>
              <a:t>(</a:t>
            </a:r>
            <a:r>
              <a:rPr lang="en-US" sz="1800" kern="1200" dirty="0" err="1">
                <a:solidFill>
                  <a:schemeClr val="tx1"/>
                </a:solidFill>
              </a:rPr>
              <a:t>īstenots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dirty="0">
                <a:solidFill>
                  <a:schemeClr val="tx1"/>
                </a:solidFill>
              </a:rPr>
              <a:t>Vircavas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en-US" kern="1200" dirty="0" err="1">
                <a:solidFill>
                  <a:schemeClr val="tx1"/>
                </a:solidFill>
              </a:rPr>
              <a:t>pagasta</a:t>
            </a:r>
            <a:r>
              <a:rPr lang="en-US" sz="1800" kern="1200" dirty="0">
                <a:solidFill>
                  <a:schemeClr val="tx1"/>
                </a:solidFill>
              </a:rPr>
              <a:t> </a:t>
            </a:r>
            <a:r>
              <a:rPr lang="lv-LV" sz="1800" kern="1200" dirty="0">
                <a:solidFill>
                  <a:schemeClr val="tx1"/>
                </a:solidFill>
              </a:rPr>
              <a:t>Vircavā</a:t>
            </a:r>
            <a:r>
              <a:rPr lang="en-US" sz="1800" kern="12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7A8FBA-E54C-EC97-F171-4C56F4DC379C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C190DB-EFE3-D4FB-35BF-CDE45C34A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5218" y="309564"/>
            <a:ext cx="4644516" cy="3096344"/>
          </a:xfrm>
          <a:prstGeom prst="rect">
            <a:avLst/>
          </a:prstGeom>
        </p:spPr>
      </p:pic>
      <p:pic>
        <p:nvPicPr>
          <p:cNvPr id="6" name="Picture 5" descr="A light on the side of a building&#10;&#10;Description automatically generated">
            <a:extLst>
              <a:ext uri="{FF2B5EF4-FFF2-40B4-BE49-F238E27FC236}">
                <a16:creationId xmlns:a16="http://schemas.microsoft.com/office/drawing/2014/main" id="{84C7EEA1-E033-6901-337C-D2640A9366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42"/>
          <a:stretch/>
        </p:blipFill>
        <p:spPr>
          <a:xfrm>
            <a:off x="157980" y="311412"/>
            <a:ext cx="4182730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8290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2296" y="124173"/>
            <a:ext cx="5067037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«Tušķu birzītes un tās apkārtnes sakopšana un labiekārtošana 2.kārta»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Līvbērzes pagasta Tušķos)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5338" y="183314"/>
            <a:ext cx="2687381" cy="452728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lv-LV" sz="2000" b="1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Sakopta un labiekārtota vieta:</a:t>
            </a:r>
            <a:endParaRPr lang="lv-LV" sz="2000" b="1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lv-LV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lv-LV" sz="19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iegādāti 2 masīvi taisnstūrveida galdi ar soliem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lv-LV" sz="19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 viens apaļais galds ar soliem</a:t>
            </a:r>
            <a:endParaRPr lang="lv-LV" sz="1900" dirty="0">
              <a:solidFill>
                <a:schemeClr val="tx1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lv-LV" sz="19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 izgatavotas āra aktivitāšu spēles (lecamās klasītes, pēdiņas, domino, dambrete u.c.)</a:t>
            </a:r>
            <a:endParaRPr lang="lv-LV" sz="19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Ovāls 14">
            <a:extLst>
              <a:ext uri="{FF2B5EF4-FFF2-40B4-BE49-F238E27FC236}">
                <a16:creationId xmlns:a16="http://schemas.microsoft.com/office/drawing/2014/main" id="{1C841E5E-1ECE-AC47-1A14-662E581F4814}"/>
              </a:ext>
            </a:extLst>
          </p:cNvPr>
          <p:cNvSpPr/>
          <p:nvPr/>
        </p:nvSpPr>
        <p:spPr>
          <a:xfrm>
            <a:off x="81883" y="4123556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9" name="Graphic 8" descr="Park scene outline">
            <a:extLst>
              <a:ext uri="{FF2B5EF4-FFF2-40B4-BE49-F238E27FC236}">
                <a16:creationId xmlns:a16="http://schemas.microsoft.com/office/drawing/2014/main" id="{4A0401C9-1193-5068-B5BD-B9911DDA28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1100" y="4202773"/>
            <a:ext cx="755966" cy="755966"/>
          </a:xfrm>
          <a:prstGeom prst="rect">
            <a:avLst/>
          </a:prstGeom>
        </p:spPr>
      </p:pic>
      <p:pic>
        <p:nvPicPr>
          <p:cNvPr id="3" name="Picture 2" descr="A picnic table in a park&#10;&#10;Description automatically generated">
            <a:extLst>
              <a:ext uri="{FF2B5EF4-FFF2-40B4-BE49-F238E27FC236}">
                <a16:creationId xmlns:a16="http://schemas.microsoft.com/office/drawing/2014/main" id="{14A9764C-F686-BEE1-29C9-B3B9FBB6166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1425" y="1189876"/>
            <a:ext cx="2331379" cy="1554252"/>
          </a:xfrm>
          <a:prstGeom prst="rect">
            <a:avLst/>
          </a:prstGeom>
        </p:spPr>
      </p:pic>
      <p:pic>
        <p:nvPicPr>
          <p:cNvPr id="6" name="Picture 5" descr="A group of metal poles in a grassy area&#10;&#10;Description automatically generated">
            <a:extLst>
              <a:ext uri="{FF2B5EF4-FFF2-40B4-BE49-F238E27FC236}">
                <a16:creationId xmlns:a16="http://schemas.microsoft.com/office/drawing/2014/main" id="{369F22C6-5786-BE70-C0D6-05E55DCD8E6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910" y="2783422"/>
            <a:ext cx="3375419" cy="2250279"/>
          </a:xfrm>
          <a:prstGeom prst="rect">
            <a:avLst/>
          </a:prstGeom>
        </p:spPr>
      </p:pic>
      <p:pic>
        <p:nvPicPr>
          <p:cNvPr id="11" name="Picture 10" descr="A checkerboard game on a wooden pallet&#10;&#10;Description automatically generated">
            <a:extLst>
              <a:ext uri="{FF2B5EF4-FFF2-40B4-BE49-F238E27FC236}">
                <a16:creationId xmlns:a16="http://schemas.microsoft.com/office/drawing/2014/main" id="{8E8B3BAA-05D9-13DF-CF5A-4EAD70C2F17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189875"/>
            <a:ext cx="2331379" cy="1554252"/>
          </a:xfrm>
          <a:prstGeom prst="rect">
            <a:avLst/>
          </a:prstGeom>
        </p:spPr>
      </p:pic>
      <p:pic>
        <p:nvPicPr>
          <p:cNvPr id="13" name="Picture 12" descr="A brick walkway with colorful footprints on it&#10;&#10;Description automatically generated">
            <a:extLst>
              <a:ext uri="{FF2B5EF4-FFF2-40B4-BE49-F238E27FC236}">
                <a16:creationId xmlns:a16="http://schemas.microsoft.com/office/drawing/2014/main" id="{071F051D-2AD1-F55A-830A-11F4DA90118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85"/>
          <a:stretch/>
        </p:blipFill>
        <p:spPr>
          <a:xfrm>
            <a:off x="7237634" y="2799418"/>
            <a:ext cx="1820446" cy="2234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0651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9301" y="339502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«Sports ārpus sienām»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Kalnciema pagasta, Kalnciemā)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552" y="1059582"/>
            <a:ext cx="2160240" cy="3816424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Izveidota brīvā laika pavadīšanas vieta: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iegādāti 2</a:t>
            </a:r>
            <a:r>
              <a:rPr lang="nn-NO" sz="1900" dirty="0">
                <a:solidFill>
                  <a:schemeClr val="tx1"/>
                </a:solidFill>
              </a:rPr>
              <a:t> āra  tenisa gald</a:t>
            </a:r>
            <a:r>
              <a:rPr lang="lv-LV" sz="1900" dirty="0">
                <a:solidFill>
                  <a:schemeClr val="tx1"/>
                </a:solidFill>
              </a:rPr>
              <a:t>i</a:t>
            </a:r>
          </a:p>
          <a:p>
            <a:pPr marL="342900" indent="-342900">
              <a:buFontTx/>
              <a:buChar char="-"/>
            </a:pPr>
            <a:r>
              <a:rPr lang="nn-NO" sz="1900" dirty="0">
                <a:solidFill>
                  <a:schemeClr val="tx1"/>
                </a:solidFill>
              </a:rPr>
              <a:t>labiekārtots  laukums</a:t>
            </a:r>
            <a:endParaRPr lang="lv-LV" sz="1900" dirty="0">
              <a:solidFill>
                <a:schemeClr val="tx1"/>
              </a:solidFill>
            </a:endParaRPr>
          </a:p>
          <a:p>
            <a:endParaRPr lang="lv-LV" sz="2200" dirty="0">
              <a:solidFill>
                <a:schemeClr val="tx1"/>
              </a:solidFill>
            </a:endParaRPr>
          </a:p>
          <a:p>
            <a:endParaRPr lang="lv-LV" sz="2000" dirty="0"/>
          </a:p>
        </p:txBody>
      </p:sp>
      <p:sp>
        <p:nvSpPr>
          <p:cNvPr id="16" name="Ovāls 14">
            <a:extLst>
              <a:ext uri="{FF2B5EF4-FFF2-40B4-BE49-F238E27FC236}">
                <a16:creationId xmlns:a16="http://schemas.microsoft.com/office/drawing/2014/main" id="{D3CA1018-B995-54AD-A6BB-6B5734C37765}"/>
              </a:ext>
            </a:extLst>
          </p:cNvPr>
          <p:cNvSpPr/>
          <p:nvPr/>
        </p:nvSpPr>
        <p:spPr>
          <a:xfrm>
            <a:off x="81883" y="4123556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17" name="Graphic 16" descr="Park scene outline">
            <a:extLst>
              <a:ext uri="{FF2B5EF4-FFF2-40B4-BE49-F238E27FC236}">
                <a16:creationId xmlns:a16="http://schemas.microsoft.com/office/drawing/2014/main" id="{73FD3A41-8F6A-1D94-6499-0DF59A765B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1100" y="4202773"/>
            <a:ext cx="755966" cy="755966"/>
          </a:xfrm>
          <a:prstGeom prst="rect">
            <a:avLst/>
          </a:prstGeom>
        </p:spPr>
      </p:pic>
      <p:pic>
        <p:nvPicPr>
          <p:cNvPr id="3" name="Picture 2" descr="A group of ping pong tables&#10;&#10;Description automatically generated">
            <a:extLst>
              <a:ext uri="{FF2B5EF4-FFF2-40B4-BE49-F238E27FC236}">
                <a16:creationId xmlns:a16="http://schemas.microsoft.com/office/drawing/2014/main" id="{32CCEDBE-E589-E407-BE4D-C929502842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7482" y="1188246"/>
            <a:ext cx="5724635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8522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5936" y="144999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«Kalnciema aktīvās zonas šķēršļu trases izveide»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Kalnciema pagastā gar ceļu Kalnciems-Kaiģi)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553" y="655817"/>
            <a:ext cx="2304256" cy="3924939"/>
          </a:xfrm>
        </p:spPr>
        <p:txBody>
          <a:bodyPr>
            <a:no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Izveidota aktīvā zona un šķēršļu trase:</a:t>
            </a:r>
          </a:p>
          <a:p>
            <a:r>
              <a:rPr lang="lv-LV" sz="1900" dirty="0">
                <a:solidFill>
                  <a:schemeClr val="tx1"/>
                </a:solidFill>
              </a:rPr>
              <a:t>- izveidota Kalnciema aktīvās zonas šķēršļu trase, lai veicinātu jauniešu iniciatīvu, līdzdalību un piederību pagastam</a:t>
            </a:r>
            <a:endParaRPr lang="lv-LV" sz="19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D2E45C6D-A885-DEDF-6036-E181CBA677FE}"/>
              </a:ext>
            </a:extLst>
          </p:cNvPr>
          <p:cNvSpPr/>
          <p:nvPr/>
        </p:nvSpPr>
        <p:spPr>
          <a:xfrm>
            <a:off x="81883" y="4123556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Park scene outline">
            <a:extLst>
              <a:ext uri="{FF2B5EF4-FFF2-40B4-BE49-F238E27FC236}">
                <a16:creationId xmlns:a16="http://schemas.microsoft.com/office/drawing/2014/main" id="{937BA5B7-8C2D-DABA-796C-45190532A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1100" y="4202773"/>
            <a:ext cx="755966" cy="755966"/>
          </a:xfrm>
          <a:prstGeom prst="rect">
            <a:avLst/>
          </a:prstGeom>
        </p:spPr>
      </p:pic>
      <p:pic>
        <p:nvPicPr>
          <p:cNvPr id="7" name="Picture 6" descr="A tree with a sign on it&#10;&#10;Description automatically generated">
            <a:extLst>
              <a:ext uri="{FF2B5EF4-FFF2-40B4-BE49-F238E27FC236}">
                <a16:creationId xmlns:a16="http://schemas.microsoft.com/office/drawing/2014/main" id="{C03CEF8C-5654-DE2F-2A9F-8A4804E2611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1371150"/>
            <a:ext cx="4248471" cy="2831623"/>
          </a:xfrm>
          <a:prstGeom prst="rect">
            <a:avLst/>
          </a:prstGeom>
        </p:spPr>
      </p:pic>
      <p:pic>
        <p:nvPicPr>
          <p:cNvPr id="9" name="Picture 8" descr="A tree with a ladder and a bridge&#10;&#10;Description automatically generated with medium confidence">
            <a:extLst>
              <a:ext uri="{FF2B5EF4-FFF2-40B4-BE49-F238E27FC236}">
                <a16:creationId xmlns:a16="http://schemas.microsoft.com/office/drawing/2014/main" id="{33715E1D-3DF5-0BB3-158D-F437F86E714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9430" y="2887801"/>
            <a:ext cx="3384375" cy="2255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1605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9300" y="276717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«Bērnu rotaļu stūrīša izveide Zaļenieku doktorātā»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</a:t>
            </a:r>
            <a:r>
              <a:rPr lang="lv-LV" sz="1600" b="1" dirty="0">
                <a:solidFill>
                  <a:srgbClr val="938357"/>
                </a:solidFill>
                <a:ea typeface="Times New Roman" panose="02020603050405020304" pitchFamily="18" charset="0"/>
              </a:rPr>
              <a:t>Zaļenieku </a:t>
            </a: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pagasta Zaļeniekos)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5536" y="431458"/>
            <a:ext cx="2968703" cy="4527281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Izveidots rotaļu stūrītis:</a:t>
            </a:r>
            <a:endParaRPr lang="lv-LV" sz="2000" dirty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bērniem iekārtots rotaļu stūrītis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uzstādīts Informatīvais displejs, lai nodrošinātu gan vecākiem, gan bērniem saprotamu Slimības un profilakses centra sagatavotu informācijas nodošanu</a:t>
            </a:r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6C52E04C-8167-6FFE-681A-2A7BCD2B8C16}"/>
              </a:ext>
            </a:extLst>
          </p:cNvPr>
          <p:cNvSpPr/>
          <p:nvPr/>
        </p:nvSpPr>
        <p:spPr>
          <a:xfrm>
            <a:off x="81883" y="4123556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Park scene outline">
            <a:extLst>
              <a:ext uri="{FF2B5EF4-FFF2-40B4-BE49-F238E27FC236}">
                <a16:creationId xmlns:a16="http://schemas.microsoft.com/office/drawing/2014/main" id="{72CC06C2-3541-8391-0964-D2BDD22524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1100" y="4202773"/>
            <a:ext cx="755966" cy="755966"/>
          </a:xfrm>
          <a:prstGeom prst="rect">
            <a:avLst/>
          </a:prstGeom>
        </p:spPr>
      </p:pic>
      <p:pic>
        <p:nvPicPr>
          <p:cNvPr id="9" name="Picture 8" descr="A room with a playroom and a television&#10;&#10;Description automatically generated">
            <a:extLst>
              <a:ext uri="{FF2B5EF4-FFF2-40B4-BE49-F238E27FC236}">
                <a16:creationId xmlns:a16="http://schemas.microsoft.com/office/drawing/2014/main" id="{9AE6B992-AC29-6A01-92AC-0821CC96657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043" y="1343159"/>
            <a:ext cx="5526074" cy="3684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587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913" y="443380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«Es uzkāpu uz laipiņas»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Sesavas pagast</a:t>
            </a:r>
            <a:r>
              <a:rPr lang="lv-LV" sz="1600" b="1" dirty="0">
                <a:solidFill>
                  <a:srgbClr val="938357"/>
                </a:solidFill>
                <a:ea typeface="Times New Roman" panose="02020603050405020304" pitchFamily="18" charset="0"/>
              </a:rPr>
              <a:t>a </a:t>
            </a:r>
            <a:r>
              <a:rPr lang="lv-LV" sz="1600" b="1" dirty="0" err="1">
                <a:solidFill>
                  <a:srgbClr val="938357"/>
                </a:solidFill>
                <a:ea typeface="Times New Roman" panose="02020603050405020304" pitchFamily="18" charset="0"/>
              </a:rPr>
              <a:t>Bērvircavā</a:t>
            </a: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0923" y="320322"/>
            <a:ext cx="2683851" cy="4638417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Sakopta un labiekārtota vieta: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uzstādīta laipa jeb pontons </a:t>
            </a:r>
            <a:r>
              <a:rPr lang="lv-LV" sz="1900" dirty="0" err="1">
                <a:solidFill>
                  <a:schemeClr val="tx1"/>
                </a:solidFill>
              </a:rPr>
              <a:t>Bērvircavas</a:t>
            </a:r>
            <a:r>
              <a:rPr lang="lv-LV" sz="1900" dirty="0">
                <a:solidFill>
                  <a:schemeClr val="tx1"/>
                </a:solidFill>
              </a:rPr>
              <a:t> dīķī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uzstādīts ozolkoka soliņš, kas piestiprināts pie betona plāksnēm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uzstādītas uz saules baterijām darbināmas lampiņas</a:t>
            </a:r>
          </a:p>
        </p:txBody>
      </p:sp>
      <p:sp>
        <p:nvSpPr>
          <p:cNvPr id="16" name="Ovāls 14">
            <a:extLst>
              <a:ext uri="{FF2B5EF4-FFF2-40B4-BE49-F238E27FC236}">
                <a16:creationId xmlns:a16="http://schemas.microsoft.com/office/drawing/2014/main" id="{D3CA1018-B995-54AD-A6BB-6B5734C37765}"/>
              </a:ext>
            </a:extLst>
          </p:cNvPr>
          <p:cNvSpPr/>
          <p:nvPr/>
        </p:nvSpPr>
        <p:spPr>
          <a:xfrm>
            <a:off x="81883" y="4123556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17" name="Graphic 16" descr="Park scene outline">
            <a:extLst>
              <a:ext uri="{FF2B5EF4-FFF2-40B4-BE49-F238E27FC236}">
                <a16:creationId xmlns:a16="http://schemas.microsoft.com/office/drawing/2014/main" id="{73FD3A41-8F6A-1D94-6499-0DF59A765B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1100" y="4202773"/>
            <a:ext cx="755966" cy="755966"/>
          </a:xfrm>
          <a:prstGeom prst="rect">
            <a:avLst/>
          </a:prstGeom>
        </p:spPr>
      </p:pic>
      <p:pic>
        <p:nvPicPr>
          <p:cNvPr id="3" name="Picture 2" descr="A wooden dock in a lake&#10;&#10;Description automatically generated">
            <a:extLst>
              <a:ext uri="{FF2B5EF4-FFF2-40B4-BE49-F238E27FC236}">
                <a16:creationId xmlns:a16="http://schemas.microsoft.com/office/drawing/2014/main" id="{9D7F76E5-F79A-1844-D3AE-90570A9C54D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5965" y="1453855"/>
            <a:ext cx="5376152" cy="358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7255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154" y="267494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«Lapenes iegāde un uzstādīšana pie zirgu staļļa Staļģenē»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Jaunsvirlaukas pagasta Staļģenē)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5536" y="987574"/>
            <a:ext cx="2376265" cy="3420380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vieta un teritorija:</a:t>
            </a:r>
          </a:p>
          <a:p>
            <a:r>
              <a:rPr lang="lv-LV" sz="2000" dirty="0">
                <a:solidFill>
                  <a:schemeClr val="tx1"/>
                </a:solidFill>
              </a:rPr>
              <a:t>- uzstādīta lapene un labiekārtots laukums</a:t>
            </a:r>
          </a:p>
          <a:p>
            <a:endParaRPr lang="lv-LV" sz="1900" dirty="0">
              <a:solidFill>
                <a:schemeClr val="tx1"/>
              </a:solidFill>
            </a:endParaRPr>
          </a:p>
          <a:p>
            <a:endParaRPr lang="lv-LV" sz="2000" dirty="0"/>
          </a:p>
        </p:txBody>
      </p:sp>
      <p:sp>
        <p:nvSpPr>
          <p:cNvPr id="9" name="Ovāls 14">
            <a:extLst>
              <a:ext uri="{FF2B5EF4-FFF2-40B4-BE49-F238E27FC236}">
                <a16:creationId xmlns:a16="http://schemas.microsoft.com/office/drawing/2014/main" id="{78849EE5-5ADF-F294-1E03-4D399BB0F60F}"/>
              </a:ext>
            </a:extLst>
          </p:cNvPr>
          <p:cNvSpPr/>
          <p:nvPr/>
        </p:nvSpPr>
        <p:spPr>
          <a:xfrm>
            <a:off x="148135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10" name="Graphic 9" descr="Home1 outline">
            <a:extLst>
              <a:ext uri="{FF2B5EF4-FFF2-40B4-BE49-F238E27FC236}">
                <a16:creationId xmlns:a16="http://schemas.microsoft.com/office/drawing/2014/main" id="{397E5959-66FF-FD0D-462A-67122A7DC8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135" y="4076896"/>
            <a:ext cx="914400" cy="914400"/>
          </a:xfrm>
          <a:prstGeom prst="rect">
            <a:avLst/>
          </a:prstGeom>
        </p:spPr>
      </p:pic>
      <p:pic>
        <p:nvPicPr>
          <p:cNvPr id="4" name="Picture 3" descr="A grey covered patio with a couch and a table&#10;&#10;Description automatically generated">
            <a:extLst>
              <a:ext uri="{FF2B5EF4-FFF2-40B4-BE49-F238E27FC236}">
                <a16:creationId xmlns:a16="http://schemas.microsoft.com/office/drawing/2014/main" id="{60B5724C-FDD3-8103-035F-3F0837FFC0D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224136"/>
            <a:ext cx="5693829" cy="379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0876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BCEA2B-1928-820D-E620-49806F068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480453-5D66-EE4F-C969-1B476C859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154" y="267494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«Mazas lietas-ikdienas vajadzībām»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Līvbērzes pagasta Vārpā)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7994561-B273-BC4A-3507-1E9A35A62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1560" y="292732"/>
            <a:ext cx="2952329" cy="3924939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divām kanalizācijas akām uzlikti paaugstinājumi un  nomainīti vāki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trīs kāpņu telpām uzstādītas nojumes jumtiem un notekas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puķudobēm iebetonētas apmalītes</a:t>
            </a:r>
          </a:p>
          <a:p>
            <a:endParaRPr lang="lv-LV" sz="2000" dirty="0"/>
          </a:p>
        </p:txBody>
      </p:sp>
      <p:sp>
        <p:nvSpPr>
          <p:cNvPr id="9" name="Ovāls 14">
            <a:extLst>
              <a:ext uri="{FF2B5EF4-FFF2-40B4-BE49-F238E27FC236}">
                <a16:creationId xmlns:a16="http://schemas.microsoft.com/office/drawing/2014/main" id="{4058717C-F600-60D3-FF38-6B4D46AF866D}"/>
              </a:ext>
            </a:extLst>
          </p:cNvPr>
          <p:cNvSpPr/>
          <p:nvPr/>
        </p:nvSpPr>
        <p:spPr>
          <a:xfrm>
            <a:off x="148135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10" name="Graphic 9" descr="Home1 outline">
            <a:extLst>
              <a:ext uri="{FF2B5EF4-FFF2-40B4-BE49-F238E27FC236}">
                <a16:creationId xmlns:a16="http://schemas.microsoft.com/office/drawing/2014/main" id="{81D1C10B-3FD1-A0E0-F4CE-44B6495DAB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135" y="4076896"/>
            <a:ext cx="914400" cy="914400"/>
          </a:xfrm>
          <a:prstGeom prst="rect">
            <a:avLst/>
          </a:prstGeom>
        </p:spPr>
      </p:pic>
      <p:pic>
        <p:nvPicPr>
          <p:cNvPr id="6" name="Picture 5" descr="A house with a few trees&#10;&#10;Description automatically generated with medium confidence">
            <a:extLst>
              <a:ext uri="{FF2B5EF4-FFF2-40B4-BE49-F238E27FC236}">
                <a16:creationId xmlns:a16="http://schemas.microsoft.com/office/drawing/2014/main" id="{191274E9-619C-09C1-EDAF-6544B5DEB1F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072" y="1454809"/>
            <a:ext cx="5369793" cy="3579862"/>
          </a:xfrm>
          <a:prstGeom prst="rect">
            <a:avLst/>
          </a:prstGeom>
        </p:spPr>
      </p:pic>
      <p:pic>
        <p:nvPicPr>
          <p:cNvPr id="11" name="Picture 10" descr="A manhole cover with a compass&#10;&#10;Description automatically generated">
            <a:extLst>
              <a:ext uri="{FF2B5EF4-FFF2-40B4-BE49-F238E27FC236}">
                <a16:creationId xmlns:a16="http://schemas.microsoft.com/office/drawing/2014/main" id="{39A5661E-65CF-826C-79E8-AD718658EB6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9784" y="4077461"/>
            <a:ext cx="1456081" cy="97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875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F1ED8-8D82-054F-8A30-CD9D0DA69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20449A-2B1C-77AE-175E-569B87C75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154" y="267494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«Dārza ielas 5 apkārtnes labiekārtošana»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Glūdas pagasta Nākotnē)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5B3C7AC-1D68-DC4A-0B35-6C05FF6844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552" y="152204"/>
            <a:ext cx="3058215" cy="4394419"/>
          </a:xfrm>
        </p:spPr>
        <p:txBody>
          <a:bodyPr>
            <a:normAutofit lnSpcReduction="10000"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paplašināta un labiekārtota autostāvvieta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izveidota atkritumu konteineru novietne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uzlabots mājas vizuālais tēls un drošība ar papildus barjerām virs ieejas durvju jumtiņa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uzstādītas velo novietnes</a:t>
            </a:r>
          </a:p>
          <a:p>
            <a:endParaRPr lang="lv-LV" sz="2000" dirty="0"/>
          </a:p>
        </p:txBody>
      </p:sp>
      <p:sp>
        <p:nvSpPr>
          <p:cNvPr id="9" name="Ovāls 14">
            <a:extLst>
              <a:ext uri="{FF2B5EF4-FFF2-40B4-BE49-F238E27FC236}">
                <a16:creationId xmlns:a16="http://schemas.microsoft.com/office/drawing/2014/main" id="{D01B0E50-565A-C363-D29E-FA187EA646B7}"/>
              </a:ext>
            </a:extLst>
          </p:cNvPr>
          <p:cNvSpPr/>
          <p:nvPr/>
        </p:nvSpPr>
        <p:spPr>
          <a:xfrm>
            <a:off x="148135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10" name="Graphic 9" descr="Home1 outline">
            <a:extLst>
              <a:ext uri="{FF2B5EF4-FFF2-40B4-BE49-F238E27FC236}">
                <a16:creationId xmlns:a16="http://schemas.microsoft.com/office/drawing/2014/main" id="{11F31913-F639-9F21-A97A-C325532E6F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135" y="4076896"/>
            <a:ext cx="914400" cy="914400"/>
          </a:xfrm>
          <a:prstGeom prst="rect">
            <a:avLst/>
          </a:prstGeom>
        </p:spPr>
      </p:pic>
      <p:pic>
        <p:nvPicPr>
          <p:cNvPr id="4" name="Picture 3" descr="A black gate with a brick walkway and trees&#10;&#10;Description automatically generated with medium confidence">
            <a:extLst>
              <a:ext uri="{FF2B5EF4-FFF2-40B4-BE49-F238E27FC236}">
                <a16:creationId xmlns:a16="http://schemas.microsoft.com/office/drawing/2014/main" id="{27E7FD5C-BC5E-800B-9EBE-30608D925A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469" y="1251358"/>
            <a:ext cx="2949575" cy="1966384"/>
          </a:xfrm>
          <a:prstGeom prst="rect">
            <a:avLst/>
          </a:prstGeom>
        </p:spPr>
      </p:pic>
      <p:pic>
        <p:nvPicPr>
          <p:cNvPr id="7" name="Picture 6" descr="A metal rack for a bike rack&#10;&#10;Description automatically generated">
            <a:extLst>
              <a:ext uri="{FF2B5EF4-FFF2-40B4-BE49-F238E27FC236}">
                <a16:creationId xmlns:a16="http://schemas.microsoft.com/office/drawing/2014/main" id="{D6F40AEC-9D52-183C-021C-5D0B12A98A5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963" y="3122430"/>
            <a:ext cx="2949575" cy="1966384"/>
          </a:xfrm>
          <a:prstGeom prst="rect">
            <a:avLst/>
          </a:prstGeom>
        </p:spPr>
      </p:pic>
      <p:pic>
        <p:nvPicPr>
          <p:cNvPr id="11" name="Picture 10" descr="A car parked in front of a building&#10;&#10;Description automatically generated">
            <a:extLst>
              <a:ext uri="{FF2B5EF4-FFF2-40B4-BE49-F238E27FC236}">
                <a16:creationId xmlns:a16="http://schemas.microsoft.com/office/drawing/2014/main" id="{6F783A2C-9212-A5C6-6882-8CA46E51AC4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47"/>
          <a:stretch/>
        </p:blipFill>
        <p:spPr>
          <a:xfrm>
            <a:off x="3524326" y="2211710"/>
            <a:ext cx="2572638" cy="186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4358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9653F-56A4-4A50-C1D7-AC79B60DA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BBB8CC-73F2-DC86-C999-2AE3D6782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154" y="267494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«Jelgavas iela 10 </a:t>
            </a:r>
            <a:r>
              <a:rPr lang="lv-LV" sz="2000" b="1" dirty="0" err="1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autostāvietas</a:t>
            </a: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 labiekārtošana» 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Kalnciema pagasta Kalnciemā)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F46A4F1-127A-4C0C-0475-71A2D0A13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4151" y="843558"/>
            <a:ext cx="2245641" cy="4428995"/>
          </a:xfrm>
        </p:spPr>
        <p:txBody>
          <a:bodyPr>
            <a:normAutofit/>
          </a:bodyPr>
          <a:lstStyle/>
          <a:p>
            <a:r>
              <a:rPr lang="lv-LV" sz="1900" b="1" dirty="0">
                <a:solidFill>
                  <a:schemeClr val="tx1"/>
                </a:solidFill>
              </a:rPr>
              <a:t>Labiekārtota daudzdzīvokļu mājas apkārtne: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paplašināta un labiekārtota automašīnu stāvvieta</a:t>
            </a:r>
          </a:p>
        </p:txBody>
      </p:sp>
      <p:sp>
        <p:nvSpPr>
          <p:cNvPr id="9" name="Ovāls 14">
            <a:extLst>
              <a:ext uri="{FF2B5EF4-FFF2-40B4-BE49-F238E27FC236}">
                <a16:creationId xmlns:a16="http://schemas.microsoft.com/office/drawing/2014/main" id="{4C10FADC-E742-1FE6-7F40-BF66679D5B56}"/>
              </a:ext>
            </a:extLst>
          </p:cNvPr>
          <p:cNvSpPr/>
          <p:nvPr/>
        </p:nvSpPr>
        <p:spPr>
          <a:xfrm>
            <a:off x="148135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10" name="Graphic 9" descr="Home1 outline">
            <a:extLst>
              <a:ext uri="{FF2B5EF4-FFF2-40B4-BE49-F238E27FC236}">
                <a16:creationId xmlns:a16="http://schemas.microsoft.com/office/drawing/2014/main" id="{A32DDFBF-FBC7-56A4-52B3-74CFAF625C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135" y="4076896"/>
            <a:ext cx="914400" cy="914400"/>
          </a:xfrm>
          <a:prstGeom prst="rect">
            <a:avLst/>
          </a:prstGeom>
        </p:spPr>
      </p:pic>
      <p:pic>
        <p:nvPicPr>
          <p:cNvPr id="7" name="Picture 6" descr="A gravel path with trees and grass&#10;&#10;Description automatically generated">
            <a:extLst>
              <a:ext uri="{FF2B5EF4-FFF2-40B4-BE49-F238E27FC236}">
                <a16:creationId xmlns:a16="http://schemas.microsoft.com/office/drawing/2014/main" id="{3357E90D-B0CC-E4E0-592F-FACFF4559F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254688"/>
            <a:ext cx="5648001" cy="3765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5972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EE727-677E-E819-D24D-A1D873D2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760" y="279829"/>
            <a:ext cx="6479761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«Teritorijas labiekārtošana daudzdzīvokļu dzīvojamai mājai Kastaņu ielā 4, Ozolnieki»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Ozolnieku pagastā Ozolniekos)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C8A507-B3ED-D83D-A6BF-FC4CC81FD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69" y="1095041"/>
            <a:ext cx="2160239" cy="3924939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 </a:t>
            </a:r>
          </a:p>
          <a:p>
            <a:r>
              <a:rPr lang="lv-LV" sz="2000" dirty="0">
                <a:solidFill>
                  <a:schemeClr val="tx1"/>
                </a:solidFill>
              </a:rPr>
              <a:t>- </a:t>
            </a:r>
            <a:r>
              <a:rPr lang="lv-LV" sz="1900" dirty="0">
                <a:solidFill>
                  <a:schemeClr val="tx1"/>
                </a:solidFill>
              </a:rPr>
              <a:t>paplašināta ceļa braucamā daļa un ierīkotas laukums transportlīdzekļu novietošanai</a:t>
            </a:r>
            <a:endParaRPr lang="lv-LV" sz="19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1CD94693-D941-ECD5-D32B-B901908C3D7B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02426B04-4BF5-7CB6-ED6D-D9A7413593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7" name="Picture 6" descr="A building with a parking lot&#10;&#10;Description automatically generated with medium confidence">
            <a:extLst>
              <a:ext uri="{FF2B5EF4-FFF2-40B4-BE49-F238E27FC236}">
                <a16:creationId xmlns:a16="http://schemas.microsoft.com/office/drawing/2014/main" id="{5A125D2B-329E-AC6E-F891-6CB5EEDFE0B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5" y="1224340"/>
            <a:ext cx="5714912" cy="380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0408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B2BE8-DD53-2814-3591-6FD6AA4E6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C292A6-890B-0073-3C2A-1AC8FA8B7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7773" y="191904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«Jauns un ilgtspējīgs jumts Kastaņu ceļš 10 Zaļeniekos»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Zaļenieku pagastā Zaļeniekos)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700EC8F-5A05-69AA-E82E-163F0EF21F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8930" y="1194087"/>
            <a:ext cx="2185841" cy="3924939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Atjaunots daudzdzīvokļu mājas jumts: </a:t>
            </a:r>
          </a:p>
          <a:p>
            <a:r>
              <a:rPr lang="lv-LV" sz="2000" dirty="0">
                <a:solidFill>
                  <a:schemeClr val="tx1"/>
                </a:solidFill>
              </a:rPr>
              <a:t>- </a:t>
            </a:r>
            <a:r>
              <a:rPr lang="lv-LV" sz="1900" dirty="0">
                <a:solidFill>
                  <a:schemeClr val="tx1"/>
                </a:solidFill>
              </a:rPr>
              <a:t>uzstādīts jauns un ilgtspējīgs jumts</a:t>
            </a:r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4A33E3D9-FC7C-7B81-E4F6-B7E983BF980F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1D0E5E74-795B-3628-75A7-586C88B4E3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7" name="Picture 6" descr="A building with a lawn and bushes&#10;&#10;Description automatically generated">
            <a:extLst>
              <a:ext uri="{FF2B5EF4-FFF2-40B4-BE49-F238E27FC236}">
                <a16:creationId xmlns:a16="http://schemas.microsoft.com/office/drawing/2014/main" id="{0B31B0B8-E830-1991-593A-5228345C413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194087"/>
            <a:ext cx="5739319" cy="382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0346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ABD1A0-AFBD-9133-CF9D-022CE36AA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5982AB-1E52-B7EC-4107-5E23BEB6A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760" y="279829"/>
            <a:ext cx="6479761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«Daudzdzīvokļu ēkas Austrumu ielā 9 laukuma labiekārtošana»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Vilces pagastā Vilcē)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00B9EE5-80FC-C6CD-D269-70E470DE7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1561" y="339502"/>
            <a:ext cx="2232247" cy="3924939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 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labiekārtots laukums, kur tiek novietoti auto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atjaunotā rotaļu iekārta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atjaunoti soliņi</a:t>
            </a:r>
            <a:endParaRPr lang="lv-LV" sz="20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F1080D9F-C0C5-EFBD-E079-EAF6F65C1310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933F3141-D77C-AD61-85E8-9F57E04EB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7" name="Picture 6" descr="A car parked in a parking lot&#10;&#10;Description automatically generated">
            <a:extLst>
              <a:ext uri="{FF2B5EF4-FFF2-40B4-BE49-F238E27FC236}">
                <a16:creationId xmlns:a16="http://schemas.microsoft.com/office/drawing/2014/main" id="{EF86DEBB-A626-3DB5-850F-EF27D96740B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318" y="1275606"/>
            <a:ext cx="4546805" cy="3031468"/>
          </a:xfrm>
          <a:prstGeom prst="rect">
            <a:avLst/>
          </a:prstGeom>
        </p:spPr>
      </p:pic>
      <p:pic>
        <p:nvPicPr>
          <p:cNvPr id="9" name="Picture 8" descr="A bench and a playground&#10;&#10;Description automatically generated with medium confidence">
            <a:extLst>
              <a:ext uri="{FF2B5EF4-FFF2-40B4-BE49-F238E27FC236}">
                <a16:creationId xmlns:a16="http://schemas.microsoft.com/office/drawing/2014/main" id="{E4D9CC42-3454-FF7D-8BA0-CCE61B6BB3E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2" t="26316"/>
          <a:stretch/>
        </p:blipFill>
        <p:spPr>
          <a:xfrm>
            <a:off x="6084168" y="3465007"/>
            <a:ext cx="2987824" cy="1609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9350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F048E-2091-5252-D8C5-1B7BD3063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190E26-8DAE-52D3-F5E4-A65F8A622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800" y="123479"/>
            <a:ext cx="6119722" cy="4068622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«Parka ielas 26 turpinājums teritorijas labiekārtošanai»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Elejas pagastā Elejā)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8949E9F-6F13-94DA-638E-C1D27009A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5536" y="366417"/>
            <a:ext cx="2448273" cy="4608470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 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labiekārtots  iekšpagalms</a:t>
            </a:r>
          </a:p>
          <a:p>
            <a:pPr marL="342900" indent="-342900">
              <a:buFontTx/>
              <a:buChar char="-"/>
            </a:pPr>
            <a:r>
              <a:rPr lang="lv-LV" sz="1900" dirty="0">
                <a:solidFill>
                  <a:schemeClr val="tx1"/>
                </a:solidFill>
              </a:rPr>
              <a:t>pagarināta gājēju taciņa līdz galvenajam ceļam, radot drošus apstākļus bērniem nokļūšanai līdz bērnudārzam</a:t>
            </a:r>
            <a:endParaRPr lang="lv-LV" sz="20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1F4B1295-9A77-1882-26DE-6083D8B1383A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6BBF7801-3300-BA0A-E206-70E59D121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9" name="Picture 8" descr="A car parked in a parking lot&#10;&#10;Description automatically generated">
            <a:extLst>
              <a:ext uri="{FF2B5EF4-FFF2-40B4-BE49-F238E27FC236}">
                <a16:creationId xmlns:a16="http://schemas.microsoft.com/office/drawing/2014/main" id="{E8D43025-3454-5234-8092-FEE157056EB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79" t="7939"/>
          <a:stretch/>
        </p:blipFill>
        <p:spPr>
          <a:xfrm>
            <a:off x="6372200" y="2580756"/>
            <a:ext cx="2680920" cy="2473714"/>
          </a:xfrm>
          <a:prstGeom prst="rect">
            <a:avLst/>
          </a:prstGeom>
        </p:spPr>
      </p:pic>
      <p:pic>
        <p:nvPicPr>
          <p:cNvPr id="7" name="Picture 6" descr="A brick driveway with grass and a building&#10;&#10;Description automatically generated">
            <a:extLst>
              <a:ext uri="{FF2B5EF4-FFF2-40B4-BE49-F238E27FC236}">
                <a16:creationId xmlns:a16="http://schemas.microsoft.com/office/drawing/2014/main" id="{128D639E-6AEC-8F47-687B-9F2D5ACB78F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5322" y="1203598"/>
            <a:ext cx="3529350" cy="2352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141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12A8B3-9705-9175-EB02-07721402F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213D63-FE72-DBCF-0CBE-0468AE560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5856" y="279829"/>
            <a:ext cx="5615665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</a:t>
            </a:r>
            <a:r>
              <a:rPr lang="fi-FI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Sakārtota vieta, kur žāvēt veļu</a:t>
            </a: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Sesavas pagastā Sesavā)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B3DBE2C-0D15-B6C6-445F-1BE786989B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3487" y="1416317"/>
            <a:ext cx="2348353" cy="3204859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 </a:t>
            </a:r>
          </a:p>
          <a:p>
            <a:r>
              <a:rPr lang="lv-LV" sz="2000" dirty="0">
                <a:solidFill>
                  <a:schemeClr val="tx1"/>
                </a:solidFill>
              </a:rPr>
              <a:t>- </a:t>
            </a:r>
            <a:r>
              <a:rPr lang="lv-LV" sz="1900" dirty="0">
                <a:solidFill>
                  <a:schemeClr val="tx1"/>
                </a:solidFill>
              </a:rPr>
              <a:t>ierīkota nojume veļas žāvēšanai</a:t>
            </a:r>
            <a:endParaRPr lang="lv-LV" sz="19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207103E4-9E81-CB35-C9C2-EFBBEA71462F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FE3EA3A3-FB46-29D6-9355-773CC9E10B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8" name="Picture 7" descr="Clothes out in a shelter&#10;&#10;Description automatically generated">
            <a:extLst>
              <a:ext uri="{FF2B5EF4-FFF2-40B4-BE49-F238E27FC236}">
                <a16:creationId xmlns:a16="http://schemas.microsoft.com/office/drawing/2014/main" id="{07847EE6-3D42-F460-C747-4B21D4C75CC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50"/>
          <a:stretch/>
        </p:blipFill>
        <p:spPr>
          <a:xfrm>
            <a:off x="3563888" y="1005656"/>
            <a:ext cx="5458566" cy="401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27617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4148A3-682D-9550-B233-149F2C6FEA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8D3DD3-C5A9-F3AD-A52C-5D93E2820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508" y="279829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</a:t>
            </a:r>
            <a:r>
              <a:rPr lang="lv-LV" sz="2000" b="1" dirty="0" err="1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Mālkrastu</a:t>
            </a: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 mājas malkas šķūnīšu atjaunošana»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Vircavas pagastā </a:t>
            </a:r>
            <a:r>
              <a:rPr lang="lv-LV" sz="1600" b="1" dirty="0" err="1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Mazlaukos</a:t>
            </a: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1A1C597-0883-8A66-A1F2-4AF7F9A7E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7543" y="1095041"/>
            <a:ext cx="2520281" cy="3924939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Labiekārtota daudzdzīvokļu mājas apkārtne: </a:t>
            </a:r>
          </a:p>
          <a:p>
            <a:r>
              <a:rPr lang="lv-LV" sz="2000" dirty="0">
                <a:solidFill>
                  <a:schemeClr val="tx1"/>
                </a:solidFill>
              </a:rPr>
              <a:t>- </a:t>
            </a:r>
            <a:r>
              <a:rPr lang="lv-LV" sz="1900" dirty="0">
                <a:solidFill>
                  <a:schemeClr val="tx1"/>
                </a:solidFill>
              </a:rPr>
              <a:t>atjaunoti</a:t>
            </a:r>
          </a:p>
          <a:p>
            <a:r>
              <a:rPr lang="lv-LV" sz="1900" dirty="0">
                <a:solidFill>
                  <a:schemeClr val="tx1"/>
                </a:solidFill>
              </a:rPr>
              <a:t> četri malkas šķūnīši </a:t>
            </a:r>
            <a:endParaRPr lang="lv-LV" sz="19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3E15A0C1-CF55-B46D-C7BE-01837B6C9D10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7BFA6BB4-68D3-53B7-17E4-1CEF230DC1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7" name="Picture 6" descr="A wooden fence with grass and trees&#10;&#10;Description automatically generated">
            <a:extLst>
              <a:ext uri="{FF2B5EF4-FFF2-40B4-BE49-F238E27FC236}">
                <a16:creationId xmlns:a16="http://schemas.microsoft.com/office/drawing/2014/main" id="{2A40A4FF-157C-2B87-184D-8D84FC19ACA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074" y="1419622"/>
            <a:ext cx="5447619" cy="3631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6206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DFDA7A-079D-99BA-A226-DAD518066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B8C132-54C2-BCD3-A3D5-9E1B48C28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508" y="279829"/>
            <a:ext cx="4851013" cy="391227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lv-LV" sz="20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Projekts «Vēstures ekspozīcijas “Lielupe” iekārtošana»</a:t>
            </a:r>
          </a:p>
          <a:p>
            <a:pPr marL="0" indent="0" algn="ctr">
              <a:spcBef>
                <a:spcPts val="0"/>
              </a:spcBef>
              <a:buNone/>
            </a:pPr>
            <a:endParaRPr lang="lv-LV" sz="800" b="1" dirty="0">
              <a:solidFill>
                <a:srgbClr val="938357"/>
              </a:solidFill>
              <a:effectLst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lv-LV" sz="1600" b="1" dirty="0">
                <a:solidFill>
                  <a:srgbClr val="938357"/>
                </a:solidFill>
                <a:effectLst/>
                <a:ea typeface="Times New Roman" panose="02020603050405020304" pitchFamily="18" charset="0"/>
              </a:rPr>
              <a:t>(īstenots Valgundes pagastā Tīreļos)</a:t>
            </a:r>
            <a:endParaRPr lang="lv-LV" sz="1600" b="1" dirty="0">
              <a:solidFill>
                <a:srgbClr val="938357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F03A104-F4C1-4E20-2115-54955B60B7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529" y="289243"/>
            <a:ext cx="3168352" cy="4740151"/>
          </a:xfrm>
        </p:spPr>
        <p:txBody>
          <a:bodyPr>
            <a:normAutofit/>
          </a:bodyPr>
          <a:lstStyle/>
          <a:p>
            <a:r>
              <a:rPr lang="lv-LV" sz="2000" b="1" dirty="0">
                <a:solidFill>
                  <a:schemeClr val="tx1"/>
                </a:solidFill>
              </a:rPr>
              <a:t>Lielupes krastā iekārtota </a:t>
            </a:r>
            <a:r>
              <a:rPr lang="lv-LV" sz="2000" dirty="0">
                <a:solidFill>
                  <a:schemeClr val="tx1"/>
                </a:solidFill>
              </a:rPr>
              <a:t>Vēstures ekspozīcija “Lielupe”</a:t>
            </a:r>
            <a:r>
              <a:rPr lang="lv-LV" sz="2000" b="1" dirty="0">
                <a:solidFill>
                  <a:schemeClr val="tx1"/>
                </a:solidFill>
              </a:rPr>
              <a:t>: </a:t>
            </a:r>
          </a:p>
          <a:p>
            <a:pPr marL="342900" indent="-342900">
              <a:buFontTx/>
              <a:buChar char="-"/>
            </a:pPr>
            <a:r>
              <a:rPr lang="lv-LV" sz="2000" dirty="0">
                <a:solidFill>
                  <a:schemeClr val="tx1"/>
                </a:solidFill>
              </a:rPr>
              <a:t>izgatavotas un uzstādītas vēstures ekspozīcijas planšetes Lielupes krastā un tās sekmīgi kalpo par kultūrvēstures izziņas objektu ar kvalitatīviem tekstiem un fotoattēliem</a:t>
            </a:r>
            <a:endParaRPr lang="lv-LV" sz="2000" dirty="0"/>
          </a:p>
        </p:txBody>
      </p:sp>
      <p:sp>
        <p:nvSpPr>
          <p:cNvPr id="3" name="Ovāls 14">
            <a:extLst>
              <a:ext uri="{FF2B5EF4-FFF2-40B4-BE49-F238E27FC236}">
                <a16:creationId xmlns:a16="http://schemas.microsoft.com/office/drawing/2014/main" id="{336C3B52-D7C0-FB8B-7A10-869DA2D55991}"/>
              </a:ext>
            </a:extLst>
          </p:cNvPr>
          <p:cNvSpPr/>
          <p:nvPr/>
        </p:nvSpPr>
        <p:spPr>
          <a:xfrm>
            <a:off x="161730" y="4105622"/>
            <a:ext cx="914400" cy="914400"/>
          </a:xfrm>
          <a:prstGeom prst="ellipse">
            <a:avLst/>
          </a:prstGeom>
          <a:solidFill>
            <a:srgbClr val="938357"/>
          </a:solidFill>
          <a:ln>
            <a:solidFill>
              <a:srgbClr val="93835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 dirty="0">
              <a:solidFill>
                <a:schemeClr val="bg1"/>
              </a:solidFill>
            </a:endParaRPr>
          </a:p>
        </p:txBody>
      </p:sp>
      <p:pic>
        <p:nvPicPr>
          <p:cNvPr id="6" name="Graphic 5" descr="Signpost outline">
            <a:extLst>
              <a:ext uri="{FF2B5EF4-FFF2-40B4-BE49-F238E27FC236}">
                <a16:creationId xmlns:a16="http://schemas.microsoft.com/office/drawing/2014/main" id="{A9D69AE0-28A9-9309-7AD7-989F841DA9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479" y="4192100"/>
            <a:ext cx="806356" cy="806356"/>
          </a:xfrm>
          <a:prstGeom prst="rect">
            <a:avLst/>
          </a:prstGeom>
        </p:spPr>
      </p:pic>
      <p:pic>
        <p:nvPicPr>
          <p:cNvPr id="7" name="Picture 6" descr="A group of signs on a grass field&#10;&#10;Description automatically generated">
            <a:extLst>
              <a:ext uri="{FF2B5EF4-FFF2-40B4-BE49-F238E27FC236}">
                <a16:creationId xmlns:a16="http://schemas.microsoft.com/office/drawing/2014/main" id="{0AC84856-7280-E48A-A852-F004143515B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292" y="1419622"/>
            <a:ext cx="5414658" cy="360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00022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E54A8-A1CE-BA44-9F93-64C9C9F75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6BD2AA-0980-B811-9914-459FBADE3BE6}"/>
              </a:ext>
            </a:extLst>
          </p:cNvPr>
          <p:cNvSpPr/>
          <p:nvPr/>
        </p:nvSpPr>
        <p:spPr>
          <a:xfrm>
            <a:off x="7020272" y="4299942"/>
            <a:ext cx="2016224" cy="7500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v-LV"/>
          </a:p>
        </p:txBody>
      </p:sp>
      <p:pic>
        <p:nvPicPr>
          <p:cNvPr id="9" name="Picture 8" descr="A close-up of a leaf in a hand&#10;&#10;Description automatically generated">
            <a:extLst>
              <a:ext uri="{FF2B5EF4-FFF2-40B4-BE49-F238E27FC236}">
                <a16:creationId xmlns:a16="http://schemas.microsoft.com/office/drawing/2014/main" id="{C07937E4-FF60-E5A6-0AD9-D5FA99D5B6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1385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21150</TotalTime>
  <Words>1190</Words>
  <Application>Microsoft Office PowerPoint</Application>
  <PresentationFormat>On-screen Show (16:9)</PresentationFormat>
  <Paragraphs>161</Paragraphs>
  <Slides>47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Aldhabi</vt:lpstr>
      <vt:lpstr>Arial</vt:lpstr>
      <vt:lpstr>Calibri</vt:lpstr>
      <vt:lpstr>Century Gothic</vt:lpstr>
      <vt:lpstr>Times New Roman</vt:lpstr>
      <vt:lpstr>Custom Design</vt:lpstr>
      <vt:lpstr>PowerPoint Presentation</vt:lpstr>
      <vt:lpstr>PowerPoint Presentation</vt:lpstr>
      <vt:lpstr>Projektu konkursā «Mēs savai videi 2024»</vt:lpstr>
      <vt:lpstr>PowerPoint Presentation</vt:lpstr>
      <vt:lpstr>Projekts ’’Zaļā daba’’a (īstenots Līvbērzes pagasta Līvbērzē)</vt:lpstr>
      <vt:lpstr>Projekts  ’’Bērzes upes krasta labiekārtošana’’ a (īstenots Līvbērzes pagasta Līvbērzē)</vt:lpstr>
      <vt:lpstr>Projekts ’’Draudzības piestātne’’ (īstenots Kalnciema pagasta Kalnciemā)</vt:lpstr>
      <vt:lpstr>PowerPoint Presentation</vt:lpstr>
      <vt:lpstr>Projekts ’’Lielsvētes 16 atpūta pagalmā’’ a (īstenots Svētes pagasta Svētē)</vt:lpstr>
      <vt:lpstr>Projekts  ’’Apkārtējās vides labiekārtošana’’ a (īstenots Vilces pagasta Ziedkalnē)</vt:lpstr>
      <vt:lpstr>Projekts  ’’Vilces disku golfa laukuma labiekārtošana’’  (īstenots Vilces pagasta Vilcē)</vt:lpstr>
      <vt:lpstr>Projekts  ’’Vingrošanas iekārta un smilškaste Ūziņu centrā’’ a (īstenots Zaļenieku pagasta Ūziņos)</vt:lpstr>
      <vt:lpstr>Projekts  ’’Lielvircavas sporta laukuma sakārtošana’’ a (īstenots Platones pagasta Lielvircavā)</vt:lpstr>
      <vt:lpstr>Projekts  ’’ES un NATO piemiņas ozolu pieguļošās vides sakārtošana’’  (īstenots Platones pagasta Platonē)</vt:lpstr>
      <vt:lpstr>Projekts ’’Terases izbūve’’ a (īstenots Platones pagasta Platonē)</vt:lpstr>
      <vt:lpstr>Projekts ’’Bērnu rotaļu laukuma labiekārtošana Jaunības ielā 1’’ a (īstenots Kalnciema pagasta Kalnciemā)</vt:lpstr>
      <vt:lpstr>Projekts  ’’Par vizuāli estētisku Nākotni!’’ a a (īstenots Glūdas pagasta Nākotnē)</vt:lpstr>
      <vt:lpstr>Projekts  ’’Draudzības ielas 10 daudzdzīvokļu mājas pagalma stāvvietas labiekārtošana’’ a (īstenots Kalnciema pagasta Kalnciemā)</vt:lpstr>
      <vt:lpstr>Projekts  ’’Investē savā pagalmā’’ a (īstenots Ozolnieku pagasta Ozolniekos)</vt:lpstr>
      <vt:lpstr>Projekts  ’’Mājas ieejas nojumju remonts un labiekārtošana’’ a (īstenots Zaļenieku pagasta Zaļeniekos)</vt:lpstr>
      <vt:lpstr>Projekts  ’’Sakopta sēta, vesels gars – ņem un dari - 2!’’ a (īstenots Vilces pagasta Vilcē)</vt:lpstr>
      <vt:lpstr>Projekts ’’Mājas labiekārtošana Dzelzceļnieku ielā 5’’ a (īstenots Elejas pagasta Elejā)</vt:lpstr>
      <vt:lpstr>Projekts ’’Lietuvas ielas 65/67, Dārza ielas 16 un Gaismas ielas 1 pagalma labiekārtošana’’ a (īstenots Elejas pagasta Elejā)</vt:lpstr>
      <vt:lpstr>Projekts ’’Atkritumu konteineru laukums Mājas apsaimniekotāju biedrībā ’’Gaismas 2’’’’ a (īstenots Elejas pagasta Elejā)</vt:lpstr>
      <vt:lpstr>Projekts  ’’Pagalma labiekārtošana Dārza iela 13, Elejas pagastā’’  (īstenots Elejas pagasta Elejā)</vt:lpstr>
      <vt:lpstr>Projekts ’’Daudzdzīvokļu mājas piesaistītās  teritorijas labiekārtošana’’ a (īstenots Sesavas pagasta Bērzos)</vt:lpstr>
      <vt:lpstr>Projekts ’’Dzīvojamās ēkas priekšpuses karnīzes un ieejas jumtiņu remonts’’ a (īstenots Salgales pagasta Garozā)</vt:lpstr>
      <vt:lpstr>Projekts ’’Stingrs ceļš uz muižu’’ a (īstenots Glūdas pagasta Bramberģē)</vt:lpstr>
      <vt:lpstr>Projekts  ’’Zaļās draudzes baznīcas vēstures ekspozīcijas stenda iekātošana’’ a a (īstenots Zaļenieku pagasta Zaļeniekos)</vt:lpstr>
      <vt:lpstr>Projekts  ’’Kultūrvēsturiska objekta labiekārtošana - „Muižas istabu“ teritorijas izgaismošana’’ a a (īstenots Vircavas pagasta Vircavā)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Slaids 1</dc:title>
  <dc:creator>Liga</dc:creator>
  <cp:lastModifiedBy>Elina Lusina</cp:lastModifiedBy>
  <cp:revision>1051</cp:revision>
  <cp:lastPrinted>2022-01-25T07:49:10Z</cp:lastPrinted>
  <dcterms:created xsi:type="dcterms:W3CDTF">2019-11-27T14:53:05Z</dcterms:created>
  <dcterms:modified xsi:type="dcterms:W3CDTF">2024-12-13T13:05:53Z</dcterms:modified>
</cp:coreProperties>
</file>